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680" r:id="rId5"/>
  </p:sldMasterIdLst>
  <p:notesMasterIdLst>
    <p:notesMasterId r:id="rId143"/>
  </p:notesMasterIdLst>
  <p:sldIdLst>
    <p:sldId id="725" r:id="rId6"/>
    <p:sldId id="430" r:id="rId7"/>
    <p:sldId id="742" r:id="rId8"/>
    <p:sldId id="718" r:id="rId9"/>
    <p:sldId id="607" r:id="rId10"/>
    <p:sldId id="665" r:id="rId11"/>
    <p:sldId id="421" r:id="rId12"/>
    <p:sldId id="734" r:id="rId13"/>
    <p:sldId id="598" r:id="rId14"/>
    <p:sldId id="599" r:id="rId15"/>
    <p:sldId id="585" r:id="rId16"/>
    <p:sldId id="721" r:id="rId17"/>
    <p:sldId id="722" r:id="rId18"/>
    <p:sldId id="744" r:id="rId19"/>
    <p:sldId id="687" r:id="rId20"/>
    <p:sldId id="688" r:id="rId21"/>
    <p:sldId id="737" r:id="rId22"/>
    <p:sldId id="689" r:id="rId23"/>
    <p:sldId id="470" r:id="rId24"/>
    <p:sldId id="743" r:id="rId25"/>
    <p:sldId id="471" r:id="rId26"/>
    <p:sldId id="469" r:id="rId27"/>
    <p:sldId id="473" r:id="rId28"/>
    <p:sldId id="472" r:id="rId29"/>
    <p:sldId id="476" r:id="rId30"/>
    <p:sldId id="589" r:id="rId31"/>
    <p:sldId id="479" r:id="rId32"/>
    <p:sldId id="690" r:id="rId33"/>
    <p:sldId id="730" r:id="rId34"/>
    <p:sldId id="738" r:id="rId35"/>
    <p:sldId id="669" r:id="rId36"/>
    <p:sldId id="670" r:id="rId37"/>
    <p:sldId id="698" r:id="rId38"/>
    <p:sldId id="731" r:id="rId39"/>
    <p:sldId id="608" r:id="rId40"/>
    <p:sldId id="267" r:id="rId41"/>
    <p:sldId id="612" r:id="rId42"/>
    <p:sldId id="282" r:id="rId43"/>
    <p:sldId id="633" r:id="rId44"/>
    <p:sldId id="666" r:id="rId45"/>
    <p:sldId id="609" r:id="rId46"/>
    <p:sldId id="610" r:id="rId47"/>
    <p:sldId id="634" r:id="rId48"/>
    <p:sldId id="611" r:id="rId49"/>
    <p:sldId id="699" r:id="rId50"/>
    <p:sldId id="613" r:id="rId51"/>
    <p:sldId id="615" r:id="rId52"/>
    <p:sldId id="614" r:id="rId53"/>
    <p:sldId id="616" r:id="rId54"/>
    <p:sldId id="709" r:id="rId55"/>
    <p:sldId id="710" r:id="rId56"/>
    <p:sldId id="691" r:id="rId57"/>
    <p:sldId id="692" r:id="rId58"/>
    <p:sldId id="664" r:id="rId59"/>
    <p:sldId id="700" r:id="rId60"/>
    <p:sldId id="630" r:id="rId61"/>
    <p:sldId id="701" r:id="rId62"/>
    <p:sldId id="618" r:id="rId63"/>
    <p:sldId id="285" r:id="rId64"/>
    <p:sldId id="714" r:id="rId65"/>
    <p:sldId id="703" r:id="rId66"/>
    <p:sldId id="508" r:id="rId67"/>
    <p:sldId id="715" r:id="rId68"/>
    <p:sldId id="619" r:id="rId69"/>
    <p:sldId id="628" r:id="rId70"/>
    <p:sldId id="629" r:id="rId71"/>
    <p:sldId id="668" r:id="rId72"/>
    <p:sldId id="683" r:id="rId73"/>
    <p:sldId id="712" r:id="rId74"/>
    <p:sldId id="716" r:id="rId75"/>
    <p:sldId id="553" r:id="rId76"/>
    <p:sldId id="560" r:id="rId77"/>
    <p:sldId id="704" r:id="rId78"/>
    <p:sldId id="694" r:id="rId79"/>
    <p:sldId id="693" r:id="rId80"/>
    <p:sldId id="625" r:id="rId81"/>
    <p:sldId id="735" r:id="rId82"/>
    <p:sldId id="677" r:id="rId83"/>
    <p:sldId id="624" r:id="rId84"/>
    <p:sldId id="626" r:id="rId85"/>
    <p:sldId id="627" r:id="rId86"/>
    <p:sldId id="635" r:id="rId87"/>
    <p:sldId id="620" r:id="rId88"/>
    <p:sldId id="705" r:id="rId89"/>
    <p:sldId id="621" r:id="rId90"/>
    <p:sldId id="622" r:id="rId91"/>
    <p:sldId id="623" r:id="rId92"/>
    <p:sldId id="739" r:id="rId93"/>
    <p:sldId id="631" r:id="rId94"/>
    <p:sldId id="706" r:id="rId95"/>
    <p:sldId id="524" r:id="rId96"/>
    <p:sldId id="717" r:id="rId97"/>
    <p:sldId id="591" r:id="rId98"/>
    <p:sldId id="636" r:id="rId99"/>
    <p:sldId id="526" r:id="rId100"/>
    <p:sldId id="637" r:id="rId101"/>
    <p:sldId id="740" r:id="rId102"/>
    <p:sldId id="695" r:id="rId103"/>
    <p:sldId id="638" r:id="rId104"/>
    <p:sldId id="707" r:id="rId105"/>
    <p:sldId id="640" r:id="rId106"/>
    <p:sldId id="641" r:id="rId107"/>
    <p:sldId id="642" r:id="rId108"/>
    <p:sldId id="643" r:id="rId109"/>
    <p:sldId id="644" r:id="rId110"/>
    <p:sldId id="647" r:id="rId111"/>
    <p:sldId id="648" r:id="rId112"/>
    <p:sldId id="650" r:id="rId113"/>
    <p:sldId id="708" r:id="rId114"/>
    <p:sldId id="652" r:id="rId115"/>
    <p:sldId id="655" r:id="rId116"/>
    <p:sldId id="656" r:id="rId117"/>
    <p:sldId id="653" r:id="rId118"/>
    <p:sldId id="657" r:id="rId119"/>
    <p:sldId id="658" r:id="rId120"/>
    <p:sldId id="661" r:id="rId121"/>
    <p:sldId id="662" r:id="rId122"/>
    <p:sldId id="673" r:id="rId123"/>
    <p:sldId id="696" r:id="rId124"/>
    <p:sldId id="697" r:id="rId125"/>
    <p:sldId id="654" r:id="rId126"/>
    <p:sldId id="745" r:id="rId127"/>
    <p:sldId id="747" r:id="rId128"/>
    <p:sldId id="748" r:id="rId129"/>
    <p:sldId id="749" r:id="rId130"/>
    <p:sldId id="750" r:id="rId131"/>
    <p:sldId id="751" r:id="rId132"/>
    <p:sldId id="746" r:id="rId133"/>
    <p:sldId id="741" r:id="rId134"/>
    <p:sldId id="660" r:id="rId135"/>
    <p:sldId id="603" r:id="rId136"/>
    <p:sldId id="732" r:id="rId137"/>
    <p:sldId id="719" r:id="rId138"/>
    <p:sldId id="723" r:id="rId139"/>
    <p:sldId id="592" r:id="rId140"/>
    <p:sldId id="736" r:id="rId141"/>
    <p:sldId id="733" r:id="rId142"/>
  </p:sldIdLst>
  <p:sldSz cx="12192000" cy="6858000"/>
  <p:notesSz cx="6805613" cy="99441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99595BB-18F4-4437-A1FA-AB5C4D4AA846}">
          <p14:sldIdLst>
            <p14:sldId id="725"/>
          </p14:sldIdLst>
        </p14:section>
        <p14:section name="Velkommen" id="{BF0C67D6-F97B-44EC-9CE6-101ACA576E1A}">
          <p14:sldIdLst>
            <p14:sldId id="430"/>
            <p14:sldId id="742"/>
            <p14:sldId id="718"/>
          </p14:sldIdLst>
        </p14:section>
        <p14:section name="Lektion 1 Introduktion til borger.dk" id="{590C2C95-D483-4F42-A4B9-570B03EB16F1}">
          <p14:sldIdLst>
            <p14:sldId id="607"/>
            <p14:sldId id="665"/>
            <p14:sldId id="421"/>
            <p14:sldId id="734"/>
            <p14:sldId id="598"/>
            <p14:sldId id="599"/>
            <p14:sldId id="585"/>
            <p14:sldId id="721"/>
            <p14:sldId id="722"/>
            <p14:sldId id="744"/>
            <p14:sldId id="687"/>
            <p14:sldId id="688"/>
            <p14:sldId id="737"/>
            <p14:sldId id="689"/>
            <p14:sldId id="470"/>
            <p14:sldId id="743"/>
            <p14:sldId id="471"/>
            <p14:sldId id="469"/>
            <p14:sldId id="473"/>
            <p14:sldId id="472"/>
            <p14:sldId id="476"/>
            <p14:sldId id="589"/>
            <p14:sldId id="479"/>
            <p14:sldId id="690"/>
            <p14:sldId id="730"/>
            <p14:sldId id="738"/>
          </p14:sldIdLst>
        </p14:section>
        <p14:section name="Pause 1" id="{D57E464E-E8D1-4CF2-AA9A-CFABB59B30BC}">
          <p14:sldIdLst/>
        </p14:section>
        <p14:section name="Lektion 2 Sitecorestruktur" id="{FDF9E76D-4ABB-473C-B7D5-6A308BA2B869}">
          <p14:sldIdLst>
            <p14:sldId id="669"/>
            <p14:sldId id="670"/>
            <p14:sldId id="698"/>
            <p14:sldId id="731"/>
            <p14:sldId id="608"/>
            <p14:sldId id="267"/>
            <p14:sldId id="612"/>
            <p14:sldId id="282"/>
            <p14:sldId id="633"/>
            <p14:sldId id="666"/>
            <p14:sldId id="609"/>
            <p14:sldId id="610"/>
            <p14:sldId id="634"/>
            <p14:sldId id="611"/>
            <p14:sldId id="699"/>
            <p14:sldId id="613"/>
            <p14:sldId id="615"/>
            <p14:sldId id="614"/>
            <p14:sldId id="616"/>
            <p14:sldId id="709"/>
            <p14:sldId id="710"/>
            <p14:sldId id="691"/>
            <p14:sldId id="692"/>
            <p14:sldId id="664"/>
            <p14:sldId id="700"/>
          </p14:sldIdLst>
        </p14:section>
        <p14:section name="Lektion 3 Rediger indholdsside" id="{7F12F7B2-D3CC-4A29-BC00-3DBD07471AB8}">
          <p14:sldIdLst>
            <p14:sldId id="630"/>
            <p14:sldId id="701"/>
            <p14:sldId id="618"/>
            <p14:sldId id="285"/>
            <p14:sldId id="714"/>
            <p14:sldId id="703"/>
            <p14:sldId id="508"/>
            <p14:sldId id="715"/>
            <p14:sldId id="619"/>
            <p14:sldId id="628"/>
            <p14:sldId id="629"/>
            <p14:sldId id="668"/>
            <p14:sldId id="683"/>
            <p14:sldId id="712"/>
            <p14:sldId id="716"/>
            <p14:sldId id="553"/>
            <p14:sldId id="560"/>
            <p14:sldId id="704"/>
            <p14:sldId id="694"/>
            <p14:sldId id="693"/>
            <p14:sldId id="625"/>
            <p14:sldId id="735"/>
            <p14:sldId id="677"/>
            <p14:sldId id="624"/>
            <p14:sldId id="626"/>
            <p14:sldId id="627"/>
            <p14:sldId id="635"/>
            <p14:sldId id="620"/>
            <p14:sldId id="705"/>
            <p14:sldId id="621"/>
            <p14:sldId id="622"/>
            <p14:sldId id="623"/>
            <p14:sldId id="739"/>
          </p14:sldIdLst>
        </p14:section>
        <p14:section name="Lektion 4 Udgivelse - publicering" id="{8061DB83-5FAE-4F17-93C1-5D84DD226831}">
          <p14:sldIdLst>
            <p14:sldId id="631"/>
            <p14:sldId id="706"/>
            <p14:sldId id="524"/>
            <p14:sldId id="717"/>
            <p14:sldId id="591"/>
            <p14:sldId id="636"/>
            <p14:sldId id="526"/>
            <p14:sldId id="637"/>
            <p14:sldId id="740"/>
            <p14:sldId id="695"/>
          </p14:sldIdLst>
        </p14:section>
        <p14:section name="Lektion 5 Genbrugelige links" id="{45DDD6C9-B142-4A9C-AB16-B2101A5766DE}">
          <p14:sldIdLst>
            <p14:sldId id="638"/>
            <p14:sldId id="707"/>
            <p14:sldId id="640"/>
            <p14:sldId id="641"/>
            <p14:sldId id="642"/>
            <p14:sldId id="643"/>
            <p14:sldId id="644"/>
            <p14:sldId id="647"/>
            <p14:sldId id="648"/>
          </p14:sldIdLst>
        </p14:section>
        <p14:section name="Lektion 6: Opret indholdsside" id="{9266DB2A-5113-4AA0-AE52-A88B8C3F6BAB}">
          <p14:sldIdLst>
            <p14:sldId id="650"/>
            <p14:sldId id="708"/>
            <p14:sldId id="652"/>
            <p14:sldId id="655"/>
            <p14:sldId id="656"/>
            <p14:sldId id="653"/>
            <p14:sldId id="657"/>
            <p14:sldId id="658"/>
            <p14:sldId id="661"/>
            <p14:sldId id="662"/>
            <p14:sldId id="673"/>
            <p14:sldId id="696"/>
            <p14:sldId id="697"/>
            <p14:sldId id="654"/>
            <p14:sldId id="745"/>
            <p14:sldId id="747"/>
            <p14:sldId id="748"/>
            <p14:sldId id="749"/>
            <p14:sldId id="750"/>
            <p14:sldId id="751"/>
            <p14:sldId id="746"/>
            <p14:sldId id="741"/>
            <p14:sldId id="660"/>
          </p14:sldIdLst>
        </p14:section>
        <p14:section name="Afrunding og evaluering" id="{ACA5EF4A-5E45-4796-A3F6-B5192AB04331}">
          <p14:sldIdLst>
            <p14:sldId id="603"/>
            <p14:sldId id="732"/>
            <p14:sldId id="719"/>
            <p14:sldId id="723"/>
            <p14:sldId id="592"/>
            <p14:sldId id="736"/>
            <p14:sldId id="733"/>
          </p14:sldIdLst>
        </p14:section>
      </p14:sectionLst>
    </p:ext>
    <p:ext uri="{EFAFB233-063F-42B5-8137-9DF3F51BA10A}">
      <p15:sldGuideLst xmlns:p15="http://schemas.microsoft.com/office/powerpoint/2012/main">
        <p15:guide id="1" orient="horz" pos="205" userDrawn="1">
          <p15:clr>
            <a:srgbClr val="A4A3A4"/>
          </p15:clr>
        </p15:guide>
        <p15:guide id="2" orient="horz" pos="4010" userDrawn="1">
          <p15:clr>
            <a:srgbClr val="A4A3A4"/>
          </p15:clr>
        </p15:guide>
        <p15:guide id="3" orient="horz" pos="1322" userDrawn="1">
          <p15:clr>
            <a:srgbClr val="A4A3A4"/>
          </p15:clr>
        </p15:guide>
        <p15:guide id="4" orient="horz" pos="3748" userDrawn="1">
          <p15:clr>
            <a:srgbClr val="A4A3A4"/>
          </p15:clr>
        </p15:guide>
        <p15:guide id="5" pos="7403" userDrawn="1">
          <p15:clr>
            <a:srgbClr val="A4A3A4"/>
          </p15:clr>
        </p15:guide>
        <p15:guide id="6" pos="5292" userDrawn="1">
          <p15:clr>
            <a:srgbClr val="A4A3A4"/>
          </p15:clr>
        </p15:guide>
        <p15:guide id="7" pos="277" userDrawn="1">
          <p15:clr>
            <a:srgbClr val="A4A3A4"/>
          </p15:clr>
        </p15:guide>
        <p15:guide id="8" pos="6345" userDrawn="1">
          <p15:clr>
            <a:srgbClr val="A4A3A4"/>
          </p15:clr>
        </p15:guide>
        <p15:guide id="9" pos="82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BBBE13-1600-84BE-D88F-AE8AA13F47E8}" name="Karim Ben Haddou" initials="KBH" userId="S::kabh@netcompany.com::ed2f7a84-47e3-43b0-b84d-136f477188d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Maja Bjerregaard Have" initials="MBH" lastIdx="7" clrIdx="0">
    <p:extLst>
      <p:ext uri="{19B8F6BF-5375-455C-9EA6-DF929625EA0E}">
        <p15:presenceInfo xmlns:p15="http://schemas.microsoft.com/office/powerpoint/2012/main" userId="S-1-5-21-2100284113-1573851820-878952375-410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4D62"/>
    <a:srgbClr val="FFFFFF"/>
    <a:srgbClr val="44841E"/>
    <a:srgbClr val="395B73"/>
    <a:srgbClr val="44831E"/>
    <a:srgbClr val="5C8938"/>
    <a:srgbClr val="B5C6CD"/>
    <a:srgbClr val="B8C4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AC6D24-CA49-43AD-BD3D-B24507B6DB45}" v="1" dt="2026-02-26T07:30:45.9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yst layout 1 - Markering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65617" autoAdjust="0"/>
  </p:normalViewPr>
  <p:slideViewPr>
    <p:cSldViewPr snapToGrid="0" snapToObjects="1">
      <p:cViewPr varScale="1">
        <p:scale>
          <a:sx n="72" d="100"/>
          <a:sy n="72" d="100"/>
        </p:scale>
        <p:origin x="1908" y="72"/>
      </p:cViewPr>
      <p:guideLst>
        <p:guide orient="horz" pos="205"/>
        <p:guide orient="horz" pos="4010"/>
        <p:guide orient="horz" pos="1322"/>
        <p:guide orient="horz" pos="3748"/>
        <p:guide pos="7403"/>
        <p:guide pos="5292"/>
        <p:guide pos="277"/>
        <p:guide pos="6345"/>
        <p:guide pos="827"/>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2116"/>
    </p:cViewPr>
  </p:sorterViewPr>
  <p:notesViewPr>
    <p:cSldViewPr snapToGrid="0" snapToObjects="1">
      <p:cViewPr varScale="1">
        <p:scale>
          <a:sx n="77" d="100"/>
          <a:sy n="77" d="100"/>
        </p:scale>
        <p:origin x="3228" y="11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microsoft.com/office/2015/10/relationships/revisionInfo" Target="revisionInfo.xml"/><Relationship Id="rId5" Type="http://schemas.openxmlformats.org/officeDocument/2006/relationships/slideMaster" Target="slideMasters/slideMaster2.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microsoft.com/office/2018/10/relationships/authors" Target="author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commentAuthors" Target="commentAuthors.xml"/><Relationship Id="rId90" Type="http://schemas.openxmlformats.org/officeDocument/2006/relationships/slide" Target="slides/slide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3" y="0"/>
            <a:ext cx="2949099" cy="497205"/>
          </a:xfrm>
          <a:prstGeom prst="rect">
            <a:avLst/>
          </a:prstGeom>
        </p:spPr>
        <p:txBody>
          <a:bodyPr vert="horz" lIns="91557" tIns="45781" rIns="91557" bIns="45781" rtlCol="0"/>
          <a:lstStyle>
            <a:lvl1pPr algn="l">
              <a:defRPr sz="1200"/>
            </a:lvl1pPr>
          </a:lstStyle>
          <a:p>
            <a:endParaRPr lang="da-DK"/>
          </a:p>
        </p:txBody>
      </p:sp>
      <p:sp>
        <p:nvSpPr>
          <p:cNvPr id="3" name="Pladsholder til dato 2"/>
          <p:cNvSpPr>
            <a:spLocks noGrp="1"/>
          </p:cNvSpPr>
          <p:nvPr>
            <p:ph type="dt" idx="1"/>
          </p:nvPr>
        </p:nvSpPr>
        <p:spPr>
          <a:xfrm>
            <a:off x="3854943" y="0"/>
            <a:ext cx="2949099" cy="497205"/>
          </a:xfrm>
          <a:prstGeom prst="rect">
            <a:avLst/>
          </a:prstGeom>
        </p:spPr>
        <p:txBody>
          <a:bodyPr vert="horz" lIns="91557" tIns="45781" rIns="91557" bIns="45781" rtlCol="0"/>
          <a:lstStyle>
            <a:lvl1pPr algn="r">
              <a:defRPr sz="1200"/>
            </a:lvl1pPr>
          </a:lstStyle>
          <a:p>
            <a:fld id="{C7DBBFD3-6343-324F-8648-82EA0B3F1D65}" type="datetimeFigureOut">
              <a:t>27-02-2026</a:t>
            </a:fld>
            <a:endParaRPr lang="da-DK"/>
          </a:p>
        </p:txBody>
      </p:sp>
      <p:sp>
        <p:nvSpPr>
          <p:cNvPr id="4" name="Pladsholder til diasbillede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557" tIns="45781" rIns="91557" bIns="45781" rtlCol="0" anchor="ctr"/>
          <a:lstStyle/>
          <a:p>
            <a:endParaRPr lang="da-DK"/>
          </a:p>
        </p:txBody>
      </p:sp>
      <p:sp>
        <p:nvSpPr>
          <p:cNvPr id="5" name="Pladsholder til noter 4"/>
          <p:cNvSpPr>
            <a:spLocks noGrp="1"/>
          </p:cNvSpPr>
          <p:nvPr>
            <p:ph type="body" sz="quarter" idx="3"/>
          </p:nvPr>
        </p:nvSpPr>
        <p:spPr>
          <a:xfrm>
            <a:off x="680562" y="4723451"/>
            <a:ext cx="5444490" cy="4474845"/>
          </a:xfrm>
          <a:prstGeom prst="rect">
            <a:avLst/>
          </a:prstGeom>
        </p:spPr>
        <p:txBody>
          <a:bodyPr vert="horz" lIns="91557" tIns="45781" rIns="91557" bIns="45781"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3" y="9445172"/>
            <a:ext cx="2949099" cy="497205"/>
          </a:xfrm>
          <a:prstGeom prst="rect">
            <a:avLst/>
          </a:prstGeom>
        </p:spPr>
        <p:txBody>
          <a:bodyPr vert="horz" lIns="91557" tIns="45781" rIns="91557" bIns="45781" rtlCol="0" anchor="b"/>
          <a:lstStyle>
            <a:lvl1pPr algn="l">
              <a:defRPr sz="1200"/>
            </a:lvl1pPr>
          </a:lstStyle>
          <a:p>
            <a:endParaRPr lang="da-DK"/>
          </a:p>
        </p:txBody>
      </p:sp>
      <p:sp>
        <p:nvSpPr>
          <p:cNvPr id="7" name="Pladsholder til diasnummer 6"/>
          <p:cNvSpPr>
            <a:spLocks noGrp="1"/>
          </p:cNvSpPr>
          <p:nvPr>
            <p:ph type="sldNum" sz="quarter" idx="5"/>
          </p:nvPr>
        </p:nvSpPr>
        <p:spPr>
          <a:xfrm>
            <a:off x="3854943" y="9445172"/>
            <a:ext cx="2949099" cy="497205"/>
          </a:xfrm>
          <a:prstGeom prst="rect">
            <a:avLst/>
          </a:prstGeom>
        </p:spPr>
        <p:txBody>
          <a:bodyPr vert="horz" lIns="91557" tIns="45781" rIns="91557" bIns="45781" rtlCol="0" anchor="b"/>
          <a:lstStyle>
            <a:lvl1pPr algn="r">
              <a:defRPr sz="1200"/>
            </a:lvl1pPr>
          </a:lstStyle>
          <a:p>
            <a:fld id="{EFAC016E-5E5F-3248-8F94-DBEB972C2B51}" type="slidenum">
              <a:t>‹nr.›</a:t>
            </a:fld>
            <a:endParaRPr lang="da-DK"/>
          </a:p>
        </p:txBody>
      </p:sp>
    </p:spTree>
    <p:extLst>
      <p:ext uri="{BB962C8B-B14F-4D97-AF65-F5344CB8AC3E}">
        <p14:creationId xmlns:p14="http://schemas.microsoft.com/office/powerpoint/2010/main" val="22532917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88900" y="746125"/>
            <a:ext cx="6627813" cy="3729038"/>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27848E65-9E75-41AE-BC80-13A10C6B0591}" type="slidenum">
              <a:rPr lang="da-DK" smtClean="0"/>
              <a:pPr/>
              <a:t>1</a:t>
            </a:fld>
            <a:endParaRPr lang="da-DK" dirty="0"/>
          </a:p>
        </p:txBody>
      </p:sp>
    </p:spTree>
    <p:extLst>
      <p:ext uri="{BB962C8B-B14F-4D97-AF65-F5344CB8AC3E}">
        <p14:creationId xmlns:p14="http://schemas.microsoft.com/office/powerpoint/2010/main" val="1737916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nogle måder ligner</a:t>
            </a:r>
            <a:r>
              <a:rPr lang="da-DK" baseline="0" dirty="0"/>
              <a:t> borger.dk sig selv. Den er stadig grøn, men har ændret nuance. </a:t>
            </a:r>
          </a:p>
          <a:p>
            <a:pPr marL="0" indent="0">
              <a:buFontTx/>
              <a:buNone/>
            </a:pPr>
            <a:r>
              <a:rPr lang="da-DK" dirty="0"/>
              <a:t>- Nutidens borger.dk kan betragtes som den </a:t>
            </a:r>
            <a:r>
              <a:rPr lang="da-DK" b="1" dirty="0"/>
              <a:t>digitale hovedbanegård</a:t>
            </a:r>
            <a:r>
              <a:rPr lang="da-DK" dirty="0"/>
              <a:t>, der vejleder og hjælper borgerne til at få løst deres ærinder med det offentlige digitalt – </a:t>
            </a:r>
            <a:r>
              <a:rPr lang="da-DK" b="1" dirty="0"/>
              <a:t>særligt når man som borger ikke ved, hvor man skal starte </a:t>
            </a:r>
            <a:r>
              <a:rPr lang="da-DK" dirty="0"/>
              <a:t>og ens brugerrejse går på tværs af myndigheder</a:t>
            </a:r>
            <a:r>
              <a:rPr lang="da-DK" baseline="0" dirty="0"/>
              <a:t> og digitale selvbetjeningsløsninger</a:t>
            </a:r>
            <a:r>
              <a:rPr lang="da-DK" dirty="0"/>
              <a:t>.</a:t>
            </a:r>
          </a:p>
          <a:p>
            <a:r>
              <a:rPr lang="da-DK" sz="1200" dirty="0"/>
              <a:t>- Borger.dk skal bidrage til at skabe en </a:t>
            </a:r>
            <a:r>
              <a:rPr lang="da-DK" sz="1200" b="1" dirty="0"/>
              <a:t>tryg, brugervenlig og overskuelig offentlig sektor. </a:t>
            </a:r>
            <a:endParaRPr lang="da-DK" b="1" dirty="0"/>
          </a:p>
          <a:p>
            <a:endParaRPr lang="da-DK" b="1" dirty="0"/>
          </a:p>
        </p:txBody>
      </p:sp>
      <p:sp>
        <p:nvSpPr>
          <p:cNvPr id="4" name="Pladsholder til diasnummer 3"/>
          <p:cNvSpPr>
            <a:spLocks noGrp="1"/>
          </p:cNvSpPr>
          <p:nvPr>
            <p:ph type="sldNum" sz="quarter" idx="10"/>
          </p:nvPr>
        </p:nvSpPr>
        <p:spPr/>
        <p:txBody>
          <a:bodyPr/>
          <a:lstStyle/>
          <a:p>
            <a:fld id="{27848E65-9E75-41AE-BC80-13A10C6B0591}" type="slidenum">
              <a:rPr lang="da-DK" smtClean="0"/>
              <a:pPr/>
              <a:t>10</a:t>
            </a:fld>
            <a:endParaRPr lang="da-DK" dirty="0"/>
          </a:p>
        </p:txBody>
      </p:sp>
    </p:spTree>
    <p:extLst>
      <p:ext uri="{BB962C8B-B14F-4D97-AF65-F5344CB8AC3E}">
        <p14:creationId xmlns:p14="http://schemas.microsoft.com/office/powerpoint/2010/main" val="33656451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Vi stræber efter at I </a:t>
            </a:r>
            <a:r>
              <a:rPr lang="da-DK" b="1" dirty="0"/>
              <a:t>efter endt lektion kan </a:t>
            </a:r>
            <a:r>
              <a:rPr lang="da-DK" dirty="0">
                <a:sym typeface="Wingdings" panose="05000000000000000000" pitchFamily="2" charset="2"/>
              </a:rPr>
              <a:t></a:t>
            </a:r>
          </a:p>
          <a:p>
            <a:pPr marL="171450" indent="-171450">
              <a:buFont typeface="Arial" panose="020B0604020202020204" pitchFamily="34" charset="0"/>
              <a:buChar char="•"/>
            </a:pPr>
            <a:r>
              <a:rPr lang="da-DK" sz="1200" dirty="0">
                <a:solidFill>
                  <a:srgbClr val="FFFFFF"/>
                </a:solidFill>
                <a:latin typeface="Arial" panose="020B0604020202020204" pitchFamily="34" charset="0"/>
                <a:cs typeface="Arial" panose="020B0604020202020204" pitchFamily="34" charset="0"/>
              </a:rPr>
              <a:t>Indsætte genbrugelige links i tekster.</a:t>
            </a:r>
          </a:p>
          <a:p>
            <a:pPr marL="171450" indent="-171450">
              <a:buFont typeface="Arial" panose="020B0604020202020204" pitchFamily="34" charset="0"/>
              <a:buChar char="•"/>
            </a:pPr>
            <a:r>
              <a:rPr lang="da-DK" sz="1200" dirty="0">
                <a:solidFill>
                  <a:srgbClr val="FFFFFF"/>
                </a:solidFill>
                <a:latin typeface="Arial" panose="020B0604020202020204" pitchFamily="34" charset="0"/>
                <a:cs typeface="Arial" panose="020B0604020202020204" pitchFamily="34" charset="0"/>
              </a:rPr>
              <a:t>Redigere genbrugelige links.</a:t>
            </a:r>
          </a:p>
          <a:p>
            <a:pPr marL="171450" indent="-171450">
              <a:buFont typeface="Arial" panose="020B0604020202020204" pitchFamily="34" charset="0"/>
              <a:buChar char="•"/>
            </a:pPr>
            <a:r>
              <a:rPr lang="da-DK" sz="1200" dirty="0">
                <a:solidFill>
                  <a:srgbClr val="FFFFFF"/>
                </a:solidFill>
                <a:latin typeface="Arial" panose="020B0604020202020204" pitchFamily="34" charset="0"/>
                <a:cs typeface="Arial" panose="020B0604020202020204" pitchFamily="34" charset="0"/>
              </a:rPr>
              <a:t>Oprette genbrugelige links.</a:t>
            </a:r>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100</a:t>
            </a:fld>
            <a:endParaRPr lang="da-DK"/>
          </a:p>
        </p:txBody>
      </p:sp>
    </p:spTree>
    <p:extLst>
      <p:ext uri="{BB962C8B-B14F-4D97-AF65-F5344CB8AC3E}">
        <p14:creationId xmlns:p14="http://schemas.microsoft.com/office/powerpoint/2010/main" val="196679816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886"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Når I skal </a:t>
            </a:r>
            <a:r>
              <a:rPr lang="da-DK" sz="1200" b="1" kern="1200" dirty="0">
                <a:solidFill>
                  <a:schemeClr val="tx1"/>
                </a:solidFill>
                <a:effectLst/>
                <a:latin typeface="+mn-lt"/>
                <a:ea typeface="+mn-ea"/>
                <a:cs typeface="+mn-cs"/>
              </a:rPr>
              <a:t>indsætte et link på borger.dk </a:t>
            </a:r>
            <a:r>
              <a:rPr lang="da-DK" sz="1200" b="0" kern="1200" dirty="0">
                <a:solidFill>
                  <a:schemeClr val="tx1"/>
                </a:solidFill>
                <a:effectLst/>
                <a:latin typeface="+mn-lt"/>
                <a:ea typeface="+mn-ea"/>
                <a:cs typeface="+mn-cs"/>
              </a:rPr>
              <a:t>– uanset hvilket link, der er tale om - skal det </a:t>
            </a:r>
            <a:r>
              <a:rPr lang="da-DK" sz="1200" b="1" kern="1200" dirty="0">
                <a:solidFill>
                  <a:schemeClr val="tx1"/>
                </a:solidFill>
                <a:effectLst/>
                <a:latin typeface="+mn-lt"/>
                <a:ea typeface="+mn-ea"/>
                <a:cs typeface="+mn-cs"/>
              </a:rPr>
              <a:t>ALTID oprettes som et genbrugeligt link</a:t>
            </a:r>
            <a:r>
              <a:rPr lang="da-DK" sz="1200" b="0" kern="1200" dirty="0">
                <a:solidFill>
                  <a:schemeClr val="tx1"/>
                </a:solidFill>
                <a:effectLst/>
                <a:latin typeface="+mn-lt"/>
                <a:ea typeface="+mn-ea"/>
                <a:cs typeface="+mn-cs"/>
              </a:rPr>
              <a:t>. </a:t>
            </a:r>
          </a:p>
          <a:p>
            <a:pPr marL="0" marR="0" lvl="0" indent="0" algn="l" defTabSz="457886"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På den måde, </a:t>
            </a:r>
            <a:r>
              <a:rPr lang="da-DK" sz="1200" b="1" kern="1200" dirty="0">
                <a:solidFill>
                  <a:schemeClr val="tx1"/>
                </a:solidFill>
                <a:effectLst/>
                <a:latin typeface="+mn-lt"/>
                <a:ea typeface="+mn-ea"/>
                <a:cs typeface="+mn-cs"/>
              </a:rPr>
              <a:t>sikres</a:t>
            </a:r>
            <a:r>
              <a:rPr lang="da-DK" sz="1200" b="0" kern="1200" dirty="0">
                <a:solidFill>
                  <a:schemeClr val="tx1"/>
                </a:solidFill>
                <a:effectLst/>
                <a:latin typeface="+mn-lt"/>
                <a:ea typeface="+mn-ea"/>
                <a:cs typeface="+mn-cs"/>
              </a:rPr>
              <a:t> det, at </a:t>
            </a:r>
            <a:r>
              <a:rPr lang="da-DK" sz="1200" b="1" kern="1200" dirty="0">
                <a:solidFill>
                  <a:schemeClr val="tx1"/>
                </a:solidFill>
                <a:effectLst/>
                <a:latin typeface="+mn-lt"/>
                <a:ea typeface="+mn-ea"/>
                <a:cs typeface="+mn-cs"/>
              </a:rPr>
              <a:t>links kan vedligeholdes </a:t>
            </a:r>
            <a:r>
              <a:rPr lang="da-DK" sz="1200" b="0" kern="1200" dirty="0">
                <a:solidFill>
                  <a:schemeClr val="tx1"/>
                </a:solidFill>
                <a:effectLst/>
                <a:latin typeface="+mn-lt"/>
                <a:ea typeface="+mn-ea"/>
                <a:cs typeface="+mn-cs"/>
              </a:rPr>
              <a:t>på en let og overskuelig måde. </a:t>
            </a:r>
          </a:p>
          <a:p>
            <a:pPr marL="0" marR="0" lvl="0" indent="0" algn="l" defTabSz="457886"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pPr marL="0" marR="0" lvl="0" indent="0" algn="l" defTabSz="457886"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At et link er ”genbrugeligt” </a:t>
            </a:r>
            <a:r>
              <a:rPr lang="da-DK" sz="1200" b="1" kern="1200" dirty="0">
                <a:solidFill>
                  <a:schemeClr val="tx1"/>
                </a:solidFill>
                <a:effectLst/>
                <a:latin typeface="+mn-lt"/>
                <a:ea typeface="+mn-ea"/>
                <a:cs typeface="+mn-cs"/>
              </a:rPr>
              <a:t>betyder</a:t>
            </a:r>
            <a:r>
              <a:rPr lang="da-DK" sz="1200" b="0" kern="1200" dirty="0">
                <a:solidFill>
                  <a:schemeClr val="tx1"/>
                </a:solidFill>
                <a:effectLst/>
                <a:latin typeface="+mn-lt"/>
                <a:ea typeface="+mn-ea"/>
                <a:cs typeface="+mn-cs"/>
              </a:rPr>
              <a:t> blot, at det kan </a:t>
            </a:r>
            <a:r>
              <a:rPr lang="da-DK" sz="1200" b="1" kern="1200" dirty="0">
                <a:solidFill>
                  <a:schemeClr val="tx1"/>
                </a:solidFill>
                <a:effectLst/>
                <a:latin typeface="+mn-lt"/>
                <a:ea typeface="+mn-ea"/>
                <a:cs typeface="+mn-cs"/>
              </a:rPr>
              <a:t>bruges flere steder</a:t>
            </a:r>
            <a:r>
              <a:rPr lang="da-DK" sz="1200" b="0" kern="1200" dirty="0">
                <a:solidFill>
                  <a:schemeClr val="tx1"/>
                </a:solidFill>
                <a:effectLst/>
                <a:latin typeface="+mn-lt"/>
                <a:ea typeface="+mn-ea"/>
                <a:cs typeface="+mn-cs"/>
              </a:rPr>
              <a:t>. </a:t>
            </a:r>
          </a:p>
          <a:p>
            <a:pPr marL="0" marR="0" lvl="0" indent="0" algn="l" defTabSz="457886"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pPr marL="0" marR="0" lvl="0" indent="0" algn="l" defTabSz="457886"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Genbrugelige links skal </a:t>
            </a:r>
            <a:r>
              <a:rPr lang="da-DK" sz="1200" b="1" kern="1200" dirty="0">
                <a:solidFill>
                  <a:schemeClr val="tx1"/>
                </a:solidFill>
                <a:effectLst/>
                <a:latin typeface="+mn-lt"/>
                <a:ea typeface="+mn-ea"/>
                <a:cs typeface="+mn-cs"/>
              </a:rPr>
              <a:t>indsættes i mikroartiklens brødtekst</a:t>
            </a:r>
            <a:r>
              <a:rPr lang="da-DK" sz="1200" b="0" kern="1200" dirty="0">
                <a:solidFill>
                  <a:schemeClr val="tx1"/>
                </a:solidFill>
                <a:effectLst/>
                <a:latin typeface="+mn-lt"/>
                <a:ea typeface="+mn-ea"/>
                <a:cs typeface="+mn-cs"/>
              </a:rPr>
              <a:t>. Der kan kun indsættes genbrugelige links ved at </a:t>
            </a:r>
            <a:r>
              <a:rPr lang="da-DK" sz="1200" b="1" kern="1200" dirty="0">
                <a:solidFill>
                  <a:schemeClr val="tx1"/>
                </a:solidFill>
                <a:effectLst/>
                <a:latin typeface="+mn-lt"/>
                <a:ea typeface="+mn-ea"/>
                <a:cs typeface="+mn-cs"/>
              </a:rPr>
              <a:t>formatere teksten.</a:t>
            </a:r>
            <a:endParaRPr lang="da-DK" sz="1200" b="0" kern="1200" dirty="0">
              <a:solidFill>
                <a:schemeClr val="tx1"/>
              </a:solidFill>
              <a:effectLst/>
              <a:latin typeface="+mn-lt"/>
              <a:ea typeface="+mn-ea"/>
              <a:cs typeface="+mn-cs"/>
            </a:endParaRPr>
          </a:p>
          <a:p>
            <a:pPr marL="0" marR="0" lvl="0" indent="0" algn="l" defTabSz="457886"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Det felt </a:t>
            </a:r>
            <a:r>
              <a:rPr lang="da-DK" sz="1200" b="1" kern="1200" dirty="0">
                <a:solidFill>
                  <a:schemeClr val="tx1"/>
                </a:solidFill>
                <a:effectLst/>
                <a:latin typeface="+mn-lt"/>
                <a:ea typeface="+mn-ea"/>
                <a:cs typeface="+mn-cs"/>
              </a:rPr>
              <a:t>åbnes ved at klikke på ikonet </a:t>
            </a:r>
            <a:r>
              <a:rPr lang="da-DK" sz="1200" b="0" kern="1200" dirty="0">
                <a:solidFill>
                  <a:schemeClr val="tx1"/>
                </a:solidFill>
                <a:effectLst/>
                <a:latin typeface="+mn-lt"/>
                <a:ea typeface="+mn-ea"/>
                <a:cs typeface="+mn-cs"/>
              </a:rPr>
              <a:t>med blyanten (der). </a:t>
            </a:r>
          </a:p>
          <a:p>
            <a:pPr marL="0" marR="0" lvl="0" indent="0" algn="l" defTabSz="457886"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Og så kommer følgende tekstfelt frem (Klik) </a:t>
            </a:r>
            <a:r>
              <a:rPr lang="da-DK" sz="1200" b="0" kern="1200" dirty="0">
                <a:solidFill>
                  <a:schemeClr val="tx1"/>
                </a:solidFill>
                <a:effectLst/>
                <a:latin typeface="+mn-lt"/>
                <a:ea typeface="+mn-ea"/>
                <a:cs typeface="+mn-cs"/>
                <a:sym typeface="Wingdings" panose="05000000000000000000" pitchFamily="2" charset="2"/>
              </a:rPr>
              <a:t></a:t>
            </a:r>
            <a:endParaRPr lang="da-DK" sz="1200" b="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101</a:t>
            </a:fld>
            <a:endParaRPr lang="da-DK"/>
          </a:p>
        </p:txBody>
      </p:sp>
    </p:spTree>
    <p:extLst>
      <p:ext uri="{BB962C8B-B14F-4D97-AF65-F5344CB8AC3E}">
        <p14:creationId xmlns:p14="http://schemas.microsoft.com/office/powerpoint/2010/main" val="337119175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tekst-editoren er åbnet, så </a:t>
            </a:r>
            <a:r>
              <a:rPr lang="da-DK" b="1" dirty="0"/>
              <a:t>indsætter</a:t>
            </a:r>
            <a:r>
              <a:rPr lang="da-DK" dirty="0"/>
              <a:t> man genbrugelige links </a:t>
            </a:r>
            <a:r>
              <a:rPr lang="da-DK" b="1" dirty="0"/>
              <a:t>ved at oprette et punkt</a:t>
            </a:r>
            <a:r>
              <a:rPr lang="da-DK" dirty="0"/>
              <a:t>. </a:t>
            </a:r>
          </a:p>
          <a:p>
            <a:r>
              <a:rPr lang="da-DK" dirty="0"/>
              <a:t>Genbrugelige links skal </a:t>
            </a:r>
            <a:r>
              <a:rPr lang="da-DK" b="1" dirty="0"/>
              <a:t>altid</a:t>
            </a:r>
            <a:r>
              <a:rPr lang="da-DK" dirty="0"/>
              <a:t> indsættes som </a:t>
            </a:r>
            <a:r>
              <a:rPr lang="da-DK" b="1" dirty="0"/>
              <a:t>punktform</a:t>
            </a:r>
            <a:r>
              <a:rPr lang="da-DK" dirty="0"/>
              <a:t>, derfor klikker I på</a:t>
            </a:r>
          </a:p>
          <a:p>
            <a:pPr marL="228600" indent="-228600">
              <a:buFont typeface="+mj-lt"/>
              <a:buAutoNum type="arabicPeriod"/>
            </a:pPr>
            <a:r>
              <a:rPr lang="da-DK" dirty="0"/>
              <a:t>Punktopstilling dér</a:t>
            </a:r>
          </a:p>
          <a:p>
            <a:pPr marL="228600" indent="-228600">
              <a:buFont typeface="+mj-lt"/>
              <a:buAutoNum type="arabicPeriod"/>
            </a:pPr>
            <a:r>
              <a:rPr lang="da-DK" dirty="0"/>
              <a:t>Bagefter på det grønne ikon. </a:t>
            </a:r>
          </a:p>
        </p:txBody>
      </p:sp>
      <p:sp>
        <p:nvSpPr>
          <p:cNvPr id="4" name="Pladsholder til slidenummer 3"/>
          <p:cNvSpPr>
            <a:spLocks noGrp="1"/>
          </p:cNvSpPr>
          <p:nvPr>
            <p:ph type="sldNum" sz="quarter" idx="5"/>
          </p:nvPr>
        </p:nvSpPr>
        <p:spPr/>
        <p:txBody>
          <a:bodyPr/>
          <a:lstStyle/>
          <a:p>
            <a:fld id="{EFAC016E-5E5F-3248-8F94-DBEB972C2B51}" type="slidenum">
              <a:rPr lang="da-DK" smtClean="0"/>
              <a:t>102</a:t>
            </a:fld>
            <a:endParaRPr lang="da-DK"/>
          </a:p>
        </p:txBody>
      </p:sp>
    </p:spTree>
    <p:extLst>
      <p:ext uri="{BB962C8B-B14F-4D97-AF65-F5344CB8AC3E}">
        <p14:creationId xmlns:p14="http://schemas.microsoft.com/office/powerpoint/2010/main" val="103197823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Så kommer det her vindue frem. </a:t>
            </a:r>
          </a:p>
          <a:p>
            <a:r>
              <a:rPr lang="da-DK" dirty="0"/>
              <a:t>Her kan I enten bruge </a:t>
            </a:r>
            <a:r>
              <a:rPr lang="da-DK" b="1" dirty="0"/>
              <a:t>søgefeltet</a:t>
            </a:r>
            <a:r>
              <a:rPr lang="da-DK" dirty="0"/>
              <a:t> til at søge efter </a:t>
            </a:r>
            <a:r>
              <a:rPr lang="da-DK" b="1" dirty="0"/>
              <a:t>allerede eksisterende links</a:t>
            </a:r>
            <a:r>
              <a:rPr lang="da-DK" dirty="0"/>
              <a:t>, men det er også stedet, hvor I kan </a:t>
            </a:r>
            <a:r>
              <a:rPr lang="da-DK" b="1" dirty="0"/>
              <a:t>oprette nye links </a:t>
            </a:r>
            <a:r>
              <a:rPr lang="da-DK" dirty="0"/>
              <a:t>og </a:t>
            </a:r>
            <a:r>
              <a:rPr lang="da-DK" b="1" dirty="0"/>
              <a:t>redigere eksisterende</a:t>
            </a:r>
            <a:r>
              <a:rPr lang="da-DK" dirty="0"/>
              <a:t> </a:t>
            </a:r>
            <a:r>
              <a:rPr lang="da-DK" b="1" dirty="0"/>
              <a:t>links</a:t>
            </a:r>
            <a:r>
              <a:rPr lang="da-DK" dirty="0"/>
              <a:t>.</a:t>
            </a:r>
          </a:p>
          <a:p>
            <a:endParaRPr lang="da-DK" dirty="0"/>
          </a:p>
          <a:p>
            <a:r>
              <a:rPr lang="da-DK" sz="1200" kern="1200" dirty="0">
                <a:solidFill>
                  <a:schemeClr val="tx1"/>
                </a:solidFill>
                <a:effectLst/>
                <a:latin typeface="+mn-lt"/>
                <a:ea typeface="+mn-ea"/>
                <a:cs typeface="+mn-cs"/>
              </a:rPr>
              <a:t>Står man i fanen ”Søg/rediger”, kan man: </a:t>
            </a:r>
          </a:p>
          <a:p>
            <a:pPr marL="228600" indent="-228600">
              <a:buFont typeface="+mj-lt"/>
              <a:buAutoNum type="arabicPeriod"/>
            </a:pPr>
            <a:r>
              <a:rPr lang="da-DK" sz="1200" kern="1200" dirty="0">
                <a:solidFill>
                  <a:schemeClr val="tx1"/>
                </a:solidFill>
                <a:effectLst/>
                <a:latin typeface="+mn-lt"/>
                <a:ea typeface="+mn-ea"/>
                <a:cs typeface="+mn-cs"/>
              </a:rPr>
              <a:t>Søge efter et link i søgefeltet</a:t>
            </a:r>
          </a:p>
          <a:p>
            <a:pPr marL="228600" indent="-228600">
              <a:buFont typeface="+mj-lt"/>
              <a:buAutoNum type="arabicPeriod"/>
            </a:pPr>
            <a:r>
              <a:rPr lang="da-DK" sz="1200" kern="1200" dirty="0">
                <a:solidFill>
                  <a:schemeClr val="tx1"/>
                </a:solidFill>
                <a:effectLst/>
                <a:latin typeface="+mn-lt"/>
                <a:ea typeface="+mn-ea"/>
                <a:cs typeface="+mn-cs"/>
              </a:rPr>
              <a:t>Markere det</a:t>
            </a:r>
          </a:p>
          <a:p>
            <a:pPr marL="228600" indent="-228600">
              <a:buFont typeface="+mj-lt"/>
              <a:buAutoNum type="arabicPeriod"/>
            </a:pPr>
            <a:r>
              <a:rPr lang="da-DK" sz="1200" kern="1200" dirty="0">
                <a:solidFill>
                  <a:schemeClr val="tx1"/>
                </a:solidFill>
                <a:effectLst/>
                <a:latin typeface="+mn-lt"/>
                <a:ea typeface="+mn-ea"/>
                <a:cs typeface="+mn-cs"/>
              </a:rPr>
              <a:t>Trykke på ”indsæt”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Man kan også </a:t>
            </a:r>
            <a:r>
              <a:rPr lang="da-DK" sz="1200" b="1" kern="1200" dirty="0">
                <a:solidFill>
                  <a:schemeClr val="tx1"/>
                </a:solidFill>
                <a:effectLst/>
                <a:latin typeface="+mn-lt"/>
                <a:ea typeface="+mn-ea"/>
                <a:cs typeface="+mn-cs"/>
              </a:rPr>
              <a:t>oprette et nyt genbrugeligt link </a:t>
            </a:r>
            <a:r>
              <a:rPr lang="da-DK" sz="1200" kern="1200" dirty="0">
                <a:solidFill>
                  <a:schemeClr val="tx1"/>
                </a:solidFill>
                <a:effectLst/>
                <a:latin typeface="+mn-lt"/>
                <a:ea typeface="+mn-ea"/>
                <a:cs typeface="+mn-cs"/>
              </a:rPr>
              <a:t>ved at tilgå </a:t>
            </a:r>
            <a:r>
              <a:rPr lang="da-DK" sz="1200" b="1" kern="1200" dirty="0">
                <a:solidFill>
                  <a:schemeClr val="tx1"/>
                </a:solidFill>
                <a:effectLst/>
                <a:latin typeface="+mn-lt"/>
                <a:ea typeface="+mn-ea"/>
                <a:cs typeface="+mn-cs"/>
              </a:rPr>
              <a:t>fanen til højre </a:t>
            </a:r>
            <a:r>
              <a:rPr lang="da-DK" sz="1200" kern="1200" dirty="0">
                <a:solidFill>
                  <a:schemeClr val="tx1"/>
                </a:solidFill>
                <a:effectLst/>
                <a:latin typeface="+mn-lt"/>
                <a:ea typeface="+mn-ea"/>
                <a:cs typeface="+mn-cs"/>
              </a:rPr>
              <a:t>(der), men det skal jeg nok komme </a:t>
            </a:r>
            <a:r>
              <a:rPr lang="da-DK" sz="1200" b="1" kern="1200" dirty="0">
                <a:solidFill>
                  <a:schemeClr val="tx1"/>
                </a:solidFill>
                <a:effectLst/>
                <a:latin typeface="+mn-lt"/>
                <a:ea typeface="+mn-ea"/>
                <a:cs typeface="+mn-cs"/>
              </a:rPr>
              <a:t>nærmere ind på</a:t>
            </a:r>
            <a:r>
              <a:rPr lang="da-DK" sz="1200" kern="1200" dirty="0">
                <a:solidFill>
                  <a:schemeClr val="tx1"/>
                </a:solidFill>
                <a:effectLst/>
                <a:latin typeface="+mn-lt"/>
                <a:ea typeface="+mn-ea"/>
                <a:cs typeface="+mn-cs"/>
              </a:rPr>
              <a:t>. </a:t>
            </a:r>
            <a:endParaRPr lang="da-DK" dirty="0"/>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103</a:t>
            </a:fld>
            <a:endParaRPr lang="da-DK"/>
          </a:p>
        </p:txBody>
      </p:sp>
    </p:spTree>
    <p:extLst>
      <p:ext uri="{BB962C8B-B14F-4D97-AF65-F5344CB8AC3E}">
        <p14:creationId xmlns:p14="http://schemas.microsoft.com/office/powerpoint/2010/main" val="329404827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Efter linket er </a:t>
            </a:r>
            <a:r>
              <a:rPr lang="da-DK" sz="1200" b="1" kern="1200" dirty="0">
                <a:solidFill>
                  <a:schemeClr val="tx1"/>
                </a:solidFill>
                <a:effectLst/>
                <a:latin typeface="+mn-lt"/>
                <a:ea typeface="+mn-ea"/>
                <a:cs typeface="+mn-cs"/>
              </a:rPr>
              <a:t>indsat</a:t>
            </a:r>
            <a:r>
              <a:rPr lang="da-DK" sz="1200" kern="1200" dirty="0">
                <a:solidFill>
                  <a:schemeClr val="tx1"/>
                </a:solidFill>
                <a:effectLst/>
                <a:latin typeface="+mn-lt"/>
                <a:ea typeface="+mn-ea"/>
                <a:cs typeface="+mn-cs"/>
              </a:rPr>
              <a:t>, kan I få brug for at skulle </a:t>
            </a:r>
            <a:r>
              <a:rPr lang="da-DK" sz="1200" b="1" kern="1200" dirty="0">
                <a:solidFill>
                  <a:schemeClr val="tx1"/>
                </a:solidFill>
                <a:effectLst/>
                <a:latin typeface="+mn-lt"/>
                <a:ea typeface="+mn-ea"/>
                <a:cs typeface="+mn-cs"/>
              </a:rPr>
              <a:t>ændre i linket</a:t>
            </a:r>
            <a:r>
              <a:rPr lang="da-DK" sz="1200" kern="1200" dirty="0">
                <a:solidFill>
                  <a:schemeClr val="tx1"/>
                </a:solidFill>
                <a:effectLst/>
                <a:latin typeface="+mn-lt"/>
                <a:ea typeface="+mn-ea"/>
                <a:cs typeface="+mn-cs"/>
              </a:rPr>
              <a:t>, og her er det </a:t>
            </a:r>
            <a:r>
              <a:rPr lang="da-DK" sz="1200" b="1" kern="1200" dirty="0">
                <a:solidFill>
                  <a:schemeClr val="tx1"/>
                </a:solidFill>
                <a:effectLst/>
                <a:latin typeface="+mn-lt"/>
                <a:ea typeface="+mn-ea"/>
                <a:cs typeface="+mn-cs"/>
              </a:rPr>
              <a:t>vigtigt</a:t>
            </a:r>
            <a:r>
              <a:rPr lang="da-DK" sz="1200" kern="1200" dirty="0">
                <a:solidFill>
                  <a:schemeClr val="tx1"/>
                </a:solidFill>
                <a:effectLst/>
                <a:latin typeface="+mn-lt"/>
                <a:ea typeface="+mn-ea"/>
                <a:cs typeface="+mn-cs"/>
              </a:rPr>
              <a:t> at understrege, at når et eksisterende link redigeres på den måde, jeg viser jer nu, så slår det igennem </a:t>
            </a:r>
            <a:r>
              <a:rPr lang="da-DK" sz="1200" b="1" kern="1200" dirty="0">
                <a:solidFill>
                  <a:schemeClr val="tx1"/>
                </a:solidFill>
                <a:effectLst/>
                <a:latin typeface="+mn-lt"/>
                <a:ea typeface="+mn-ea"/>
                <a:cs typeface="+mn-cs"/>
              </a:rPr>
              <a:t>alle</a:t>
            </a:r>
            <a:r>
              <a:rPr lang="da-DK" sz="1200" kern="1200" dirty="0">
                <a:solidFill>
                  <a:schemeClr val="tx1"/>
                </a:solidFill>
                <a:effectLst/>
                <a:latin typeface="+mn-lt"/>
                <a:ea typeface="+mn-ea"/>
                <a:cs typeface="+mn-cs"/>
              </a:rPr>
              <a:t> de steder i hele borger.dk, hvor samme link er brugt.</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Det skal altså </a:t>
            </a:r>
            <a:r>
              <a:rPr lang="da-DK" sz="1200" b="1" kern="1200" dirty="0">
                <a:solidFill>
                  <a:schemeClr val="tx1"/>
                </a:solidFill>
                <a:effectLst/>
                <a:latin typeface="+mn-lt"/>
                <a:ea typeface="+mn-ea"/>
                <a:cs typeface="+mn-cs"/>
              </a:rPr>
              <a:t>kun redigeres ét sted én gang. </a:t>
            </a:r>
            <a:r>
              <a:rPr lang="da-DK" sz="1200" kern="1200" dirty="0">
                <a:solidFill>
                  <a:schemeClr val="tx1"/>
                </a:solidFill>
                <a:effectLst/>
                <a:latin typeface="+mn-lt"/>
                <a:ea typeface="+mn-ea"/>
                <a:cs typeface="+mn-cs"/>
              </a:rPr>
              <a:t>I skal måske også tænke over, hvad det vil få at betydning de andre steder, hvor det eventuelt også står. </a:t>
            </a:r>
          </a:p>
          <a:p>
            <a:endParaRPr lang="da-DK" sz="1200" kern="1200" dirty="0">
              <a:solidFill>
                <a:schemeClr val="tx1"/>
              </a:solidFill>
              <a:effectLst/>
              <a:latin typeface="+mn-lt"/>
              <a:ea typeface="+mn-ea"/>
              <a:cs typeface="+mn-cs"/>
            </a:endParaRPr>
          </a:p>
          <a:p>
            <a:r>
              <a:rPr lang="da-DK" sz="1200" u="none" kern="1200" dirty="0">
                <a:solidFill>
                  <a:schemeClr val="tx1"/>
                </a:solidFill>
                <a:effectLst/>
                <a:latin typeface="+mn-lt"/>
                <a:ea typeface="+mn-ea"/>
                <a:cs typeface="+mn-cs"/>
              </a:rPr>
              <a:t>Måden I redigerer på, er at </a:t>
            </a:r>
          </a:p>
          <a:p>
            <a:pPr marL="228600" indent="-228600">
              <a:buFont typeface="+mj-lt"/>
              <a:buAutoNum type="arabicPeriod"/>
            </a:pPr>
            <a:r>
              <a:rPr lang="da-DK" sz="1200" u="none" kern="1200" dirty="0">
                <a:solidFill>
                  <a:schemeClr val="tx1"/>
                </a:solidFill>
                <a:effectLst/>
                <a:latin typeface="+mn-lt"/>
                <a:ea typeface="+mn-ea"/>
                <a:cs typeface="+mn-cs"/>
              </a:rPr>
              <a:t>Klikke i det link, som I gerne vil redigere</a:t>
            </a:r>
          </a:p>
          <a:p>
            <a:pPr marL="228600" indent="-228600">
              <a:buFont typeface="+mj-lt"/>
              <a:buAutoNum type="arabicPeriod"/>
            </a:pPr>
            <a:r>
              <a:rPr lang="da-DK" sz="1200" u="none" kern="1200" dirty="0">
                <a:solidFill>
                  <a:schemeClr val="tx1"/>
                </a:solidFill>
                <a:effectLst/>
                <a:latin typeface="+mn-lt"/>
                <a:ea typeface="+mn-ea"/>
                <a:cs typeface="+mn-cs"/>
              </a:rPr>
              <a:t>Derefter på ikonet ”rediger genbrugeligt link”’. </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104</a:t>
            </a:fld>
            <a:endParaRPr lang="da-DK"/>
          </a:p>
        </p:txBody>
      </p:sp>
    </p:spTree>
    <p:extLst>
      <p:ext uri="{BB962C8B-B14F-4D97-AF65-F5344CB8AC3E}">
        <p14:creationId xmlns:p14="http://schemas.microsoft.com/office/powerpoint/2010/main" val="395735453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u="none" kern="1200" dirty="0">
                <a:solidFill>
                  <a:schemeClr val="tx1"/>
                </a:solidFill>
                <a:effectLst/>
                <a:latin typeface="+mn-lt"/>
                <a:ea typeface="+mn-ea"/>
                <a:cs typeface="+mn-cs"/>
              </a:rPr>
              <a:t>Så kommer boksen (der) frem, og linkbeskrivelsen, URL’en og alt teksten </a:t>
            </a:r>
            <a:r>
              <a:rPr lang="da-DK" sz="1200" b="1" u="none" kern="1200" dirty="0">
                <a:solidFill>
                  <a:schemeClr val="tx1"/>
                </a:solidFill>
                <a:effectLst/>
                <a:latin typeface="+mn-lt"/>
                <a:ea typeface="+mn-ea"/>
                <a:cs typeface="+mn-cs"/>
              </a:rPr>
              <a:t>kan redigeres</a:t>
            </a:r>
            <a:r>
              <a:rPr lang="da-DK" sz="1200" u="none" kern="1200" dirty="0">
                <a:solidFill>
                  <a:schemeClr val="tx1"/>
                </a:solidFill>
                <a:effectLst/>
                <a:latin typeface="+mn-lt"/>
                <a:ea typeface="+mn-ea"/>
                <a:cs typeface="+mn-cs"/>
              </a:rPr>
              <a:t>.</a:t>
            </a:r>
          </a:p>
          <a:p>
            <a:r>
              <a:rPr lang="da-DK" sz="1200" u="none" kern="1200" dirty="0">
                <a:solidFill>
                  <a:schemeClr val="tx1"/>
                </a:solidFill>
                <a:effectLst/>
                <a:latin typeface="+mn-lt"/>
                <a:ea typeface="+mn-ea"/>
                <a:cs typeface="+mn-cs"/>
              </a:rPr>
              <a:t> </a:t>
            </a:r>
          </a:p>
          <a:p>
            <a:r>
              <a:rPr lang="da-DK" sz="1200" u="none" kern="1200" dirty="0">
                <a:solidFill>
                  <a:schemeClr val="tx1"/>
                </a:solidFill>
                <a:effectLst/>
                <a:latin typeface="+mn-lt"/>
                <a:ea typeface="+mn-ea"/>
                <a:cs typeface="+mn-cs"/>
              </a:rPr>
              <a:t>Man vil altså typisk </a:t>
            </a:r>
            <a:r>
              <a:rPr lang="da-DK" sz="1200" b="1" u="none" kern="1200" dirty="0">
                <a:solidFill>
                  <a:schemeClr val="tx1"/>
                </a:solidFill>
                <a:effectLst/>
                <a:latin typeface="+mn-lt"/>
                <a:ea typeface="+mn-ea"/>
                <a:cs typeface="+mn-cs"/>
              </a:rPr>
              <a:t>bruge den her form </a:t>
            </a:r>
            <a:r>
              <a:rPr lang="da-DK" sz="1200" u="none" kern="1200" dirty="0">
                <a:solidFill>
                  <a:schemeClr val="tx1"/>
                </a:solidFill>
                <a:effectLst/>
                <a:latin typeface="+mn-lt"/>
                <a:ea typeface="+mn-ea"/>
                <a:cs typeface="+mn-cs"/>
              </a:rPr>
              <a:t>for redigering af links, i tilfælde, hvor </a:t>
            </a:r>
            <a:r>
              <a:rPr lang="da-DK" sz="1200" b="1" u="none" kern="1200" dirty="0">
                <a:solidFill>
                  <a:schemeClr val="tx1"/>
                </a:solidFill>
                <a:effectLst/>
                <a:latin typeface="+mn-lt"/>
                <a:ea typeface="+mn-ea"/>
                <a:cs typeface="+mn-cs"/>
              </a:rPr>
              <a:t>URL’en er forældet eller på anden måde ændret</a:t>
            </a:r>
            <a:r>
              <a:rPr lang="da-DK" sz="1200" u="none" kern="1200" dirty="0">
                <a:solidFill>
                  <a:schemeClr val="tx1"/>
                </a:solidFill>
                <a:effectLst/>
                <a:latin typeface="+mn-lt"/>
                <a:ea typeface="+mn-ea"/>
                <a:cs typeface="+mn-cs"/>
              </a:rPr>
              <a:t>. </a:t>
            </a:r>
          </a:p>
          <a:p>
            <a:endParaRPr lang="da-DK" sz="1200" u="none" kern="1200" dirty="0">
              <a:solidFill>
                <a:schemeClr val="tx1"/>
              </a:solidFill>
              <a:effectLst/>
              <a:latin typeface="+mn-lt"/>
              <a:ea typeface="+mn-ea"/>
              <a:cs typeface="+mn-cs"/>
            </a:endParaRPr>
          </a:p>
          <a:p>
            <a:r>
              <a:rPr lang="da-DK" sz="1200" u="none" kern="1200" dirty="0">
                <a:solidFill>
                  <a:schemeClr val="tx1"/>
                </a:solidFill>
                <a:effectLst/>
                <a:latin typeface="+mn-lt"/>
                <a:ea typeface="+mn-ea"/>
                <a:cs typeface="+mn-cs"/>
              </a:rPr>
              <a:t>Såfremt linket ikke skal redigeres på et overordnet niveau, men hellere skal </a:t>
            </a:r>
            <a:r>
              <a:rPr lang="da-DK" sz="1200" b="1" u="none" kern="1200" dirty="0">
                <a:solidFill>
                  <a:schemeClr val="tx1"/>
                </a:solidFill>
                <a:effectLst/>
                <a:latin typeface="+mn-lt"/>
                <a:ea typeface="+mn-ea"/>
                <a:cs typeface="+mn-cs"/>
              </a:rPr>
              <a:t>ændres lokalt, på det enkelte sted </a:t>
            </a:r>
            <a:r>
              <a:rPr lang="da-DK" sz="1200" u="none" kern="1200" dirty="0">
                <a:solidFill>
                  <a:schemeClr val="tx1"/>
                </a:solidFill>
                <a:effectLst/>
                <a:latin typeface="+mn-lt"/>
                <a:ea typeface="+mn-ea"/>
                <a:cs typeface="+mn-cs"/>
              </a:rPr>
              <a:t>hvor linket optræder, kan I vælge at </a:t>
            </a:r>
            <a:r>
              <a:rPr lang="da-DK" sz="1200" b="1" u="none" kern="1200" dirty="0">
                <a:solidFill>
                  <a:schemeClr val="tx1"/>
                </a:solidFill>
                <a:effectLst/>
                <a:latin typeface="+mn-lt"/>
                <a:ea typeface="+mn-ea"/>
                <a:cs typeface="+mn-cs"/>
              </a:rPr>
              <a:t>overstyre linket. </a:t>
            </a:r>
            <a:endParaRPr lang="da-DK" b="1" u="none" dirty="0"/>
          </a:p>
          <a:p>
            <a:endParaRPr lang="da-DK" u="sng" dirty="0"/>
          </a:p>
          <a:p>
            <a:endParaRPr lang="da-DK" u="sng" dirty="0"/>
          </a:p>
          <a:p>
            <a:endParaRPr lang="da-DK" u="sng" dirty="0"/>
          </a:p>
          <a:p>
            <a:endParaRPr lang="da-DK" dirty="0"/>
          </a:p>
        </p:txBody>
      </p:sp>
      <p:sp>
        <p:nvSpPr>
          <p:cNvPr id="4" name="Pladsholder til slidenummer 3"/>
          <p:cNvSpPr>
            <a:spLocks noGrp="1"/>
          </p:cNvSpPr>
          <p:nvPr>
            <p:ph type="sldNum" sz="quarter" idx="10"/>
          </p:nvPr>
        </p:nvSpPr>
        <p:spPr/>
        <p:txBody>
          <a:bodyPr/>
          <a:lstStyle/>
          <a:p>
            <a:fld id="{EFAC016E-5E5F-3248-8F94-DBEB972C2B51}" type="slidenum">
              <a:rPr lang="da-DK" smtClean="0"/>
              <a:t>105</a:t>
            </a:fld>
            <a:endParaRPr lang="da-DK"/>
          </a:p>
        </p:txBody>
      </p:sp>
    </p:spTree>
    <p:extLst>
      <p:ext uri="{BB962C8B-B14F-4D97-AF65-F5344CB8AC3E}">
        <p14:creationId xmlns:p14="http://schemas.microsoft.com/office/powerpoint/2010/main" val="57452454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Jeg demonstrerer for jer, hvad vi lige har gennemgået, og herefter er det jeres tur. </a:t>
            </a:r>
          </a:p>
        </p:txBody>
      </p:sp>
      <p:sp>
        <p:nvSpPr>
          <p:cNvPr id="4" name="Pladsholder til slidenummer 3"/>
          <p:cNvSpPr>
            <a:spLocks noGrp="1"/>
          </p:cNvSpPr>
          <p:nvPr>
            <p:ph type="sldNum" sz="quarter" idx="5"/>
          </p:nvPr>
        </p:nvSpPr>
        <p:spPr/>
        <p:txBody>
          <a:bodyPr/>
          <a:lstStyle/>
          <a:p>
            <a:fld id="{EFAC016E-5E5F-3248-8F94-DBEB972C2B51}" type="slidenum">
              <a:rPr lang="da-DK" smtClean="0"/>
              <a:t>106</a:t>
            </a:fld>
            <a:endParaRPr lang="da-DK"/>
          </a:p>
        </p:txBody>
      </p:sp>
    </p:spTree>
    <p:extLst>
      <p:ext uri="{BB962C8B-B14F-4D97-AF65-F5344CB8AC3E}">
        <p14:creationId xmlns:p14="http://schemas.microsoft.com/office/powerpoint/2010/main" val="244055298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er det jeres tur til at arbejde med genbrugelige links og I får ca. 10 min til øvelse 5.</a:t>
            </a:r>
          </a:p>
          <a:p>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Er der nogle spørgsmål, før vi går i gang?</a:t>
            </a:r>
          </a:p>
          <a:p>
            <a:endParaRPr lang="da-DK" dirty="0"/>
          </a:p>
        </p:txBody>
      </p:sp>
      <p:sp>
        <p:nvSpPr>
          <p:cNvPr id="4" name="Pladsholder til slidenummer 3"/>
          <p:cNvSpPr>
            <a:spLocks noGrp="1"/>
          </p:cNvSpPr>
          <p:nvPr>
            <p:ph type="sldNum" sz="quarter" idx="10"/>
          </p:nvPr>
        </p:nvSpPr>
        <p:spPr/>
        <p:txBody>
          <a:bodyPr/>
          <a:lstStyle/>
          <a:p>
            <a:fld id="{EFAC016E-5E5F-3248-8F94-DBEB972C2B51}" type="slidenum">
              <a:rPr lang="da-DK" smtClean="0"/>
              <a:t>107</a:t>
            </a:fld>
            <a:endParaRPr lang="da-DK"/>
          </a:p>
        </p:txBody>
      </p:sp>
    </p:spTree>
    <p:extLst>
      <p:ext uri="{BB962C8B-B14F-4D97-AF65-F5344CB8AC3E}">
        <p14:creationId xmlns:p14="http://schemas.microsoft.com/office/powerpoint/2010/main" val="22317601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(13.35-14.00) </a:t>
            </a:r>
          </a:p>
          <a:p>
            <a:r>
              <a:rPr lang="da-DK" b="1" dirty="0"/>
              <a:t>Nu får I mulighed for at oprette en ny indholdsside. </a:t>
            </a:r>
          </a:p>
          <a:p>
            <a:r>
              <a:rPr lang="da-DK" b="1" dirty="0"/>
              <a:t>Vi gennemgår det teoretiske først, så demonstrerer jeg det, og så er det jeres tur til at oprette jeres helt egne indholdssider.
##-AccessibilityAssistant: Skip layout check-##</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108</a:t>
            </a:fld>
            <a:endParaRPr lang="da-DK"/>
          </a:p>
        </p:txBody>
      </p:sp>
    </p:spTree>
    <p:extLst>
      <p:ext uri="{BB962C8B-B14F-4D97-AF65-F5344CB8AC3E}">
        <p14:creationId xmlns:p14="http://schemas.microsoft.com/office/powerpoint/2010/main" val="345273832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a-DK" sz="1200" dirty="0">
                <a:solidFill>
                  <a:srgbClr val="FFFFFF"/>
                </a:solidFill>
                <a:latin typeface="Arial" panose="020B0604020202020204" pitchFamily="34" charset="0"/>
                <a:cs typeface="Arial" panose="020B0604020202020204" pitchFamily="34" charset="0"/>
              </a:rPr>
              <a:t>Læringsmålene for denne lektion er, at I skal kunne:</a:t>
            </a:r>
          </a:p>
          <a:p>
            <a:pPr marL="171450" indent="-171450">
              <a:buFont typeface="Arial" panose="020B0604020202020204" pitchFamily="34" charset="0"/>
              <a:buChar char="•"/>
            </a:pPr>
            <a:r>
              <a:rPr lang="da-DK" sz="1200" dirty="0">
                <a:solidFill>
                  <a:srgbClr val="FFFFFF"/>
                </a:solidFill>
                <a:latin typeface="Arial" panose="020B0604020202020204" pitchFamily="34" charset="0"/>
                <a:cs typeface="Arial" panose="020B0604020202020204" pitchFamily="34" charset="0"/>
              </a:rPr>
              <a:t>Oprette jeres første nye indholdsside med emneinddeling</a:t>
            </a:r>
            <a:endParaRPr lang="en-US" sz="1200" dirty="0">
              <a:solidFill>
                <a:srgbClr val="FFFFFF"/>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err="1">
                <a:solidFill>
                  <a:srgbClr val="FFFFFF"/>
                </a:solidFill>
                <a:latin typeface="Arial" panose="020B0604020202020204" pitchFamily="34" charset="0"/>
                <a:cs typeface="Arial" panose="020B0604020202020204" pitchFamily="34" charset="0"/>
              </a:rPr>
              <a:t>Tilføje</a:t>
            </a:r>
            <a:r>
              <a:rPr lang="en-US" sz="1200" dirty="0">
                <a:solidFill>
                  <a:srgbClr val="FFFFFF"/>
                </a:solidFill>
                <a:latin typeface="Arial" panose="020B0604020202020204" pitchFamily="34" charset="0"/>
                <a:cs typeface="Arial" panose="020B0604020202020204" pitchFamily="34" charset="0"/>
              </a:rPr>
              <a:t> </a:t>
            </a:r>
            <a:r>
              <a:rPr lang="da-DK" sz="1200" dirty="0">
                <a:solidFill>
                  <a:srgbClr val="FFFFFF"/>
                </a:solidFill>
                <a:latin typeface="Arial" panose="020B0604020202020204" pitchFamily="34" charset="0"/>
                <a:cs typeface="Arial" panose="020B0604020202020204" pitchFamily="34" charset="0"/>
              </a:rPr>
              <a:t>nye elementer såsom mikroartikelrammer og mikroartikler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solidFill>
                  <a:srgbClr val="FFFFFF"/>
                </a:solidFill>
                <a:latin typeface="Arial" panose="020B0604020202020204" pitchFamily="34" charset="0"/>
                <a:cs typeface="Arial" panose="020B0604020202020204" pitchFamily="34" charset="0"/>
              </a:rPr>
              <a:t>Opmærke mikroartiklerne Lovgivning og Læs også med typebetegnelse</a:t>
            </a:r>
          </a:p>
          <a:p>
            <a:pPr marL="171450" indent="-171450">
              <a:buFont typeface="Arial" panose="020B0604020202020204" pitchFamily="34" charset="0"/>
              <a:buChar char="•"/>
            </a:pPr>
            <a:endParaRPr lang="da-DK" sz="1200" dirty="0">
              <a:solidFill>
                <a:srgbClr val="FFFFFF"/>
              </a:solidFill>
              <a:latin typeface="Arial" panose="020B0604020202020204" pitchFamily="34" charset="0"/>
              <a:cs typeface="Arial" panose="020B0604020202020204" pitchFamily="34" charset="0"/>
            </a:endParaRPr>
          </a:p>
          <a:p>
            <a:pPr marL="0" indent="0">
              <a:buNone/>
            </a:pPr>
            <a:endParaRPr lang="da-DK" sz="1200" dirty="0"/>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109</a:t>
            </a:fld>
            <a:endParaRPr lang="da-DK"/>
          </a:p>
        </p:txBody>
      </p:sp>
    </p:spTree>
    <p:extLst>
      <p:ext uri="{BB962C8B-B14F-4D97-AF65-F5344CB8AC3E}">
        <p14:creationId xmlns:p14="http://schemas.microsoft.com/office/powerpoint/2010/main" val="1012869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I dag ser borger.dk sådan ud, når I kommer ind på forsiden. </a:t>
            </a:r>
          </a:p>
          <a:p>
            <a:r>
              <a:rPr lang="da-DK" baseline="0" dirty="0"/>
              <a:t>Fra forsiden kan brugeren klikke eller søge sig frem til indholdet indenfor de </a:t>
            </a:r>
            <a:r>
              <a:rPr lang="da-DK" b="1" baseline="0" dirty="0"/>
              <a:t>17 emner</a:t>
            </a:r>
            <a:r>
              <a:rPr lang="da-DK" baseline="0" dirty="0"/>
              <a:t>. Det er muligt, men ikke nødvendigt at </a:t>
            </a:r>
            <a:r>
              <a:rPr lang="da-DK" b="1" baseline="0" dirty="0"/>
              <a:t>logge sig på</a:t>
            </a:r>
            <a:r>
              <a:rPr lang="da-DK" baseline="0" dirty="0"/>
              <a:t> for at komme videre til indholdet på borger.dk. Kun når brugeren vil se sin Digitale Post, sine personlige data på Mit Overblik eller benytte en digital selvbetjening, skal borgeren logge på.</a:t>
            </a:r>
          </a:p>
          <a:p>
            <a:endParaRPr lang="da-DK" baseline="0" dirty="0"/>
          </a:p>
          <a:p>
            <a:r>
              <a:rPr lang="da-DK" baseline="0" dirty="0"/>
              <a:t>I </a:t>
            </a:r>
            <a:r>
              <a:rPr lang="da-DK" b="1" baseline="0" dirty="0" err="1"/>
              <a:t>footeren</a:t>
            </a:r>
            <a:r>
              <a:rPr lang="da-DK" b="1" baseline="0" dirty="0"/>
              <a:t> eller bundteksten</a:t>
            </a:r>
            <a:r>
              <a:rPr lang="da-DK" baseline="0" dirty="0"/>
              <a:t>, som ligger på alle sider, er der links til forskellige typer </a:t>
            </a:r>
            <a:r>
              <a:rPr lang="da-DK" b="1" baseline="0" dirty="0"/>
              <a:t>hjælp</a:t>
            </a:r>
            <a:r>
              <a:rPr lang="da-DK" baseline="0" dirty="0"/>
              <a:t>. Både teknisk som fx </a:t>
            </a:r>
            <a:r>
              <a:rPr lang="da-DK" b="1" baseline="0" dirty="0"/>
              <a:t>tegnsprog og oplæsning</a:t>
            </a:r>
            <a:r>
              <a:rPr lang="da-DK" baseline="0" dirty="0"/>
              <a:t>. Og hjælp til brugere, der er gået i stå på borger.dk og har brug for at ringe til </a:t>
            </a:r>
            <a:r>
              <a:rPr lang="da-DK" b="1" baseline="0" dirty="0"/>
              <a:t>kontaktcentret.</a:t>
            </a:r>
            <a:r>
              <a:rPr lang="da-DK" baseline="0" dirty="0"/>
              <a:t> </a:t>
            </a:r>
          </a:p>
          <a:p>
            <a:endParaRPr lang="da-DK" baseline="0" dirty="0"/>
          </a:p>
          <a:p>
            <a:r>
              <a:rPr lang="da-DK" baseline="0" dirty="0"/>
              <a:t>Hernede finder I også linket til vores </a:t>
            </a:r>
            <a:r>
              <a:rPr lang="da-DK" b="1" baseline="0" dirty="0"/>
              <a:t>engelske lillesøster lifeindenmark.dk</a:t>
            </a:r>
            <a:r>
              <a:rPr lang="da-DK" baseline="0" dirty="0"/>
              <a:t>, som er en delmængde af borger.dk. Da det ikke er en direkte spejling af borger.dk, er det ikke alle myndigheder, der har indhold på lifeindenmark.dk </a:t>
            </a:r>
          </a:p>
        </p:txBody>
      </p:sp>
      <p:sp>
        <p:nvSpPr>
          <p:cNvPr id="4" name="Pladsholder til diasnummer 3"/>
          <p:cNvSpPr>
            <a:spLocks noGrp="1"/>
          </p:cNvSpPr>
          <p:nvPr>
            <p:ph type="sldNum" sz="quarter" idx="10"/>
          </p:nvPr>
        </p:nvSpPr>
        <p:spPr/>
        <p:txBody>
          <a:bodyPr/>
          <a:lstStyle/>
          <a:p>
            <a:fld id="{4DBEF65B-F8D7-4C09-9910-09E111B2B3D3}" type="slidenum">
              <a:rPr lang="da-DK" smtClean="0"/>
              <a:t>11</a:t>
            </a:fld>
            <a:endParaRPr lang="da-DK"/>
          </a:p>
        </p:txBody>
      </p:sp>
    </p:spTree>
    <p:extLst>
      <p:ext uri="{BB962C8B-B14F-4D97-AF65-F5344CB8AC3E}">
        <p14:creationId xmlns:p14="http://schemas.microsoft.com/office/powerpoint/2010/main" val="187154994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Før</a:t>
            </a:r>
            <a:r>
              <a:rPr lang="da-DK" dirty="0"/>
              <a:t> I opretter en ny side, skal I </a:t>
            </a:r>
            <a:r>
              <a:rPr lang="da-DK" b="1" dirty="0"/>
              <a:t>altid huske </a:t>
            </a:r>
            <a:r>
              <a:rPr lang="da-DK" dirty="0"/>
              <a:t>at </a:t>
            </a:r>
            <a:r>
              <a:rPr lang="da-DK" b="1" dirty="0"/>
              <a:t>varsle</a:t>
            </a:r>
            <a:r>
              <a:rPr lang="da-DK" dirty="0"/>
              <a:t> borger.dk-redaktionen om, at der er en ny side på vej.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Det skal I gerne gøre </a:t>
            </a:r>
            <a:r>
              <a:rPr lang="da-DK" b="1" dirty="0"/>
              <a:t>i god tid </a:t>
            </a:r>
            <a:r>
              <a:rPr lang="da-DK" dirty="0"/>
              <a:t>og kom gerne med </a:t>
            </a:r>
            <a:r>
              <a:rPr lang="da-DK" b="1" dirty="0"/>
              <a:t>forslag til titel</a:t>
            </a:r>
            <a:r>
              <a:rPr lang="da-DK" dirty="0"/>
              <a:t>, eventuel </a:t>
            </a:r>
            <a:r>
              <a:rPr lang="da-DK" b="1" dirty="0"/>
              <a:t>placering</a:t>
            </a:r>
            <a:r>
              <a:rPr lang="da-DK" dirty="0"/>
              <a:t>, </a:t>
            </a:r>
            <a:r>
              <a:rPr lang="da-DK" b="1" dirty="0"/>
              <a:t>søgeord</a:t>
            </a:r>
            <a:r>
              <a:rPr lang="da-DK" dirty="0"/>
              <a:t> mv.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Det er en god idé at tænke over relevante søgeord, og om der skal tilføjes nye (fx kompensationsydelse)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Desuden kan I, med hensyn til placering, tænke over, om det vil </a:t>
            </a:r>
            <a:r>
              <a:rPr lang="da-DK" b="1" dirty="0"/>
              <a:t>give mening at placere siden flere steder. </a:t>
            </a:r>
            <a:r>
              <a:rPr lang="da-DK" b="0" dirty="0"/>
              <a:t>Eksempel: Siden om hjælpemidler ligger både under Handicap, Sundhed og sygdom og Ældre.</a:t>
            </a:r>
          </a:p>
        </p:txBody>
      </p:sp>
      <p:sp>
        <p:nvSpPr>
          <p:cNvPr id="4" name="Pladsholder til slidenummer 3"/>
          <p:cNvSpPr>
            <a:spLocks noGrp="1"/>
          </p:cNvSpPr>
          <p:nvPr>
            <p:ph type="sldNum" sz="quarter" idx="5"/>
          </p:nvPr>
        </p:nvSpPr>
        <p:spPr/>
        <p:txBody>
          <a:bodyPr/>
          <a:lstStyle/>
          <a:p>
            <a:fld id="{EFAC016E-5E5F-3248-8F94-DBEB972C2B51}" type="slidenum">
              <a:rPr lang="da-DK" smtClean="0"/>
              <a:t>110</a:t>
            </a:fld>
            <a:endParaRPr lang="da-DK"/>
          </a:p>
        </p:txBody>
      </p:sp>
    </p:spTree>
    <p:extLst>
      <p:ext uri="{BB962C8B-B14F-4D97-AF65-F5344CB8AC3E}">
        <p14:creationId xmlns:p14="http://schemas.microsoft.com/office/powerpoint/2010/main" val="185591286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latin typeface="Arial" panose="020B0604020202020204" pitchFamily="34" charset="0"/>
                <a:cs typeface="Arial" panose="020B0604020202020204" pitchFamily="34" charset="0"/>
              </a:rPr>
              <a:t>Nye </a:t>
            </a:r>
            <a:r>
              <a:rPr lang="da-DK" sz="1200" b="1" dirty="0">
                <a:latin typeface="Arial" panose="020B0604020202020204" pitchFamily="34" charset="0"/>
                <a:cs typeface="Arial" panose="020B0604020202020204" pitchFamily="34" charset="0"/>
              </a:rPr>
              <a:t>indholdssider</a:t>
            </a:r>
            <a:r>
              <a:rPr lang="da-DK" sz="1200" dirty="0">
                <a:latin typeface="Arial" panose="020B0604020202020204" pitchFamily="34" charset="0"/>
                <a:cs typeface="Arial" panose="020B0604020202020204" pitchFamily="34" charset="0"/>
              </a:rPr>
              <a:t> </a:t>
            </a:r>
            <a:r>
              <a:rPr lang="da-DK" sz="1200" b="1" dirty="0">
                <a:latin typeface="Arial" panose="020B0604020202020204" pitchFamily="34" charset="0"/>
                <a:cs typeface="Arial" panose="020B0604020202020204" pitchFamily="34" charset="0"/>
              </a:rPr>
              <a:t>oprettes</a:t>
            </a:r>
            <a:r>
              <a:rPr lang="da-DK" sz="1200" dirty="0">
                <a:latin typeface="Arial" panose="020B0604020202020204" pitchFamily="34" charset="0"/>
                <a:cs typeface="Arial" panose="020B0604020202020204" pitchFamily="34" charset="0"/>
              </a:rPr>
              <a:t> via </a:t>
            </a:r>
            <a:r>
              <a:rPr lang="da-DK" sz="1200" b="1" dirty="0">
                <a:latin typeface="Arial" panose="020B0604020202020204" pitchFamily="34" charset="0"/>
                <a:cs typeface="Arial" panose="020B0604020202020204" pitchFamily="34" charset="0"/>
              </a:rPr>
              <a:t>indholdsredigering.</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dirty="0">
                <a:latin typeface="Arial" panose="020B0604020202020204" pitchFamily="34" charset="0"/>
                <a:cs typeface="Arial" panose="020B0604020202020204" pitchFamily="34" charset="0"/>
              </a:rPr>
              <a:t>En</a:t>
            </a:r>
            <a:r>
              <a:rPr lang="da-DK" sz="1200" b="1" dirty="0">
                <a:latin typeface="Arial" panose="020B0604020202020204" pitchFamily="34" charset="0"/>
                <a:cs typeface="Arial" panose="020B0604020202020204" pitchFamily="34" charset="0"/>
              </a:rPr>
              <a:t> </a:t>
            </a:r>
            <a:r>
              <a:rPr lang="da-DK" sz="1200" b="0" dirty="0">
                <a:latin typeface="Arial" panose="020B0604020202020204" pitchFamily="34" charset="0"/>
                <a:cs typeface="Arial" panose="020B0604020202020204" pitchFamily="34" charset="0"/>
              </a:rPr>
              <a:t>indholdsside kan ligge </a:t>
            </a:r>
            <a:r>
              <a:rPr lang="da-DK" sz="1200" b="1" dirty="0">
                <a:latin typeface="Arial" panose="020B0604020202020204" pitchFamily="34" charset="0"/>
                <a:cs typeface="Arial" panose="020B0604020202020204" pitchFamily="34" charset="0"/>
              </a:rPr>
              <a:t>under et emne og under et navigationspunkt, men ikke under en indholdsside.</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solidFill>
                  <a:srgbClr val="FFFF00"/>
                </a:solidFill>
                <a:highlight>
                  <a:srgbClr val="FFFF00"/>
                </a:highlight>
                <a:latin typeface="Arial" panose="020B0604020202020204" pitchFamily="34" charset="0"/>
                <a:cs typeface="Arial" panose="020B0604020202020204" pitchFamily="34" charset="0"/>
              </a:rPr>
              <a:t>I skal ikke tænke på overordnet opbygning af sider. Alle sider ligger som </a:t>
            </a:r>
            <a:r>
              <a:rPr lang="da-DK" sz="1200" b="1" dirty="0">
                <a:solidFill>
                  <a:srgbClr val="FFFF00"/>
                </a:solidFill>
                <a:highlight>
                  <a:srgbClr val="FFFF00"/>
                </a:highlight>
                <a:latin typeface="Arial" panose="020B0604020202020204" pitchFamily="34" charset="0"/>
                <a:cs typeface="Arial" panose="020B0604020202020204" pitchFamily="34" charset="0"/>
              </a:rPr>
              <a:t>skabeloner</a:t>
            </a:r>
            <a:r>
              <a:rPr lang="da-DK" sz="1200" dirty="0">
                <a:solidFill>
                  <a:srgbClr val="FFFF00"/>
                </a:solidFill>
                <a:highlight>
                  <a:srgbClr val="FFFF00"/>
                </a:highlight>
                <a:latin typeface="Arial" panose="020B0604020202020204" pitchFamily="34" charset="0"/>
                <a:cs typeface="Arial" panose="020B0604020202020204" pitchFamily="34" charset="0"/>
              </a:rPr>
              <a:t>, der sættes ind </a:t>
            </a:r>
            <a:r>
              <a:rPr lang="da-DK" sz="1200" b="1" dirty="0">
                <a:solidFill>
                  <a:srgbClr val="FFFF00"/>
                </a:solidFill>
                <a:highlight>
                  <a:srgbClr val="FFFF00"/>
                </a:highlight>
                <a:latin typeface="Arial" panose="020B0604020202020204" pitchFamily="34" charset="0"/>
                <a:cs typeface="Arial" panose="020B0604020202020204" pitchFamily="34" charset="0"/>
              </a:rPr>
              <a:t>automatisk</a:t>
            </a:r>
            <a:r>
              <a:rPr lang="da-DK" sz="1200" dirty="0">
                <a:solidFill>
                  <a:srgbClr val="FFFF00"/>
                </a:solidFill>
                <a:highlight>
                  <a:srgbClr val="FFFF00"/>
                </a:highlight>
                <a:latin typeface="Arial" panose="020B0604020202020204" pitchFamily="34" charset="0"/>
                <a:cs typeface="Arial" panose="020B0604020202020204" pitchFamily="34" charset="0"/>
              </a:rPr>
              <a:t> ved oprettelse.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dirty="0">
                <a:latin typeface="Arial" panose="020B0604020202020204" pitchFamily="34" charset="0"/>
                <a:cs typeface="Arial" panose="020B0604020202020204" pitchFamily="34" charset="0"/>
              </a:rPr>
              <a:t>Højreklik der, hvor du vil indsætte den nye side.</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dirty="0">
                <a:latin typeface="Arial" panose="020B0604020202020204" pitchFamily="34" charset="0"/>
                <a:cs typeface="Arial" panose="020B0604020202020204" pitchFamily="34" charset="0"/>
              </a:rPr>
              <a:t>Vælg ”Indsæt”.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dirty="0">
                <a:latin typeface="Arial" panose="020B0604020202020204" pitchFamily="34" charset="0"/>
                <a:cs typeface="Arial" panose="020B0604020202020204" pitchFamily="34" charset="0"/>
              </a:rPr>
              <a:t>Vælg derefter den </a:t>
            </a:r>
            <a:r>
              <a:rPr lang="da-DK" sz="1200" dirty="0" err="1">
                <a:latin typeface="Arial" panose="020B0604020202020204" pitchFamily="34" charset="0"/>
                <a:cs typeface="Arial" panose="020B0604020202020204" pitchFamily="34" charset="0"/>
              </a:rPr>
              <a:t>sidetype</a:t>
            </a:r>
            <a:r>
              <a:rPr lang="da-DK" sz="1200" dirty="0">
                <a:latin typeface="Arial" panose="020B0604020202020204" pitchFamily="34" charset="0"/>
                <a:cs typeface="Arial" panose="020B0604020202020204" pitchFamily="34" charset="0"/>
              </a:rPr>
              <a:t>, du vil oprette. Her er det en indholdsside.</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dirty="0">
              <a:latin typeface="Arial" panose="020B0604020202020204" pitchFamily="34" charset="0"/>
              <a:cs typeface="Arial" panose="020B0604020202020204" pitchFamily="34" charset="0"/>
            </a:endParaRP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111</a:t>
            </a:fld>
            <a:endParaRPr lang="da-DK"/>
          </a:p>
        </p:txBody>
      </p:sp>
    </p:spTree>
    <p:extLst>
      <p:ext uri="{BB962C8B-B14F-4D97-AF65-F5344CB8AC3E}">
        <p14:creationId xmlns:p14="http://schemas.microsoft.com/office/powerpoint/2010/main" val="95934110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ea typeface="Times New Roman" panose="02020603050405020304" pitchFamily="18" charset="0"/>
              </a:rPr>
              <a:t>Herefter skal </a:t>
            </a:r>
            <a:r>
              <a:rPr lang="da-DK" sz="1800" b="1" dirty="0">
                <a:effectLst/>
                <a:latin typeface="Calibri" panose="020F0502020204030204" pitchFamily="34" charset="0"/>
                <a:ea typeface="Times New Roman" panose="02020603050405020304" pitchFamily="18" charset="0"/>
              </a:rPr>
              <a:t>titlen</a:t>
            </a:r>
            <a:r>
              <a:rPr lang="da-DK" sz="1800" dirty="0">
                <a:effectLst/>
                <a:latin typeface="Calibri" panose="020F0502020204030204" pitchFamily="34" charset="0"/>
                <a:ea typeface="Times New Roman" panose="02020603050405020304" pitchFamily="18" charset="0"/>
              </a:rPr>
              <a:t> på siden angives.</a:t>
            </a:r>
          </a:p>
          <a:p>
            <a:r>
              <a:rPr lang="da-DK" sz="1800" dirty="0">
                <a:effectLst/>
                <a:latin typeface="Calibri" panose="020F0502020204030204" pitchFamily="34" charset="0"/>
                <a:ea typeface="Times New Roman" panose="02020603050405020304" pitchFamily="18" charset="0"/>
              </a:rPr>
              <a:t>URL’en udfyldes </a:t>
            </a:r>
            <a:r>
              <a:rPr lang="da-DK" sz="1800" b="1" dirty="0">
                <a:effectLst/>
                <a:latin typeface="Calibri" panose="020F0502020204030204" pitchFamily="34" charset="0"/>
                <a:ea typeface="Times New Roman" panose="02020603050405020304" pitchFamily="18" charset="0"/>
              </a:rPr>
              <a:t>automatisk</a:t>
            </a:r>
            <a:r>
              <a:rPr lang="da-DK" sz="1800" dirty="0">
                <a:effectLst/>
                <a:latin typeface="Calibri" panose="020F0502020204030204" pitchFamily="34" charset="0"/>
                <a:ea typeface="Times New Roman" panose="02020603050405020304" pitchFamily="18" charset="0"/>
              </a:rPr>
              <a:t>, så den behøver I ikke være opmærksomme på. </a:t>
            </a:r>
          </a:p>
          <a:p>
            <a:r>
              <a:rPr lang="da-DK" sz="1800" dirty="0">
                <a:effectLst/>
                <a:latin typeface="Calibri" panose="020F0502020204030204" pitchFamily="34" charset="0"/>
                <a:ea typeface="Times New Roman" panose="02020603050405020304" pitchFamily="18" charset="0"/>
              </a:rPr>
              <a:t>Normalt vil I herefter skulle </a:t>
            </a:r>
            <a:r>
              <a:rPr lang="da-DK" sz="1800" b="1" dirty="0">
                <a:effectLst/>
                <a:latin typeface="Calibri" panose="020F0502020204030204" pitchFamily="34" charset="0"/>
                <a:ea typeface="Times New Roman" panose="02020603050405020304" pitchFamily="18" charset="0"/>
              </a:rPr>
              <a:t>tilføje metadata</a:t>
            </a:r>
            <a:r>
              <a:rPr lang="da-DK" sz="1800" dirty="0">
                <a:effectLst/>
                <a:latin typeface="Calibri" panose="020F0502020204030204" pitchFamily="34" charset="0"/>
                <a:ea typeface="Times New Roman" panose="02020603050405020304" pitchFamily="18" charset="0"/>
              </a:rPr>
              <a:t>, men det skal I </a:t>
            </a:r>
            <a:r>
              <a:rPr lang="da-DK" sz="1800" b="1" dirty="0">
                <a:effectLst/>
                <a:latin typeface="Calibri" panose="020F0502020204030204" pitchFamily="34" charset="0"/>
                <a:ea typeface="Times New Roman" panose="02020603050405020304" pitchFamily="18" charset="0"/>
              </a:rPr>
              <a:t>ikke</a:t>
            </a:r>
            <a:r>
              <a:rPr lang="da-DK" sz="1800" dirty="0">
                <a:effectLst/>
                <a:latin typeface="Calibri" panose="020F0502020204030204" pitchFamily="34" charset="0"/>
                <a:ea typeface="Times New Roman" panose="02020603050405020304" pitchFamily="18" charset="0"/>
              </a:rPr>
              <a:t> bruge tid på i dag. Metadata er fx søgeord og ansvarlig myndighed og redaktør.</a:t>
            </a:r>
          </a:p>
          <a:p>
            <a:r>
              <a:rPr lang="da-DK" sz="1800" dirty="0">
                <a:effectLst/>
                <a:latin typeface="Calibri" panose="020F0502020204030204" pitchFamily="34" charset="0"/>
                <a:ea typeface="Times New Roman" panose="02020603050405020304" pitchFamily="18" charset="0"/>
              </a:rPr>
              <a:t>Klik på ”ok” for at oprette siden. </a:t>
            </a:r>
          </a:p>
          <a:p>
            <a:r>
              <a:rPr lang="da-DK" sz="1800" b="1" dirty="0">
                <a:effectLst/>
                <a:latin typeface="Calibri" panose="020F0502020204030204" pitchFamily="34" charset="0"/>
                <a:ea typeface="Times New Roman" panose="02020603050405020304" pitchFamily="18" charset="0"/>
              </a:rPr>
              <a:t>(OBS. 2 Navigationstitel skal ikke udfyldes)</a:t>
            </a:r>
          </a:p>
          <a:p>
            <a:endParaRPr lang="da-DK" sz="1800" dirty="0">
              <a:effectLst/>
              <a:latin typeface="Calibri" panose="020F0502020204030204" pitchFamily="34" charset="0"/>
              <a:ea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EFAC016E-5E5F-3248-8F94-DBEB972C2B51}" type="slidenum">
              <a:rPr lang="da-DK" smtClean="0"/>
              <a:t>112</a:t>
            </a:fld>
            <a:endParaRPr lang="da-DK"/>
          </a:p>
        </p:txBody>
      </p:sp>
    </p:spTree>
    <p:extLst>
      <p:ext uri="{BB962C8B-B14F-4D97-AF65-F5344CB8AC3E}">
        <p14:creationId xmlns:p14="http://schemas.microsoft.com/office/powerpoint/2010/main" val="218075365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er siden </a:t>
            </a:r>
            <a:r>
              <a:rPr lang="da-DK" b="1" dirty="0"/>
              <a:t>oprettet</a:t>
            </a:r>
            <a:r>
              <a:rPr lang="da-DK" dirty="0"/>
              <a:t> og </a:t>
            </a:r>
            <a:r>
              <a:rPr lang="da-DK" b="1" dirty="0"/>
              <a:t>kan åbnes i sideredigering</a:t>
            </a:r>
            <a:r>
              <a:rPr lang="da-DK" dirty="0"/>
              <a:t>. </a:t>
            </a:r>
          </a:p>
          <a:p>
            <a:endParaRPr lang="da-DK" dirty="0"/>
          </a:p>
          <a:p>
            <a:r>
              <a:rPr lang="da-DK" dirty="0"/>
              <a:t>Måden I gør det på, er ved at klikke på fanen ”udgiv” og vælge ”sideredigering”. Bare rolig. Siden bliver </a:t>
            </a:r>
            <a:r>
              <a:rPr lang="da-DK" b="1" dirty="0"/>
              <a:t>ikke udgivet </a:t>
            </a:r>
            <a:r>
              <a:rPr lang="da-DK" dirty="0"/>
              <a:t>ved denne handling.</a:t>
            </a:r>
          </a:p>
        </p:txBody>
      </p:sp>
      <p:sp>
        <p:nvSpPr>
          <p:cNvPr id="4" name="Pladsholder til slidenummer 3"/>
          <p:cNvSpPr>
            <a:spLocks noGrp="1"/>
          </p:cNvSpPr>
          <p:nvPr>
            <p:ph type="sldNum" sz="quarter" idx="5"/>
          </p:nvPr>
        </p:nvSpPr>
        <p:spPr/>
        <p:txBody>
          <a:bodyPr/>
          <a:lstStyle/>
          <a:p>
            <a:fld id="{EFAC016E-5E5F-3248-8F94-DBEB972C2B51}" type="slidenum">
              <a:rPr lang="da-DK" smtClean="0"/>
              <a:t>113</a:t>
            </a:fld>
            <a:endParaRPr lang="da-DK"/>
          </a:p>
        </p:txBody>
      </p:sp>
    </p:spTree>
    <p:extLst>
      <p:ext uri="{BB962C8B-B14F-4D97-AF65-F5344CB8AC3E}">
        <p14:creationId xmlns:p14="http://schemas.microsoft.com/office/powerpoint/2010/main" val="130890887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Så vil I komme til </a:t>
            </a:r>
            <a:r>
              <a:rPr lang="da-DK" b="1" dirty="0"/>
              <a:t>sideredigering for den nye side</a:t>
            </a:r>
            <a:r>
              <a:rPr lang="da-DK" dirty="0"/>
              <a:t>, der indeholder en </a:t>
            </a:r>
            <a:r>
              <a:rPr lang="da-DK" b="1" dirty="0"/>
              <a:t>tom skabelon</a:t>
            </a:r>
            <a:r>
              <a:rPr lang="da-DK" dirty="0"/>
              <a:t>, klar til at få tilføjet indhold.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114</a:t>
            </a:fld>
            <a:endParaRPr lang="da-DK"/>
          </a:p>
        </p:txBody>
      </p:sp>
    </p:spTree>
    <p:extLst>
      <p:ext uri="{BB962C8B-B14F-4D97-AF65-F5344CB8AC3E}">
        <p14:creationId xmlns:p14="http://schemas.microsoft.com/office/powerpoint/2010/main" val="388678233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Navigationen</a:t>
            </a:r>
            <a:r>
              <a:rPr lang="da-DK" sz="1200" b="0" kern="1200" dirty="0">
                <a:solidFill>
                  <a:schemeClr val="tx1"/>
                </a:solidFill>
                <a:effectLst/>
                <a:latin typeface="+mn-lt"/>
                <a:ea typeface="+mn-ea"/>
                <a:cs typeface="+mn-cs"/>
              </a:rPr>
              <a:t> ude i venstre side </a:t>
            </a:r>
            <a:r>
              <a:rPr lang="da-DK" sz="1200" b="1" kern="1200" dirty="0">
                <a:solidFill>
                  <a:schemeClr val="tx1"/>
                </a:solidFill>
                <a:effectLst/>
                <a:latin typeface="+mn-lt"/>
                <a:ea typeface="+mn-ea"/>
                <a:cs typeface="+mn-cs"/>
              </a:rPr>
              <a:t>opdateres automatisk </a:t>
            </a:r>
            <a:r>
              <a:rPr lang="da-DK" sz="1200" b="0" kern="1200" dirty="0">
                <a:solidFill>
                  <a:schemeClr val="tx1"/>
                </a:solidFill>
                <a:effectLst/>
                <a:latin typeface="+mn-lt"/>
                <a:ea typeface="+mn-ea"/>
                <a:cs typeface="+mn-cs"/>
              </a:rPr>
              <a:t>med den nye titel.</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Selve siden vil optræde som en </a:t>
            </a:r>
            <a:r>
              <a:rPr lang="da-DK" sz="1200" b="1" kern="1200" dirty="0">
                <a:solidFill>
                  <a:schemeClr val="tx1"/>
                </a:solidFill>
                <a:effectLst/>
                <a:latin typeface="+mn-lt"/>
                <a:ea typeface="+mn-ea"/>
                <a:cs typeface="+mn-cs"/>
              </a:rPr>
              <a:t>tom skabelon</a:t>
            </a:r>
            <a:r>
              <a:rPr lang="da-DK" sz="1200" b="0" kern="1200" dirty="0">
                <a:solidFill>
                  <a:schemeClr val="tx1"/>
                </a:solidFill>
                <a:effectLst/>
                <a:latin typeface="+mn-lt"/>
                <a:ea typeface="+mn-ea"/>
                <a:cs typeface="+mn-cs"/>
              </a:rPr>
              <a:t>, hvor felterne er låst til en bestemt type indhold.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Du vil derfor </a:t>
            </a:r>
            <a:r>
              <a:rPr lang="da-DK" sz="1200" b="1" kern="1200" dirty="0">
                <a:solidFill>
                  <a:schemeClr val="tx1"/>
                </a:solidFill>
                <a:effectLst/>
                <a:latin typeface="+mn-lt"/>
                <a:ea typeface="+mn-ea"/>
                <a:cs typeface="+mn-cs"/>
              </a:rPr>
              <a:t>kun</a:t>
            </a:r>
            <a:r>
              <a:rPr lang="da-DK" sz="1200" b="0" kern="1200" dirty="0">
                <a:solidFill>
                  <a:schemeClr val="tx1"/>
                </a:solidFill>
                <a:effectLst/>
                <a:latin typeface="+mn-lt"/>
                <a:ea typeface="+mn-ea"/>
                <a:cs typeface="+mn-cs"/>
              </a:rPr>
              <a:t> kunne </a:t>
            </a:r>
            <a:r>
              <a:rPr lang="da-DK" sz="1200" b="1" kern="1200" dirty="0">
                <a:solidFill>
                  <a:schemeClr val="tx1"/>
                </a:solidFill>
                <a:effectLst/>
                <a:latin typeface="+mn-lt"/>
                <a:ea typeface="+mn-ea"/>
                <a:cs typeface="+mn-cs"/>
              </a:rPr>
              <a:t>indsætte mikroartikler i mikroartikelrammen</a:t>
            </a:r>
            <a:r>
              <a:rPr lang="da-DK" sz="1200" b="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For at fremhæve rammen, kan I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b="0" kern="1200" dirty="0">
                <a:solidFill>
                  <a:schemeClr val="tx1"/>
                </a:solidFill>
                <a:effectLst/>
                <a:latin typeface="+mn-lt"/>
                <a:ea typeface="+mn-ea"/>
                <a:cs typeface="+mn-cs"/>
              </a:rPr>
              <a:t>Klikke på fanen ”vis”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b="0" kern="1200" dirty="0">
                <a:solidFill>
                  <a:schemeClr val="tx1"/>
                </a:solidFill>
                <a:effectLst/>
                <a:latin typeface="+mn-lt"/>
                <a:ea typeface="+mn-ea"/>
                <a:cs typeface="+mn-cs"/>
              </a:rPr>
              <a:t>Klikke på ”kontroller”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På den </a:t>
            </a:r>
            <a:r>
              <a:rPr lang="da-DK" sz="1200" b="1" kern="1200" dirty="0">
                <a:solidFill>
                  <a:schemeClr val="tx1"/>
                </a:solidFill>
                <a:effectLst/>
                <a:latin typeface="+mn-lt"/>
                <a:ea typeface="+mn-ea"/>
                <a:cs typeface="+mn-cs"/>
              </a:rPr>
              <a:t>nye indholdsside </a:t>
            </a:r>
            <a:r>
              <a:rPr lang="da-DK" sz="1200" b="0" kern="1200" dirty="0">
                <a:solidFill>
                  <a:schemeClr val="tx1"/>
                </a:solidFill>
                <a:effectLst/>
                <a:latin typeface="+mn-lt"/>
                <a:ea typeface="+mn-ea"/>
                <a:cs typeface="+mn-cs"/>
              </a:rPr>
              <a:t>kan I </a:t>
            </a:r>
            <a:r>
              <a:rPr lang="da-DK" sz="1200" b="1" kern="1200" dirty="0">
                <a:solidFill>
                  <a:schemeClr val="tx1"/>
                </a:solidFill>
                <a:effectLst/>
                <a:latin typeface="+mn-lt"/>
                <a:ea typeface="+mn-ea"/>
                <a:cs typeface="+mn-cs"/>
              </a:rPr>
              <a:t>tilføje og redigere </a:t>
            </a:r>
            <a:r>
              <a:rPr lang="da-DK" sz="1200" b="0" kern="1200" dirty="0">
                <a:solidFill>
                  <a:schemeClr val="tx1"/>
                </a:solidFill>
                <a:effectLst/>
                <a:latin typeface="+mn-lt"/>
                <a:ea typeface="+mn-ea"/>
                <a:cs typeface="+mn-cs"/>
              </a:rPr>
              <a:t>tekst og komponenter, præcis, som vi har gennemgået tidligere.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Vi kommer dog også til at gennemgå det på det næste slide.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115</a:t>
            </a:fld>
            <a:endParaRPr lang="da-DK"/>
          </a:p>
        </p:txBody>
      </p:sp>
    </p:spTree>
    <p:extLst>
      <p:ext uri="{BB962C8B-B14F-4D97-AF65-F5344CB8AC3E}">
        <p14:creationId xmlns:p14="http://schemas.microsoft.com/office/powerpoint/2010/main" val="203356474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a:t>//Lukas skal tydeliggøre, at vi ved, det er svært, hvilken ”Tilføj her” man skal vælge – man kan evt. teste det ved, at hvis man fx skal indsætte en mikroartikel, og man klikker på en ”Tilføj her”, som ikke giver dig mulighed for at tilføje en mikroartikel, så har du klikket på en forkert. Så klikker man bare på ”Afbryd” og vælger en ny ”Tilføj her”. //</a:t>
            </a:r>
            <a:br>
              <a:rPr lang="da-DK" b="0" dirty="0"/>
            </a:br>
            <a:br>
              <a:rPr lang="da-DK" b="1" dirty="0"/>
            </a:br>
            <a:r>
              <a:rPr lang="da-DK" b="1" dirty="0"/>
              <a:t>Mikroartikler</a:t>
            </a:r>
            <a:r>
              <a:rPr lang="da-DK" dirty="0"/>
              <a:t> tilføjes på </a:t>
            </a:r>
            <a:r>
              <a:rPr lang="da-DK" b="1" dirty="0"/>
              <a:t>nøjagtig samme måde </a:t>
            </a:r>
            <a:r>
              <a:rPr lang="da-DK" dirty="0"/>
              <a:t>som for en </a:t>
            </a:r>
            <a:r>
              <a:rPr lang="da-DK" b="1" dirty="0"/>
              <a:t>eksisterende</a:t>
            </a:r>
            <a:r>
              <a:rPr lang="da-DK" dirty="0"/>
              <a:t> side – som vi har gennemgået tidligere. </a:t>
            </a:r>
          </a:p>
          <a:p>
            <a:r>
              <a:rPr lang="da-DK" dirty="0"/>
              <a:t>Vær opmærksom på, at mikroartikler </a:t>
            </a:r>
            <a:r>
              <a:rPr lang="da-DK" b="1" dirty="0"/>
              <a:t>tilføjes indenfor mikroartikelrammen</a:t>
            </a:r>
            <a:endParaRPr lang="da-DK" b="0" dirty="0"/>
          </a:p>
          <a:p>
            <a:pPr marL="171450" indent="-171450">
              <a:buFont typeface="Arial" panose="020B0604020202020204" pitchFamily="34" charset="0"/>
              <a:buChar char="•"/>
            </a:pPr>
            <a:r>
              <a:rPr lang="da-DK" b="0" dirty="0"/>
              <a:t>D</a:t>
            </a:r>
            <a:r>
              <a:rPr lang="da-DK" dirty="0"/>
              <a:t>et korrekte ”tilføj her”’ er markeret med 3-tallet. </a:t>
            </a:r>
          </a:p>
          <a:p>
            <a:endParaRPr lang="da-DK" dirty="0"/>
          </a:p>
          <a:p>
            <a:r>
              <a:rPr lang="da-DK" dirty="0"/>
              <a:t>Man </a:t>
            </a:r>
            <a:r>
              <a:rPr lang="da-DK" b="1" dirty="0"/>
              <a:t>starter</a:t>
            </a:r>
            <a:r>
              <a:rPr lang="da-DK" dirty="0"/>
              <a:t> altså med at </a:t>
            </a:r>
          </a:p>
          <a:p>
            <a:pPr marL="228600" indent="-228600">
              <a:buFont typeface="+mj-lt"/>
              <a:buAutoNum type="arabicPeriod"/>
            </a:pPr>
            <a:r>
              <a:rPr lang="da-DK" dirty="0"/>
              <a:t>Tilgå fanen hjem (1)</a:t>
            </a:r>
          </a:p>
          <a:p>
            <a:pPr marL="228600" indent="-228600">
              <a:buFont typeface="+mj-lt"/>
              <a:buAutoNum type="arabicPeriod"/>
            </a:pPr>
            <a:r>
              <a:rPr lang="da-DK" dirty="0"/>
              <a:t>Klikke på komponent (2)</a:t>
            </a:r>
          </a:p>
          <a:p>
            <a:pPr marL="228600" indent="-228600">
              <a:buFont typeface="+mj-lt"/>
              <a:buAutoNum type="arabicPeriod"/>
            </a:pPr>
            <a:r>
              <a:rPr lang="da-DK" dirty="0"/>
              <a:t>Så dukker der en masse ”tilføj her” knapper op</a:t>
            </a:r>
          </a:p>
          <a:p>
            <a:pPr marL="228600" indent="-228600">
              <a:buFont typeface="+mj-lt"/>
              <a:buAutoNum type="arabicPeriod"/>
            </a:pPr>
            <a:r>
              <a:rPr lang="da-DK" dirty="0"/>
              <a:t>I skal her vælge den, som er markeret på billedet her. Den øverste kan nemlig godt snyde lidt, fordi den ligger lige på grænsen af selve rammen. Så hav som </a:t>
            </a:r>
            <a:r>
              <a:rPr lang="da-DK" b="1" dirty="0"/>
              <a:t>huskeregel</a:t>
            </a:r>
            <a:r>
              <a:rPr lang="da-DK" dirty="0"/>
              <a:t> altid at vælge den </a:t>
            </a:r>
            <a:r>
              <a:rPr lang="da-DK" b="1" dirty="0"/>
              <a:t>midterste</a:t>
            </a:r>
            <a:r>
              <a:rPr lang="da-DK" dirty="0"/>
              <a:t>, eller som </a:t>
            </a:r>
            <a:r>
              <a:rPr lang="da-DK" b="1" dirty="0"/>
              <a:t>minimum, den 2. øverste</a:t>
            </a:r>
            <a:r>
              <a:rPr lang="da-DK" dirty="0"/>
              <a:t>. </a:t>
            </a:r>
          </a:p>
          <a:p>
            <a:r>
              <a:rPr lang="da-DK" dirty="0"/>
              <a:t> </a:t>
            </a:r>
          </a:p>
        </p:txBody>
      </p:sp>
      <p:sp>
        <p:nvSpPr>
          <p:cNvPr id="4" name="Pladsholder til slidenummer 3"/>
          <p:cNvSpPr>
            <a:spLocks noGrp="1"/>
          </p:cNvSpPr>
          <p:nvPr>
            <p:ph type="sldNum" sz="quarter" idx="5"/>
          </p:nvPr>
        </p:nvSpPr>
        <p:spPr/>
        <p:txBody>
          <a:bodyPr/>
          <a:lstStyle/>
          <a:p>
            <a:fld id="{EFAC016E-5E5F-3248-8F94-DBEB972C2B51}" type="slidenum">
              <a:rPr lang="da-DK" smtClean="0"/>
              <a:t>116</a:t>
            </a:fld>
            <a:endParaRPr lang="da-DK"/>
          </a:p>
        </p:txBody>
      </p:sp>
    </p:spTree>
    <p:extLst>
      <p:ext uri="{BB962C8B-B14F-4D97-AF65-F5344CB8AC3E}">
        <p14:creationId xmlns:p14="http://schemas.microsoft.com/office/powerpoint/2010/main" val="125230515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Som vi var inde på tidligere, så er der de her </a:t>
            </a:r>
            <a:r>
              <a:rPr lang="da-DK" b="1" dirty="0"/>
              <a:t>3 obligatoriske mikroartikler</a:t>
            </a:r>
            <a:r>
              <a:rPr lang="da-DK" dirty="0"/>
              <a:t>, der skal fremgå af alle indholdssider. </a:t>
            </a:r>
          </a:p>
          <a:p>
            <a:r>
              <a:rPr lang="da-DK" dirty="0"/>
              <a:t>Det er </a:t>
            </a:r>
            <a:r>
              <a:rPr lang="da-DK" b="1" dirty="0"/>
              <a:t>jeres ansvar </a:t>
            </a:r>
            <a:r>
              <a:rPr lang="da-DK" dirty="0"/>
              <a:t>at sikre, at de </a:t>
            </a:r>
            <a:r>
              <a:rPr lang="da-DK" b="1" dirty="0"/>
              <a:t>fremgår på siderne</a:t>
            </a:r>
            <a:r>
              <a:rPr lang="da-DK" dirty="0"/>
              <a:t>, eller sørge for at </a:t>
            </a:r>
            <a:r>
              <a:rPr lang="da-DK" b="1" dirty="0"/>
              <a:t>oprette</a:t>
            </a:r>
            <a:r>
              <a:rPr lang="da-DK" dirty="0"/>
              <a:t> dem, hvis de ikke gør. </a:t>
            </a:r>
          </a:p>
          <a:p>
            <a:endParaRPr lang="da-DK" dirty="0"/>
          </a:p>
          <a:p>
            <a:r>
              <a:rPr lang="da-DK" dirty="0"/>
              <a:t>For 2 ud af de 3, så gælder det, at de </a:t>
            </a:r>
            <a:r>
              <a:rPr lang="da-DK" b="1" dirty="0"/>
              <a:t>SKAL have angivet type</a:t>
            </a:r>
            <a:r>
              <a:rPr lang="da-DK" dirty="0"/>
              <a:t>. Det er en </a:t>
            </a:r>
            <a:r>
              <a:rPr lang="da-DK" b="1" dirty="0"/>
              <a:t>bagvedliggende</a:t>
            </a:r>
            <a:r>
              <a:rPr lang="da-DK" dirty="0"/>
              <a:t> indstilling, som kun kan </a:t>
            </a:r>
            <a:r>
              <a:rPr lang="da-DK" b="1" dirty="0"/>
              <a:t>angives via indholdsredigering</a:t>
            </a:r>
            <a:r>
              <a:rPr lang="da-DK" dirty="0"/>
              <a:t>. </a:t>
            </a:r>
          </a:p>
          <a:p>
            <a:r>
              <a:rPr lang="da-DK" dirty="0"/>
              <a:t>Den letteste måde at gøre det på, er ved</a:t>
            </a:r>
          </a:p>
          <a:p>
            <a:pPr marL="228600" indent="-228600">
              <a:buFont typeface="+mj-lt"/>
              <a:buAutoNum type="arabicPeriod"/>
            </a:pPr>
            <a:r>
              <a:rPr lang="da-DK" dirty="0"/>
              <a:t>Først at oprette mikroartiklen. </a:t>
            </a:r>
          </a:p>
          <a:p>
            <a:pPr marL="228600" indent="-228600">
              <a:buFont typeface="+mj-lt"/>
              <a:buAutoNum type="arabicPeriod"/>
            </a:pPr>
            <a:r>
              <a:rPr lang="da-DK" dirty="0"/>
              <a:t>Når mikroartiklen er oprettet, klikker du på overskriften for at frembringe menuen.</a:t>
            </a:r>
          </a:p>
          <a:p>
            <a:pPr marL="228600" indent="-228600">
              <a:buFont typeface="+mj-lt"/>
              <a:buAutoNum type="arabicPeriod"/>
            </a:pPr>
            <a:r>
              <a:rPr lang="da-DK" dirty="0"/>
              <a:t>Klik der på det gule ikon og vælge ”rediger det relaterede element” </a:t>
            </a:r>
          </a:p>
          <a:p>
            <a:endParaRPr lang="da-DK" dirty="0"/>
          </a:p>
          <a:p>
            <a:br>
              <a:rPr lang="da-DK" dirty="0"/>
            </a:br>
            <a:br>
              <a:rPr lang="da-DK" dirty="0"/>
            </a:b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117</a:t>
            </a:fld>
            <a:endParaRPr lang="da-DK"/>
          </a:p>
        </p:txBody>
      </p:sp>
    </p:spTree>
    <p:extLst>
      <p:ext uri="{BB962C8B-B14F-4D97-AF65-F5344CB8AC3E}">
        <p14:creationId xmlns:p14="http://schemas.microsoft.com/office/powerpoint/2010/main" val="236183758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Og så vil skærmen </a:t>
            </a:r>
            <a:r>
              <a:rPr lang="da-DK" b="1" dirty="0"/>
              <a:t>splitte sig </a:t>
            </a:r>
            <a:r>
              <a:rPr lang="da-DK" dirty="0"/>
              <a:t>i to – som I kender det fra tidligere. </a:t>
            </a:r>
          </a:p>
          <a:p>
            <a:endParaRPr lang="da-DK" dirty="0"/>
          </a:p>
          <a:p>
            <a:r>
              <a:rPr lang="da-DK" dirty="0"/>
              <a:t>Her kan I </a:t>
            </a:r>
            <a:r>
              <a:rPr lang="da-DK" b="1" dirty="0"/>
              <a:t>angive typen,</a:t>
            </a:r>
            <a:r>
              <a:rPr lang="da-DK" dirty="0"/>
              <a:t> når der scrolles lidt ned i </a:t>
            </a:r>
            <a:r>
              <a:rPr lang="da-DK" b="1" dirty="0"/>
              <a:t>indstillingerne</a:t>
            </a:r>
            <a:r>
              <a:rPr lang="da-DK" dirty="0"/>
              <a:t> i </a:t>
            </a:r>
            <a:r>
              <a:rPr lang="da-DK" b="1" dirty="0"/>
              <a:t>højre</a:t>
            </a:r>
            <a:r>
              <a:rPr lang="da-DK" dirty="0"/>
              <a:t> side. </a:t>
            </a:r>
          </a:p>
          <a:p>
            <a:r>
              <a:rPr lang="da-DK" dirty="0"/>
              <a:t>Klik på ”gem/luk” for at afslutte indstillingen og gå </a:t>
            </a:r>
            <a:r>
              <a:rPr lang="da-DK" b="1" dirty="0"/>
              <a:t>tilbage til sideredigering</a:t>
            </a:r>
            <a:r>
              <a:rPr lang="da-DK" dirty="0"/>
              <a:t>.</a:t>
            </a:r>
          </a:p>
        </p:txBody>
      </p:sp>
      <p:sp>
        <p:nvSpPr>
          <p:cNvPr id="4" name="Pladsholder til slidenummer 3"/>
          <p:cNvSpPr>
            <a:spLocks noGrp="1"/>
          </p:cNvSpPr>
          <p:nvPr>
            <p:ph type="sldNum" sz="quarter" idx="5"/>
          </p:nvPr>
        </p:nvSpPr>
        <p:spPr/>
        <p:txBody>
          <a:bodyPr/>
          <a:lstStyle/>
          <a:p>
            <a:fld id="{EFAC016E-5E5F-3248-8F94-DBEB972C2B51}" type="slidenum">
              <a:rPr lang="da-DK" smtClean="0"/>
              <a:t>118</a:t>
            </a:fld>
            <a:endParaRPr lang="da-DK"/>
          </a:p>
        </p:txBody>
      </p:sp>
    </p:spTree>
    <p:extLst>
      <p:ext uri="{BB962C8B-B14F-4D97-AF65-F5344CB8AC3E}">
        <p14:creationId xmlns:p14="http://schemas.microsoft.com/office/powerpoint/2010/main" val="386294123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latin typeface="Arial" panose="020B0604020202020204" pitchFamily="34" charset="0"/>
                <a:cs typeface="Arial" panose="020B0604020202020204" pitchFamily="34" charset="0"/>
              </a:rPr>
              <a:t>Når nye sider skal oprettes på </a:t>
            </a:r>
            <a:r>
              <a:rPr lang="da-DK" sz="1200" dirty="0" err="1">
                <a:latin typeface="Arial" panose="020B0604020202020204" pitchFamily="34" charset="0"/>
                <a:cs typeface="Arial" panose="020B0604020202020204" pitchFamily="34" charset="0"/>
              </a:rPr>
              <a:t>lifeindenmark</a:t>
            </a:r>
            <a:r>
              <a:rPr lang="da-DK" sz="1200" dirty="0">
                <a:latin typeface="Arial" panose="020B0604020202020204" pitchFamily="34" charset="0"/>
                <a:cs typeface="Arial" panose="020B0604020202020204" pitchFamily="34" charset="0"/>
              </a:rPr>
              <a:t>, så er det </a:t>
            </a:r>
            <a:r>
              <a:rPr lang="da-DK" sz="1200" b="1" dirty="0">
                <a:latin typeface="Arial" panose="020B0604020202020204" pitchFamily="34" charset="0"/>
                <a:cs typeface="Arial" panose="020B0604020202020204" pitchFamily="34" charset="0"/>
              </a:rPr>
              <a:t>samme proces som på borger.dk</a:t>
            </a:r>
            <a:r>
              <a:rPr lang="da-DK" sz="1200" dirty="0">
                <a:latin typeface="Arial" panose="020B0604020202020204" pitchFamily="34" charset="0"/>
                <a:cs typeface="Arial" panose="020B0604020202020204" pitchFamily="34" charset="0"/>
              </a:rPr>
              <a:t>, dvs.:</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Udfold </a:t>
            </a:r>
            <a:r>
              <a:rPr lang="da-DK" sz="1200" dirty="0" err="1">
                <a:solidFill>
                  <a:srgbClr val="FFFFFF"/>
                </a:solidFill>
                <a:latin typeface="Arial" panose="020B0604020202020204" pitchFamily="34" charset="0"/>
                <a:cs typeface="Arial" panose="020B0604020202020204" pitchFamily="34" charset="0"/>
              </a:rPr>
              <a:t>lifeindenmark</a:t>
            </a:r>
            <a:endParaRPr lang="da-DK" sz="12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Udfold forside</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Vælg emneforside og højreklik</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Vælg indsæt</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Klik på indholdsside</a:t>
            </a:r>
            <a:endParaRPr lang="da-DK"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latin typeface="Arial" panose="020B0604020202020204" pitchFamily="34" charset="0"/>
                <a:cs typeface="Arial" panose="020B0604020202020204" pitchFamily="34" charset="0"/>
              </a:rPr>
              <a:t>Når siden er oprettet, så skal der angives SDG tags </a:t>
            </a:r>
            <a:r>
              <a:rPr lang="da-DK" sz="1200" dirty="0">
                <a:latin typeface="Arial" panose="020B0604020202020204" pitchFamily="34" charset="0"/>
                <a:cs typeface="Arial" panose="020B0604020202020204" pitchFamily="34" charset="0"/>
                <a:sym typeface="Wingdings" panose="05000000000000000000" pitchFamily="2" charset="2"/>
              </a:rPr>
              <a:t></a:t>
            </a:r>
            <a:r>
              <a:rPr lang="da-DK" sz="1200" dirty="0">
                <a:latin typeface="Arial" panose="020B0604020202020204" pitchFamily="34" charset="0"/>
                <a:cs typeface="Arial" panose="020B0604020202020204" pitchFamily="34" charset="0"/>
              </a:rPr>
              <a:t>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119</a:t>
            </a:fld>
            <a:endParaRPr lang="da-DK"/>
          </a:p>
        </p:txBody>
      </p:sp>
    </p:spTree>
    <p:extLst>
      <p:ext uri="{BB962C8B-B14F-4D97-AF65-F5344CB8AC3E}">
        <p14:creationId xmlns:p14="http://schemas.microsoft.com/office/powerpoint/2010/main" val="2419992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87313" y="746125"/>
            <a:ext cx="6630987" cy="3729038"/>
          </a:xfrm>
        </p:spPr>
      </p:sp>
      <p:sp>
        <p:nvSpPr>
          <p:cNvPr id="3" name="Pladsholder til noter 2"/>
          <p:cNvSpPr>
            <a:spLocks noGrp="1"/>
          </p:cNvSpPr>
          <p:nvPr>
            <p:ph type="body" idx="1"/>
          </p:nvPr>
        </p:nvSpPr>
        <p:spPr/>
        <p:txBody>
          <a:bodyPr/>
          <a:lstStyle/>
          <a:p>
            <a:pPr marL="0" indent="0">
              <a:buFontTx/>
              <a:buNone/>
            </a:pPr>
            <a:r>
              <a:rPr lang="da-DK" dirty="0"/>
              <a:t>I dag består borger.dk samlet set af: </a:t>
            </a:r>
          </a:p>
          <a:p>
            <a:pPr marL="0" indent="0">
              <a:buFontTx/>
              <a:buNone/>
            </a:pPr>
            <a:endParaRPr lang="da-DK" dirty="0"/>
          </a:p>
          <a:p>
            <a:pPr marL="171450" indent="-171450">
              <a:buFontTx/>
              <a:buChar char="-"/>
            </a:pPr>
            <a:r>
              <a:rPr lang="da-DK" dirty="0"/>
              <a:t>Ca. 1500 indholdssider og 12 guider</a:t>
            </a:r>
            <a:r>
              <a:rPr lang="da-DK" baseline="0" dirty="0"/>
              <a:t> på det åbne borger.dk</a:t>
            </a:r>
          </a:p>
          <a:p>
            <a:pPr marL="171450" indent="-171450">
              <a:buFontTx/>
              <a:buChar char="-"/>
            </a:pPr>
            <a:r>
              <a:rPr lang="da-DK" baseline="0" dirty="0"/>
              <a:t>Myndighedernes selvbetjeninger, som vi linker til fra ca. 15.000 handlingssider</a:t>
            </a:r>
          </a:p>
          <a:p>
            <a:pPr marL="171450" indent="-171450">
              <a:buFontTx/>
              <a:buChar char="-"/>
            </a:pPr>
            <a:r>
              <a:rPr lang="da-DK" baseline="0" dirty="0"/>
              <a:t>Mit Overblik på borger.dk med personlige data fx om aktuelle sager</a:t>
            </a:r>
          </a:p>
          <a:p>
            <a:pPr marL="171450" indent="-171450">
              <a:buFontTx/>
              <a:buChar char="-"/>
            </a:pPr>
            <a:r>
              <a:rPr lang="da-DK" baseline="0" dirty="0"/>
              <a:t>Det engelsksprogede lifeindenmark.dk</a:t>
            </a:r>
          </a:p>
          <a:p>
            <a:pPr marL="171450" indent="-171450">
              <a:buFontTx/>
              <a:buChar char="-"/>
            </a:pPr>
            <a:r>
              <a:rPr lang="da-DK" baseline="0" dirty="0"/>
              <a:t>og så har jeg sat en stiplet ramme om de 2 Digital Post-visningsklienter på web og i </a:t>
            </a:r>
            <a:r>
              <a:rPr lang="da-DK" baseline="0" dirty="0" err="1"/>
              <a:t>app</a:t>
            </a:r>
            <a:r>
              <a:rPr lang="da-DK" baseline="0" dirty="0"/>
              <a:t>. De overgik i slutningen af ’23 til Kontor for Digital Post, men indgangen til Digital Post-webklienten ligger fortsat i topteksten på borger.dk, og vi har fortsat en række snitflader til Digital Post. </a:t>
            </a:r>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12</a:t>
            </a:fld>
            <a:endParaRPr kumimoji="0" lang="en-GB"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414238578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SDG tags skal angives, når siden oprettes. </a:t>
            </a:r>
          </a:p>
          <a:p>
            <a:endParaRPr lang="da-DK" dirty="0"/>
          </a:p>
          <a:p>
            <a:r>
              <a:rPr lang="da-DK" dirty="0"/>
              <a:t>De </a:t>
            </a:r>
            <a:r>
              <a:rPr lang="da-DK" b="1" dirty="0"/>
              <a:t>tilføjes</a:t>
            </a:r>
            <a:r>
              <a:rPr lang="da-DK" dirty="0"/>
              <a:t> ved at </a:t>
            </a:r>
            <a:r>
              <a:rPr lang="da-DK" b="1" dirty="0"/>
              <a:t>dobbeltklikke</a:t>
            </a:r>
            <a:r>
              <a:rPr lang="da-DK" dirty="0"/>
              <a:t> på </a:t>
            </a:r>
            <a:r>
              <a:rPr lang="da-DK" dirty="0" err="1"/>
              <a:t>taggene</a:t>
            </a:r>
            <a:r>
              <a:rPr lang="da-DK" dirty="0"/>
              <a:t>, og så bliver de </a:t>
            </a:r>
            <a:r>
              <a:rPr lang="da-DK" b="1" dirty="0"/>
              <a:t>tilføjet</a:t>
            </a:r>
            <a:r>
              <a:rPr lang="da-DK" dirty="0"/>
              <a:t> i højre side. </a:t>
            </a:r>
          </a:p>
        </p:txBody>
      </p:sp>
      <p:sp>
        <p:nvSpPr>
          <p:cNvPr id="4" name="Pladsholder til slidenummer 3"/>
          <p:cNvSpPr>
            <a:spLocks noGrp="1"/>
          </p:cNvSpPr>
          <p:nvPr>
            <p:ph type="sldNum" sz="quarter" idx="5"/>
          </p:nvPr>
        </p:nvSpPr>
        <p:spPr/>
        <p:txBody>
          <a:bodyPr/>
          <a:lstStyle/>
          <a:p>
            <a:fld id="{EFAC016E-5E5F-3248-8F94-DBEB972C2B51}" type="slidenum">
              <a:rPr lang="da-DK" smtClean="0"/>
              <a:t>120</a:t>
            </a:fld>
            <a:endParaRPr lang="da-DK"/>
          </a:p>
        </p:txBody>
      </p:sp>
    </p:spTree>
    <p:extLst>
      <p:ext uri="{BB962C8B-B14F-4D97-AF65-F5344CB8AC3E}">
        <p14:creationId xmlns:p14="http://schemas.microsoft.com/office/powerpoint/2010/main" val="174773071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kern="1200" dirty="0">
                <a:solidFill>
                  <a:schemeClr val="tx1"/>
                </a:solidFill>
                <a:effectLst/>
                <a:latin typeface="+mn-lt"/>
                <a:ea typeface="+mn-ea"/>
                <a:cs typeface="+mn-cs"/>
              </a:rPr>
              <a:t>Jeg demonstrerer, hvordan man </a:t>
            </a:r>
            <a:r>
              <a:rPr lang="da-DK" sz="1200" b="1" kern="1200" dirty="0">
                <a:solidFill>
                  <a:schemeClr val="tx1"/>
                </a:solidFill>
                <a:effectLst/>
                <a:latin typeface="+mn-lt"/>
                <a:ea typeface="+mn-ea"/>
                <a:cs typeface="+mn-cs"/>
              </a:rPr>
              <a:t>opretter en ny indholdsside </a:t>
            </a:r>
            <a:r>
              <a:rPr lang="da-DK" sz="1200" b="0" kern="1200" dirty="0">
                <a:solidFill>
                  <a:schemeClr val="tx1"/>
                </a:solidFill>
                <a:effectLst/>
                <a:latin typeface="+mn-lt"/>
                <a:ea typeface="+mn-ea"/>
                <a:cs typeface="+mn-cs"/>
              </a:rPr>
              <a:t>og </a:t>
            </a:r>
            <a:r>
              <a:rPr lang="da-DK" sz="1200" b="1" kern="1200" dirty="0">
                <a:solidFill>
                  <a:schemeClr val="tx1"/>
                </a:solidFill>
                <a:effectLst/>
                <a:latin typeface="+mn-lt"/>
                <a:ea typeface="+mn-ea"/>
                <a:cs typeface="+mn-cs"/>
              </a:rPr>
              <a:t>tilføjer de forskellige komponenter</a:t>
            </a:r>
            <a:r>
              <a:rPr lang="da-DK" sz="1200" b="0" kern="1200" dirty="0">
                <a:solidFill>
                  <a:schemeClr val="tx1"/>
                </a:solidFill>
                <a:effectLst/>
                <a:latin typeface="+mn-lt"/>
                <a:ea typeface="+mn-ea"/>
                <a:cs typeface="+mn-cs"/>
              </a:rPr>
              <a:t>. Og bagefter er det jeres tur. </a:t>
            </a:r>
            <a:endParaRPr lang="da-DK" b="0" dirty="0"/>
          </a:p>
        </p:txBody>
      </p:sp>
      <p:sp>
        <p:nvSpPr>
          <p:cNvPr id="4" name="Pladsholder til slidenummer 3"/>
          <p:cNvSpPr>
            <a:spLocks noGrp="1"/>
          </p:cNvSpPr>
          <p:nvPr>
            <p:ph type="sldNum" sz="quarter" idx="5"/>
          </p:nvPr>
        </p:nvSpPr>
        <p:spPr/>
        <p:txBody>
          <a:bodyPr/>
          <a:lstStyle/>
          <a:p>
            <a:fld id="{EFAC016E-5E5F-3248-8F94-DBEB972C2B51}" type="slidenum">
              <a:rPr lang="da-DK" smtClean="0"/>
              <a:t>121</a:t>
            </a:fld>
            <a:endParaRPr lang="da-DK"/>
          </a:p>
        </p:txBody>
      </p:sp>
    </p:spTree>
    <p:extLst>
      <p:ext uri="{BB962C8B-B14F-4D97-AF65-F5344CB8AC3E}">
        <p14:creationId xmlns:p14="http://schemas.microsoft.com/office/powerpoint/2010/main" val="2821858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skal nu se, hvordan en side kan emneinddeles. </a:t>
            </a:r>
            <a:r>
              <a:rPr lang="da-DK" b="1" dirty="0"/>
              <a:t>Behovet</a:t>
            </a:r>
            <a:r>
              <a:rPr lang="da-DK" dirty="0"/>
              <a:t> for at emneinddele er størst ved de meget </a:t>
            </a:r>
            <a:r>
              <a:rPr lang="da-DK" b="1" dirty="0"/>
              <a:t>lange sider</a:t>
            </a:r>
            <a:r>
              <a:rPr lang="da-DK" dirty="0"/>
              <a:t>. Som eksempel er det her de 3 afsluttende obligatoriske mikroartikler, som vi samler på borger.dk i deres egen mikroartikelramme under overskriften ‘Hvis du vil vide mere’. </a:t>
            </a:r>
          </a:p>
          <a:p>
            <a:r>
              <a:rPr lang="da-DK" dirty="0"/>
              <a:t>Og på lifeindenmark.dk under overskriften ‘More information’.</a:t>
            </a:r>
          </a:p>
        </p:txBody>
      </p:sp>
      <p:sp>
        <p:nvSpPr>
          <p:cNvPr id="4" name="Pladsholder til slidenummer 3"/>
          <p:cNvSpPr>
            <a:spLocks noGrp="1"/>
          </p:cNvSpPr>
          <p:nvPr>
            <p:ph type="sldNum" sz="quarter" idx="5"/>
          </p:nvPr>
        </p:nvSpPr>
        <p:spPr/>
        <p:txBody>
          <a:bodyPr/>
          <a:lstStyle/>
          <a:p>
            <a:fld id="{EFAC016E-5E5F-3248-8F94-DBEB972C2B51}" type="slidenum">
              <a:rPr lang="da-DK" smtClean="0"/>
              <a:t>122</a:t>
            </a:fld>
            <a:endParaRPr lang="da-DK"/>
          </a:p>
        </p:txBody>
      </p:sp>
    </p:spTree>
    <p:extLst>
      <p:ext uri="{BB962C8B-B14F-4D97-AF65-F5344CB8AC3E}">
        <p14:creationId xmlns:p14="http://schemas.microsoft.com/office/powerpoint/2010/main" val="26714545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CC9BA-0464-0FEF-D026-10568A26518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A6D1E55-3AAA-442C-4DA9-3B0A5BB6D82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2C591B7-14CF-9152-C11A-F7FBB1B0183E}"/>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0" dirty="0"/>
              <a:t>Klik på ‘Komponent og derefter på den markerede ‘Tilføj her’</a:t>
            </a:r>
          </a:p>
        </p:txBody>
      </p:sp>
      <p:sp>
        <p:nvSpPr>
          <p:cNvPr id="4" name="Pladsholder til slidenummer 3">
            <a:extLst>
              <a:ext uri="{FF2B5EF4-FFF2-40B4-BE49-F238E27FC236}">
                <a16:creationId xmlns:a16="http://schemas.microsoft.com/office/drawing/2014/main" id="{780CCD7C-F955-2528-817B-4C57C8360344}"/>
              </a:ext>
            </a:extLst>
          </p:cNvPr>
          <p:cNvSpPr>
            <a:spLocks noGrp="1"/>
          </p:cNvSpPr>
          <p:nvPr>
            <p:ph type="sldNum" sz="quarter" idx="5"/>
          </p:nvPr>
        </p:nvSpPr>
        <p:spPr/>
        <p:txBody>
          <a:bodyPr/>
          <a:lstStyle/>
          <a:p>
            <a:fld id="{EFAC016E-5E5F-3248-8F94-DBEB972C2B51}" type="slidenum">
              <a:rPr lang="da-DK" smtClean="0"/>
              <a:t>123</a:t>
            </a:fld>
            <a:endParaRPr lang="da-DK"/>
          </a:p>
        </p:txBody>
      </p:sp>
    </p:spTree>
    <p:extLst>
      <p:ext uri="{BB962C8B-B14F-4D97-AF65-F5344CB8AC3E}">
        <p14:creationId xmlns:p14="http://schemas.microsoft.com/office/powerpoint/2010/main" val="150325772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468B9-3C85-1F26-5F27-41FF110952B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0A29EC1-28DA-F14A-4821-9FD0F9AC712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AC35F22-43F3-A9B7-E467-53F7F2314CA6}"/>
              </a:ext>
            </a:extLst>
          </p:cNvPr>
          <p:cNvSpPr>
            <a:spLocks noGrp="1"/>
          </p:cNvSpPr>
          <p:nvPr>
            <p:ph type="body" idx="1"/>
          </p:nvPr>
        </p:nvSpPr>
        <p:spPr/>
        <p:txBody>
          <a:bodyPr/>
          <a:lstStyle/>
          <a:p>
            <a:r>
              <a:rPr lang="da-DK" dirty="0">
                <a:solidFill>
                  <a:srgbClr val="FFFFFF"/>
                </a:solidFill>
                <a:latin typeface="Arial" panose="020B0604020202020204" pitchFamily="34" charset="0"/>
                <a:cs typeface="Arial" panose="020B0604020202020204" pitchFamily="34" charset="0"/>
              </a:rPr>
              <a:t>Klik på pilen ud fra ”</a:t>
            </a:r>
            <a:r>
              <a:rPr lang="da-DK" b="1" dirty="0" err="1">
                <a:solidFill>
                  <a:srgbClr val="FFFFFF"/>
                </a:solidFill>
                <a:latin typeface="Arial" panose="020B0604020202020204" pitchFamily="34" charset="0"/>
                <a:cs typeface="Arial" panose="020B0604020202020204" pitchFamily="34" charset="0"/>
              </a:rPr>
              <a:t>Renderinger</a:t>
            </a:r>
            <a:r>
              <a:rPr lang="da-DK" dirty="0">
                <a:solidFill>
                  <a:srgbClr val="FFFFFF"/>
                </a:solidFill>
                <a:latin typeface="Arial" panose="020B0604020202020204" pitchFamily="34" charset="0"/>
                <a:cs typeface="Arial" panose="020B0604020202020204" pitchFamily="34" charset="0"/>
              </a:rPr>
              <a:t>” og bagefter ”</a:t>
            </a:r>
            <a:r>
              <a:rPr lang="da-DK" b="1" dirty="0">
                <a:solidFill>
                  <a:srgbClr val="FFFFFF"/>
                </a:solidFill>
                <a:latin typeface="Arial" panose="020B0604020202020204" pitchFamily="34" charset="0"/>
                <a:cs typeface="Arial" panose="020B0604020202020204" pitchFamily="34" charset="0"/>
              </a:rPr>
              <a:t>Borger</a:t>
            </a:r>
            <a:r>
              <a:rPr lang="da-DK" dirty="0">
                <a:solidFill>
                  <a:srgbClr val="FFFFFF"/>
                </a:solidFill>
                <a:latin typeface="Arial" panose="020B0604020202020204" pitchFamily="34" charset="0"/>
                <a:cs typeface="Arial" panose="020B0604020202020204" pitchFamily="34" charset="0"/>
              </a:rPr>
              <a:t>”. Vælg ”</a:t>
            </a:r>
            <a:r>
              <a:rPr lang="da-DK" b="1" dirty="0">
                <a:solidFill>
                  <a:srgbClr val="FFFFFF"/>
                </a:solidFill>
                <a:latin typeface="Arial" panose="020B0604020202020204" pitchFamily="34" charset="0"/>
                <a:cs typeface="Arial" panose="020B0604020202020204" pitchFamily="34" charset="0"/>
              </a:rPr>
              <a:t>Mikroartikelramme</a:t>
            </a:r>
            <a:r>
              <a:rPr lang="da-DK" dirty="0">
                <a:solidFill>
                  <a:srgbClr val="FFFFFF"/>
                </a:solidFill>
                <a:latin typeface="Arial" panose="020B0604020202020204" pitchFamily="34" charset="0"/>
                <a:cs typeface="Arial" panose="020B0604020202020204" pitchFamily="34" charset="0"/>
              </a:rPr>
              <a:t>”. </a:t>
            </a:r>
          </a:p>
        </p:txBody>
      </p:sp>
      <p:sp>
        <p:nvSpPr>
          <p:cNvPr id="4" name="Pladsholder til slidenummer 3">
            <a:extLst>
              <a:ext uri="{FF2B5EF4-FFF2-40B4-BE49-F238E27FC236}">
                <a16:creationId xmlns:a16="http://schemas.microsoft.com/office/drawing/2014/main" id="{5F55B375-CC69-E1BD-95C2-92FB94A0ED91}"/>
              </a:ext>
            </a:extLst>
          </p:cNvPr>
          <p:cNvSpPr>
            <a:spLocks noGrp="1"/>
          </p:cNvSpPr>
          <p:nvPr>
            <p:ph type="sldNum" sz="quarter" idx="5"/>
          </p:nvPr>
        </p:nvSpPr>
        <p:spPr/>
        <p:txBody>
          <a:bodyPr/>
          <a:lstStyle/>
          <a:p>
            <a:fld id="{EFAC016E-5E5F-3248-8F94-DBEB972C2B51}" type="slidenum">
              <a:rPr lang="da-DK" smtClean="0"/>
              <a:t>124</a:t>
            </a:fld>
            <a:endParaRPr lang="da-DK"/>
          </a:p>
        </p:txBody>
      </p:sp>
    </p:spTree>
    <p:extLst>
      <p:ext uri="{BB962C8B-B14F-4D97-AF65-F5344CB8AC3E}">
        <p14:creationId xmlns:p14="http://schemas.microsoft.com/office/powerpoint/2010/main" val="159375769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6E64E-0809-7401-1A78-C700FBB34FA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15141D0-7BA3-2C69-CB87-A4812B29B42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FB25639-A095-0A1A-05D6-A71F4109F4FB}"/>
              </a:ext>
            </a:extLst>
          </p:cNvPr>
          <p:cNvSpPr>
            <a:spLocks noGrp="1"/>
          </p:cNvSpPr>
          <p:nvPr>
            <p:ph type="body" idx="1"/>
          </p:nvPr>
        </p:nvSpPr>
        <p:spPr/>
        <p:txBody>
          <a:bodyPr/>
          <a:lstStyle/>
          <a:p>
            <a:r>
              <a:rPr lang="da-DK" dirty="0">
                <a:solidFill>
                  <a:srgbClr val="FFFFFF"/>
                </a:solidFill>
                <a:latin typeface="Arial" panose="020B0604020202020204" pitchFamily="34" charset="0"/>
                <a:cs typeface="Arial" panose="020B0604020202020204" pitchFamily="34" charset="0"/>
              </a:rPr>
              <a:t>Klik på ”Opret nyt indhold” og udfyld feltet ”Navn” med den titel, du vil have rammen skal hedde (titlen er kun elementnavn og bliver ikke vist på indholdssiden). Klik på ”OK” og gem dine ændringer</a:t>
            </a:r>
          </a:p>
        </p:txBody>
      </p:sp>
      <p:sp>
        <p:nvSpPr>
          <p:cNvPr id="4" name="Pladsholder til slidenummer 3">
            <a:extLst>
              <a:ext uri="{FF2B5EF4-FFF2-40B4-BE49-F238E27FC236}">
                <a16:creationId xmlns:a16="http://schemas.microsoft.com/office/drawing/2014/main" id="{EB97BF83-FFFC-D4BE-A0BF-BEF7EF506A6A}"/>
              </a:ext>
            </a:extLst>
          </p:cNvPr>
          <p:cNvSpPr>
            <a:spLocks noGrp="1"/>
          </p:cNvSpPr>
          <p:nvPr>
            <p:ph type="sldNum" sz="quarter" idx="5"/>
          </p:nvPr>
        </p:nvSpPr>
        <p:spPr/>
        <p:txBody>
          <a:bodyPr/>
          <a:lstStyle/>
          <a:p>
            <a:fld id="{EFAC016E-5E5F-3248-8F94-DBEB972C2B51}" type="slidenum">
              <a:rPr lang="da-DK" smtClean="0"/>
              <a:t>125</a:t>
            </a:fld>
            <a:endParaRPr lang="da-DK"/>
          </a:p>
        </p:txBody>
      </p:sp>
    </p:spTree>
    <p:extLst>
      <p:ext uri="{BB962C8B-B14F-4D97-AF65-F5344CB8AC3E}">
        <p14:creationId xmlns:p14="http://schemas.microsoft.com/office/powerpoint/2010/main" val="378239185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764CF-24A5-682F-FBFB-A2B7661579B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64EB6BD-DE5C-50F2-BB21-B18C0036BE8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70C8DCF-504D-942D-4A3D-08DF729EB163}"/>
              </a:ext>
            </a:extLst>
          </p:cNvPr>
          <p:cNvSpPr>
            <a:spLocks noGrp="1"/>
          </p:cNvSpPr>
          <p:nvPr>
            <p:ph type="body" idx="1"/>
          </p:nvPr>
        </p:nvSpPr>
        <p:spPr/>
        <p:txBody>
          <a:bodyPr/>
          <a:lstStyle/>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Placér markøren i mikroartikelrammen (se krydset). </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Klik på pilen ved siden af ikonet for ”Tilføj, eller ændr tilknyttet indhold for denne komponent”. </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Vælg ”Rediger det relaterede element”. </a:t>
            </a:r>
          </a:p>
          <a:p>
            <a:pPr marL="285750" indent="-285750">
              <a:buFont typeface="Arial" panose="020B0604020202020204" pitchFamily="34" charset="0"/>
              <a:buChar char="•"/>
            </a:pPr>
            <a:endParaRPr lang="da-DK"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Skærmen deler sig nu i 2, og I kan skrive titlen i feltet. Her skriver jeg på borger.dk: ”Hvis du vil vide mere”. På lifeindenmark.dk er det ‘More information’</a:t>
            </a:r>
          </a:p>
        </p:txBody>
      </p:sp>
      <p:sp>
        <p:nvSpPr>
          <p:cNvPr id="4" name="Pladsholder til slidenummer 3">
            <a:extLst>
              <a:ext uri="{FF2B5EF4-FFF2-40B4-BE49-F238E27FC236}">
                <a16:creationId xmlns:a16="http://schemas.microsoft.com/office/drawing/2014/main" id="{D67A8A7C-87B5-D0AC-9AFA-B93D2DE930C9}"/>
              </a:ext>
            </a:extLst>
          </p:cNvPr>
          <p:cNvSpPr>
            <a:spLocks noGrp="1"/>
          </p:cNvSpPr>
          <p:nvPr>
            <p:ph type="sldNum" sz="quarter" idx="5"/>
          </p:nvPr>
        </p:nvSpPr>
        <p:spPr/>
        <p:txBody>
          <a:bodyPr/>
          <a:lstStyle/>
          <a:p>
            <a:fld id="{EFAC016E-5E5F-3248-8F94-DBEB972C2B51}" type="slidenum">
              <a:rPr lang="da-DK" smtClean="0"/>
              <a:t>126</a:t>
            </a:fld>
            <a:endParaRPr lang="da-DK"/>
          </a:p>
        </p:txBody>
      </p:sp>
    </p:spTree>
    <p:extLst>
      <p:ext uri="{BB962C8B-B14F-4D97-AF65-F5344CB8AC3E}">
        <p14:creationId xmlns:p14="http://schemas.microsoft.com/office/powerpoint/2010/main" val="42027746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E43B6-DC81-EBB4-584D-E9C2CAA8220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4CB7BB1-F0CA-DBD6-C04A-2162B55E6F9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8FD7841-1291-D3BB-473E-B46968928B70}"/>
              </a:ext>
            </a:extLst>
          </p:cNvPr>
          <p:cNvSpPr>
            <a:spLocks noGrp="1"/>
          </p:cNvSpPr>
          <p:nvPr>
            <p:ph type="body" idx="1"/>
          </p:nvPr>
        </p:nvSpPr>
        <p:spPr/>
        <p:txBody>
          <a:bodyPr/>
          <a:lstStyle/>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Klik på den mikroartikel, du vil flytte, og klik derefter på ikonet ”Flyt komponent”.</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Vælg det sted, du vil flytte mikroartiklen hen, og klik på ”Flyt hertil”.</a:t>
            </a:r>
          </a:p>
          <a:p>
            <a:pPr marL="285750" indent="-285750">
              <a:buFont typeface="Arial" panose="020B0604020202020204" pitchFamily="34" charset="0"/>
              <a:buChar char="•"/>
            </a:pPr>
            <a:endParaRPr lang="da-DK" dirty="0">
              <a:solidFill>
                <a:srgbClr val="FFFFFF"/>
              </a:solidFill>
              <a:latin typeface="Arial" panose="020B0604020202020204" pitchFamily="34" charset="0"/>
              <a:cs typeface="Arial" panose="020B0604020202020204" pitchFamily="34" charset="0"/>
            </a:endParaRPr>
          </a:p>
          <a:p>
            <a:r>
              <a:rPr lang="da-DK" i="1" dirty="0">
                <a:solidFill>
                  <a:srgbClr val="FFFFFF"/>
                </a:solidFill>
                <a:latin typeface="Arial" panose="020B0604020202020204" pitchFamily="34" charset="0"/>
                <a:cs typeface="Arial" panose="020B0604020202020204" pitchFamily="34" charset="0"/>
              </a:rPr>
              <a:t>Resultat: Mikroartiklen flytter sig ind i rammen. </a:t>
            </a:r>
          </a:p>
        </p:txBody>
      </p:sp>
      <p:sp>
        <p:nvSpPr>
          <p:cNvPr id="4" name="Pladsholder til slidenummer 3">
            <a:extLst>
              <a:ext uri="{FF2B5EF4-FFF2-40B4-BE49-F238E27FC236}">
                <a16:creationId xmlns:a16="http://schemas.microsoft.com/office/drawing/2014/main" id="{AEA14F6B-EF3E-FE23-BB63-7219DC6D02B8}"/>
              </a:ext>
            </a:extLst>
          </p:cNvPr>
          <p:cNvSpPr>
            <a:spLocks noGrp="1"/>
          </p:cNvSpPr>
          <p:nvPr>
            <p:ph type="sldNum" sz="quarter" idx="5"/>
          </p:nvPr>
        </p:nvSpPr>
        <p:spPr/>
        <p:txBody>
          <a:bodyPr/>
          <a:lstStyle/>
          <a:p>
            <a:fld id="{EFAC016E-5E5F-3248-8F94-DBEB972C2B51}" type="slidenum">
              <a:rPr lang="da-DK" smtClean="0"/>
              <a:t>127</a:t>
            </a:fld>
            <a:endParaRPr lang="da-DK"/>
          </a:p>
        </p:txBody>
      </p:sp>
    </p:spTree>
    <p:extLst>
      <p:ext uri="{BB962C8B-B14F-4D97-AF65-F5344CB8AC3E}">
        <p14:creationId xmlns:p14="http://schemas.microsoft.com/office/powerpoint/2010/main" val="264685113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C299C-B4CB-BA57-1D67-25FE9AC7990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89386B9-600E-BBEC-BB59-70450D4F521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9B80B10-8225-D770-B02F-3E70562D742C}"/>
              </a:ext>
            </a:extLst>
          </p:cNvPr>
          <p:cNvSpPr>
            <a:spLocks noGrp="1"/>
          </p:cNvSpPr>
          <p:nvPr>
            <p:ph type="body" idx="1"/>
          </p:nvPr>
        </p:nvSpPr>
        <p:spPr/>
        <p:txBody>
          <a:bodyPr/>
          <a:lstStyle/>
          <a:p>
            <a:r>
              <a:rPr lang="da-DK" sz="1200" b="0" kern="1200" dirty="0">
                <a:solidFill>
                  <a:schemeClr val="tx1"/>
                </a:solidFill>
                <a:effectLst/>
                <a:latin typeface="+mn-lt"/>
                <a:ea typeface="+mn-ea"/>
                <a:cs typeface="+mn-cs"/>
              </a:rPr>
              <a:t>Nu vil jeg vise, hvordan I opretter en mikroartikelramme i Sitecore. Når I senere skal oprette en selv, kan I støtte jer til den udleverede trin for trin-vejledning ‘Opret emneinddeling af mikroartikler’.</a:t>
            </a:r>
            <a:endParaRPr lang="da-DK" b="0" dirty="0"/>
          </a:p>
        </p:txBody>
      </p:sp>
      <p:sp>
        <p:nvSpPr>
          <p:cNvPr id="4" name="Pladsholder til slidenummer 3">
            <a:extLst>
              <a:ext uri="{FF2B5EF4-FFF2-40B4-BE49-F238E27FC236}">
                <a16:creationId xmlns:a16="http://schemas.microsoft.com/office/drawing/2014/main" id="{DD23D979-95CF-6EFD-0224-18821FB05837}"/>
              </a:ext>
            </a:extLst>
          </p:cNvPr>
          <p:cNvSpPr>
            <a:spLocks noGrp="1"/>
          </p:cNvSpPr>
          <p:nvPr>
            <p:ph type="sldNum" sz="quarter" idx="5"/>
          </p:nvPr>
        </p:nvSpPr>
        <p:spPr/>
        <p:txBody>
          <a:bodyPr/>
          <a:lstStyle/>
          <a:p>
            <a:fld id="{EFAC016E-5E5F-3248-8F94-DBEB972C2B51}" type="slidenum">
              <a:rPr lang="da-DK" smtClean="0"/>
              <a:t>128</a:t>
            </a:fld>
            <a:endParaRPr lang="da-DK"/>
          </a:p>
        </p:txBody>
      </p:sp>
    </p:spTree>
    <p:extLst>
      <p:ext uri="{BB962C8B-B14F-4D97-AF65-F5344CB8AC3E}">
        <p14:creationId xmlns:p14="http://schemas.microsoft.com/office/powerpoint/2010/main" val="328203473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61507-42E7-1A76-3D93-D0E5D792023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A976CE5-5377-EF1F-0B8E-EB23465BC86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D808901-4E10-70A4-0F16-F8774E4C94EB}"/>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(14.00 – 14.10) </a:t>
            </a:r>
            <a:br>
              <a:rPr lang="da-DK" b="1" dirty="0"/>
            </a:br>
            <a:r>
              <a:rPr lang="da-DK" dirty="0"/>
              <a:t>Vi tager en kort pause.</a:t>
            </a:r>
          </a:p>
        </p:txBody>
      </p:sp>
      <p:sp>
        <p:nvSpPr>
          <p:cNvPr id="4" name="Pladsholder til slidenummer 3">
            <a:extLst>
              <a:ext uri="{FF2B5EF4-FFF2-40B4-BE49-F238E27FC236}">
                <a16:creationId xmlns:a16="http://schemas.microsoft.com/office/drawing/2014/main" id="{0CE517C4-4817-CCC7-CE79-9EB48DA55A38}"/>
              </a:ext>
            </a:extLst>
          </p:cNvPr>
          <p:cNvSpPr>
            <a:spLocks noGrp="1"/>
          </p:cNvSpPr>
          <p:nvPr>
            <p:ph type="sldNum" sz="quarter" idx="5"/>
          </p:nvPr>
        </p:nvSpPr>
        <p:spPr/>
        <p:txBody>
          <a:bodyPr/>
          <a:lstStyle/>
          <a:p>
            <a:fld id="{EFAC016E-5E5F-3248-8F94-DBEB972C2B51}" type="slidenum">
              <a:rPr lang="da-DK" smtClean="0"/>
              <a:t>129</a:t>
            </a:fld>
            <a:endParaRPr lang="da-DK"/>
          </a:p>
        </p:txBody>
      </p:sp>
    </p:spTree>
    <p:extLst>
      <p:ext uri="{BB962C8B-B14F-4D97-AF65-F5344CB8AC3E}">
        <p14:creationId xmlns:p14="http://schemas.microsoft.com/office/powerpoint/2010/main" val="1580711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88900" y="746125"/>
            <a:ext cx="6627813" cy="3729038"/>
          </a:xfrm>
        </p:spPr>
      </p:sp>
      <p:sp>
        <p:nvSpPr>
          <p:cNvPr id="3" name="Pladsholder til noter 2"/>
          <p:cNvSpPr>
            <a:spLocks noGrp="1"/>
          </p:cNvSpPr>
          <p:nvPr>
            <p:ph type="body" idx="1"/>
          </p:nvPr>
        </p:nvSpPr>
        <p:spPr/>
        <p:txBody>
          <a:bodyPr/>
          <a:lstStyle/>
          <a:p>
            <a:r>
              <a:rPr lang="da-DK" dirty="0"/>
              <a:t>Nu har vi kort berørt forsiden, og derudover,</a:t>
            </a:r>
            <a:r>
              <a:rPr lang="da-DK" baseline="0" dirty="0"/>
              <a:t> er det d</a:t>
            </a:r>
            <a:r>
              <a:rPr lang="da-DK" dirty="0"/>
              <a:t>isse 3 sidetyper, der udgør rygraden på borger.dk. Det er:</a:t>
            </a:r>
            <a:r>
              <a:rPr lang="da-DK" baseline="0" dirty="0"/>
              <a:t> </a:t>
            </a:r>
            <a:r>
              <a:rPr lang="da-DK" dirty="0"/>
              <a:t>Indholdssider,</a:t>
            </a:r>
            <a:r>
              <a:rPr lang="da-DK" baseline="0" dirty="0"/>
              <a:t> handlingssider og guider.</a:t>
            </a:r>
          </a:p>
          <a:p>
            <a:r>
              <a:rPr lang="da-DK" baseline="0" dirty="0"/>
              <a:t>Derudover findes: oversigtssider, emneforsider, underindholdssider, kontaktsider og temasider/kampagnesider. </a:t>
            </a:r>
          </a:p>
          <a:p>
            <a:r>
              <a:rPr lang="da-DK" baseline="0" dirty="0"/>
              <a:t>[klik frem] Kommunevælger – vil du kunne opleve, at antallet af startknapper reduceres, så du kun får vist dem, der er gældende for din kommune.</a:t>
            </a:r>
          </a:p>
          <a:p>
            <a:pPr defTabSz="883493">
              <a:defRPr/>
            </a:pPr>
            <a:r>
              <a:rPr lang="da-DK" baseline="0" dirty="0"/>
              <a:t>Desuden - når man lander på handlingssiden (klik frem), får man kontaktinformationer for den lokale borgerservice. </a:t>
            </a:r>
          </a:p>
          <a:p>
            <a:pPr defTabSz="883493">
              <a:defRPr/>
            </a:pPr>
            <a:endParaRPr lang="da-DK" baseline="0" dirty="0"/>
          </a:p>
          <a:p>
            <a:pPr defTabSz="883493">
              <a:defRPr/>
            </a:pPr>
            <a:r>
              <a:rPr lang="da-DK" baseline="0" dirty="0">
                <a:solidFill>
                  <a:srgbClr val="FF0000"/>
                </a:solidFill>
              </a:rPr>
              <a:t>Og så har vi til sidst guide-siderne. Der er i alt lavet 12 brugerrejser, som hver har en guide på borger.dk, der hjælper borgerne igennem forskellige livssituationer. Det er dem, der nu er link til direkte fra forsiden. </a:t>
            </a:r>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13</a:t>
            </a:fld>
            <a:endParaRPr kumimoji="0" lang="en-GB"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424662639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a:t>
            </a:r>
            <a:r>
              <a:rPr lang="da-DK" b="1" dirty="0"/>
              <a:t>14.10-14.40)</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Øvelsen her består af 2 dele, hvor I først og fremmest skal oprette en ny indholdsside, og hvis I kan nå det, skal I oprette en mikroartikelramme.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Så I skal altså starte med øvelse 6.</a:t>
            </a:r>
          </a:p>
        </p:txBody>
      </p:sp>
      <p:sp>
        <p:nvSpPr>
          <p:cNvPr id="4" name="Pladsholder til slidenummer 3"/>
          <p:cNvSpPr>
            <a:spLocks noGrp="1"/>
          </p:cNvSpPr>
          <p:nvPr>
            <p:ph type="sldNum" sz="quarter" idx="10"/>
          </p:nvPr>
        </p:nvSpPr>
        <p:spPr/>
        <p:txBody>
          <a:bodyPr/>
          <a:lstStyle/>
          <a:p>
            <a:fld id="{EFAC016E-5E5F-3248-8F94-DBEB972C2B51}" type="slidenum">
              <a:rPr lang="da-DK" smtClean="0"/>
              <a:t>130</a:t>
            </a:fld>
            <a:endParaRPr lang="da-DK"/>
          </a:p>
        </p:txBody>
      </p:sp>
    </p:spTree>
    <p:extLst>
      <p:ext uri="{BB962C8B-B14F-4D97-AF65-F5344CB8AC3E}">
        <p14:creationId xmlns:p14="http://schemas.microsoft.com/office/powerpoint/2010/main" val="27678935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[Lene]</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1" kern="1200" dirty="0">
              <a:solidFill>
                <a:schemeClr val="tx1"/>
              </a:solidFill>
              <a:effectLst/>
              <a:latin typeface="+mn-lt"/>
              <a:ea typeface="+mn-ea"/>
              <a:cs typeface="+mn-cs"/>
            </a:endParaRPr>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131</a:t>
            </a:fld>
            <a:endParaRPr lang="da-DK"/>
          </a:p>
        </p:txBody>
      </p:sp>
    </p:spTree>
    <p:extLst>
      <p:ext uri="{BB962C8B-B14F-4D97-AF65-F5344CB8AC3E}">
        <p14:creationId xmlns:p14="http://schemas.microsoft.com/office/powerpoint/2010/main" val="383338641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[Lukas]</a:t>
            </a:r>
          </a:p>
          <a:p>
            <a:r>
              <a:rPr lang="da-DK"/>
              <a:t>Vi vil anbefale jer at gense denne video, hvis I bliver i tvivl og ikke lige kan huske, hvordan I skal logge på og redigere jeres sider på borger.dk.</a:t>
            </a:r>
          </a:p>
          <a:p>
            <a:endParaRPr lang="da-DK"/>
          </a:p>
          <a:p>
            <a:r>
              <a:rPr lang="da-DK"/>
              <a:t>I skal ikke blive forvirret over, at NemLogin har et andet visuelt udtryk, ligesom indholdssiderne på borger.dk ikke længere har manchetbilleder.
##-AccessibilityAssistant: Skip layout check-##</a:t>
            </a:r>
            <a:endParaRPr lang="da-DK" dirty="0"/>
          </a:p>
        </p:txBody>
      </p:sp>
      <p:sp>
        <p:nvSpPr>
          <p:cNvPr id="4" name="Slide Number Placeholder 3"/>
          <p:cNvSpPr>
            <a:spLocks noGrp="1"/>
          </p:cNvSpPr>
          <p:nvPr>
            <p:ph type="sldNum" sz="quarter" idx="5"/>
          </p:nvPr>
        </p:nvSpPr>
        <p:spPr/>
        <p:txBody>
          <a:bodyPr/>
          <a:lstStyle/>
          <a:p>
            <a:fld id="{EFAC016E-5E5F-3248-8F94-DBEB972C2B51}" type="slidenum">
              <a:rPr lang="en-DK" smtClean="0"/>
              <a:t>132</a:t>
            </a:fld>
            <a:endParaRPr lang="en-DK"/>
          </a:p>
        </p:txBody>
      </p:sp>
    </p:spTree>
    <p:extLst>
      <p:ext uri="{BB962C8B-B14F-4D97-AF65-F5344CB8AC3E}">
        <p14:creationId xmlns:p14="http://schemas.microsoft.com/office/powerpoint/2010/main" val="420577716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456468">
              <a:defRPr/>
            </a:pPr>
            <a:r>
              <a:rPr lang="da-DK" dirty="0"/>
              <a:t>Lukas guider til spørgeskemaet.</a:t>
            </a:r>
          </a:p>
          <a:p>
            <a:pPr defTabSz="456468">
              <a:defRPr/>
            </a:pPr>
            <a:endParaRPr lang="da-DK" dirty="0"/>
          </a:p>
          <a:p>
            <a:pPr defTabSz="456468">
              <a:defRPr/>
            </a:pPr>
            <a:r>
              <a:rPr lang="da-DK" dirty="0"/>
              <a:t>##-AccessibilityAssitant: Alternative </a:t>
            </a:r>
            <a:r>
              <a:rPr lang="da-DK" dirty="0" err="1"/>
              <a:t>text</a:t>
            </a:r>
            <a:r>
              <a:rPr lang="da-DK" dirty="0"/>
              <a:t> for </a:t>
            </a:r>
            <a:r>
              <a:rPr lang="da-DK" dirty="0" err="1"/>
              <a:t>this</a:t>
            </a:r>
            <a:r>
              <a:rPr lang="da-DK" dirty="0"/>
              <a:t> slide </a:t>
            </a:r>
            <a:r>
              <a:rPr lang="da-DK" dirty="0" err="1"/>
              <a:t>below</a:t>
            </a:r>
            <a:r>
              <a:rPr lang="da-DK" dirty="0"/>
              <a:t> </a:t>
            </a:r>
            <a:r>
              <a:rPr lang="da-DK" dirty="0" err="1"/>
              <a:t>this</a:t>
            </a:r>
            <a:r>
              <a:rPr lang="da-DK" dirty="0"/>
              <a:t> line-##
QR-kode til spørgeundersøgelse</a:t>
            </a:r>
          </a:p>
        </p:txBody>
      </p:sp>
      <p:sp>
        <p:nvSpPr>
          <p:cNvPr id="4" name="Pladsholder til slidenummer 3"/>
          <p:cNvSpPr>
            <a:spLocks noGrp="1"/>
          </p:cNvSpPr>
          <p:nvPr>
            <p:ph type="sldNum" sz="quarter" idx="5"/>
          </p:nvPr>
        </p:nvSpPr>
        <p:spPr/>
        <p:txBody>
          <a:bodyPr/>
          <a:lstStyle/>
          <a:p>
            <a:fld id="{EFAC016E-5E5F-3248-8F94-DBEB972C2B51}" type="slidenum">
              <a:rPr lang="da-DK" smtClean="0"/>
              <a:t>133</a:t>
            </a:fld>
            <a:endParaRPr lang="da-DK"/>
          </a:p>
        </p:txBody>
      </p:sp>
    </p:spTree>
    <p:extLst>
      <p:ext uri="{BB962C8B-B14F-4D97-AF65-F5344CB8AC3E}">
        <p14:creationId xmlns:p14="http://schemas.microsoft.com/office/powerpoint/2010/main" val="180516413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[Lene]</a:t>
            </a:r>
          </a:p>
          <a:p>
            <a:r>
              <a:rPr lang="da-DK" dirty="0"/>
              <a:t>Nu lakker det mod enden, og jeg vil resumere vigtig information.</a:t>
            </a:r>
          </a:p>
          <a:p>
            <a:r>
              <a:rPr lang="da-DK" dirty="0"/>
              <a:t>På digitalisér.dk kan du både tilmelde dig nyhedsmails, der vedrører borger.dk og nyhedsmails om andre produkter, fx </a:t>
            </a:r>
            <a:r>
              <a:rPr lang="da-DK" dirty="0" err="1"/>
              <a:t>NemLog</a:t>
            </a:r>
            <a:r>
              <a:rPr lang="da-DK" dirty="0"/>
              <a:t>-in</a:t>
            </a:r>
          </a:p>
        </p:txBody>
      </p:sp>
      <p:sp>
        <p:nvSpPr>
          <p:cNvPr id="4" name="Pladsholder til slidenummer 3"/>
          <p:cNvSpPr>
            <a:spLocks noGrp="1"/>
          </p:cNvSpPr>
          <p:nvPr>
            <p:ph type="sldNum" sz="quarter" idx="10"/>
          </p:nvPr>
        </p:nvSpPr>
        <p:spPr/>
        <p:txBody>
          <a:bodyPr/>
          <a:lstStyle/>
          <a:p>
            <a:fld id="{EFAC016E-5E5F-3248-8F94-DBEB972C2B51}" type="slidenum">
              <a:rPr lang="da-DK" smtClean="0"/>
              <a:t>134</a:t>
            </a:fld>
            <a:endParaRPr lang="da-DK"/>
          </a:p>
        </p:txBody>
      </p:sp>
    </p:spTree>
    <p:extLst>
      <p:ext uri="{BB962C8B-B14F-4D97-AF65-F5344CB8AC3E}">
        <p14:creationId xmlns:p14="http://schemas.microsoft.com/office/powerpoint/2010/main" val="260755426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[Lene]</a:t>
            </a:r>
          </a:p>
        </p:txBody>
      </p:sp>
      <p:sp>
        <p:nvSpPr>
          <p:cNvPr id="4" name="Pladsholder til slidenummer 3"/>
          <p:cNvSpPr>
            <a:spLocks noGrp="1"/>
          </p:cNvSpPr>
          <p:nvPr>
            <p:ph type="sldNum" sz="quarter" idx="10"/>
          </p:nvPr>
        </p:nvSpPr>
        <p:spPr/>
        <p:txBody>
          <a:bodyPr/>
          <a:lstStyle/>
          <a:p>
            <a:fld id="{EFAC016E-5E5F-3248-8F94-DBEB972C2B51}" type="slidenum">
              <a:rPr lang="da-DK" smtClean="0"/>
              <a:t>135</a:t>
            </a:fld>
            <a:endParaRPr lang="da-DK"/>
          </a:p>
        </p:txBody>
      </p:sp>
    </p:spTree>
    <p:extLst>
      <p:ext uri="{BB962C8B-B14F-4D97-AF65-F5344CB8AC3E}">
        <p14:creationId xmlns:p14="http://schemas.microsoft.com/office/powerpoint/2010/main" val="250363279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[Lene]
##-AccessibilityAssistant: Skip layout check-##</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136</a:t>
            </a:fld>
            <a:endParaRPr lang="da-DK"/>
          </a:p>
        </p:txBody>
      </p:sp>
    </p:spTree>
    <p:extLst>
      <p:ext uri="{BB962C8B-B14F-4D97-AF65-F5344CB8AC3E}">
        <p14:creationId xmlns:p14="http://schemas.microsoft.com/office/powerpoint/2010/main" val="365509704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[Lene]</a:t>
            </a:r>
          </a:p>
          <a:p>
            <a:r>
              <a:rPr lang="da-DK"/>
              <a:t>Tak for i dag. I morgen sender jeg jer en opfølgende mail, og I får information om, hvordan I skal registrere jer som redaktører med jeres MitID Erhverv. Vi glæder os til, at få jer ombord på borger.dk og lifeindenmark.dk og ser frem til at se jer til det næste redaktørmøde.
##-AccessibilityAssistant: Skip layout check-##</a:t>
            </a:r>
            <a:endParaRPr lang="da-DK" dirty="0"/>
          </a:p>
        </p:txBody>
      </p:sp>
      <p:sp>
        <p:nvSpPr>
          <p:cNvPr id="4" name="Slide Number Placeholder 3"/>
          <p:cNvSpPr>
            <a:spLocks noGrp="1"/>
          </p:cNvSpPr>
          <p:nvPr>
            <p:ph type="sldNum" sz="quarter" idx="5"/>
          </p:nvPr>
        </p:nvSpPr>
        <p:spPr/>
        <p:txBody>
          <a:bodyPr/>
          <a:lstStyle/>
          <a:p>
            <a:fld id="{EFAC016E-5E5F-3248-8F94-DBEB972C2B51}" type="slidenum">
              <a:rPr lang="en-DK" smtClean="0"/>
              <a:t>137</a:t>
            </a:fld>
            <a:endParaRPr lang="en-DK"/>
          </a:p>
        </p:txBody>
      </p:sp>
    </p:spTree>
    <p:extLst>
      <p:ext uri="{BB962C8B-B14F-4D97-AF65-F5344CB8AC3E}">
        <p14:creationId xmlns:p14="http://schemas.microsoft.com/office/powerpoint/2010/main" val="2361440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Hvis en indholdside er meget lang, anbefaler vi, at den bliver emneinddelt. Her er et eksempel med siden Dansk kørekort i udlandet med 13 mikroartikler. I eftermiddag får I lejlighed til at oprette en side og lave emneinddeling.
##-AccessibilityAssistant: Skip layout check-##</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14</a:t>
            </a:fld>
            <a:endParaRPr lang="da-DK"/>
          </a:p>
        </p:txBody>
      </p:sp>
    </p:spTree>
    <p:extLst>
      <p:ext uri="{BB962C8B-B14F-4D97-AF65-F5344CB8AC3E}">
        <p14:creationId xmlns:p14="http://schemas.microsoft.com/office/powerpoint/2010/main" val="4050910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Kommunerne</a:t>
            </a:r>
            <a:r>
              <a:rPr lang="da-DK" baseline="0" dirty="0"/>
              <a:t> kan importere artiklerne til egne hjemmesider og kan tilføje lokale informationer direkte i mikroartikler, som både ligger på borger.dk og kommer med i artikelimporten. Det kan fx være kontorer udenfor rådhuset eller særlige åbningstider.</a:t>
            </a:r>
          </a:p>
          <a:p>
            <a:endParaRPr lang="da-DK" baseline="0" dirty="0"/>
          </a:p>
          <a:p>
            <a:br>
              <a:rPr lang="da-DK" sz="1200" dirty="0">
                <a:solidFill>
                  <a:srgbClr val="FFFFFF"/>
                </a:solidFill>
                <a:latin typeface="Arial" panose="020B0604020202020204" pitchFamily="34" charset="0"/>
                <a:ea typeface="+mn-ea"/>
                <a:cs typeface="Arial" panose="020B0604020202020204" pitchFamily="34" charset="0"/>
              </a:rPr>
            </a:br>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15</a:t>
            </a:fld>
            <a:endParaRPr lang="en-GB" sz="800" dirty="0"/>
          </a:p>
        </p:txBody>
      </p:sp>
    </p:spTree>
    <p:extLst>
      <p:ext uri="{BB962C8B-B14F-4D97-AF65-F5344CB8AC3E}">
        <p14:creationId xmlns:p14="http://schemas.microsoft.com/office/powerpoint/2010/main" val="658108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64146" indent="-164146">
              <a:buFontTx/>
              <a:buChar char="-"/>
            </a:pPr>
            <a:r>
              <a:rPr lang="da-DK" dirty="0"/>
              <a:t>Formaliseret samarbejde i</a:t>
            </a:r>
            <a:r>
              <a:rPr lang="da-DK" baseline="0" dirty="0"/>
              <a:t> form af underskrevet samarbejdsaftale</a:t>
            </a:r>
          </a:p>
          <a:p>
            <a:pPr marL="164146" indent="-164146">
              <a:buFontTx/>
              <a:buChar char="-"/>
            </a:pPr>
            <a:r>
              <a:rPr lang="da-DK" dirty="0"/>
              <a:t>Hver myndighed</a:t>
            </a:r>
            <a:r>
              <a:rPr lang="da-DK" baseline="0" dirty="0"/>
              <a:t> har en borger.dk-kontaktperson, som deltager på ca. 2 årlige redaktørnetværksmøder</a:t>
            </a:r>
          </a:p>
          <a:p>
            <a:pPr marL="164146" indent="-164146">
              <a:buFontTx/>
              <a:buChar char="-"/>
            </a:pPr>
            <a:r>
              <a:rPr lang="da-DK" baseline="0" dirty="0"/>
              <a:t>Myndigheden har ansvaret for indholdet på specifikke sider og evt. data på Mit Overblik</a:t>
            </a:r>
          </a:p>
          <a:p>
            <a:pPr marL="164146" indent="-164146">
              <a:buFontTx/>
              <a:buChar char="-"/>
            </a:pPr>
            <a:r>
              <a:rPr lang="da-DK" baseline="0" dirty="0"/>
              <a:t>Hver myndighed skal have en redaktør til at redigere myndighedens eget indhold.</a:t>
            </a:r>
            <a:endParaRPr lang="da-DK" dirty="0"/>
          </a:p>
          <a:p>
            <a:pPr marL="164146" indent="-164146">
              <a:buFontTx/>
              <a:buChar char="-"/>
            </a:pPr>
            <a:endParaRPr lang="da-DK" dirty="0"/>
          </a:p>
        </p:txBody>
      </p:sp>
      <p:sp>
        <p:nvSpPr>
          <p:cNvPr id="4" name="Pladsholder til slidenummer 3"/>
          <p:cNvSpPr>
            <a:spLocks noGrp="1"/>
          </p:cNvSpPr>
          <p:nvPr>
            <p:ph type="sldNum" sz="quarter" idx="10"/>
          </p:nvPr>
        </p:nvSpPr>
        <p:spPr/>
        <p:txBody>
          <a:bodyPr/>
          <a:lstStyle/>
          <a:p>
            <a:fld id="{27848E65-9E75-41AE-BC80-13A10C6B0591}" type="slidenum">
              <a:rPr lang="da-DK" smtClean="0"/>
              <a:pPr/>
              <a:t>16</a:t>
            </a:fld>
            <a:endParaRPr lang="da-DK" dirty="0"/>
          </a:p>
        </p:txBody>
      </p:sp>
    </p:spTree>
    <p:extLst>
      <p:ext uri="{BB962C8B-B14F-4D97-AF65-F5344CB8AC3E}">
        <p14:creationId xmlns:p14="http://schemas.microsoft.com/office/powerpoint/2010/main" val="1492365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Som nævnt har vi selvbetjeninger fra alle 98 kommuner og indhold fra lige over 40 forskellige myndigheder. 
##-AccessibilityAssistant: Skip layout check-##</a:t>
            </a:r>
          </a:p>
        </p:txBody>
      </p:sp>
      <p:sp>
        <p:nvSpPr>
          <p:cNvPr id="4" name="Pladsholder til slidenummer 3"/>
          <p:cNvSpPr>
            <a:spLocks noGrp="1"/>
          </p:cNvSpPr>
          <p:nvPr>
            <p:ph type="sldNum" sz="quarter" idx="10"/>
          </p:nvPr>
        </p:nvSpPr>
        <p:spPr/>
        <p:txBody>
          <a:bodyPr/>
          <a:lstStyle/>
          <a:p>
            <a:fld id="{EFAC016E-5E5F-3248-8F94-DBEB972C2B51}" type="slidenum">
              <a:rPr lang="da-DK" smtClean="0"/>
              <a:t>17</a:t>
            </a:fld>
            <a:endParaRPr lang="da-DK"/>
          </a:p>
        </p:txBody>
      </p:sp>
    </p:spTree>
    <p:extLst>
      <p:ext uri="{BB962C8B-B14F-4D97-AF65-F5344CB8AC3E}">
        <p14:creationId xmlns:p14="http://schemas.microsoft.com/office/powerpoint/2010/main" val="3499466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br>
              <a:rPr lang="da-DK" dirty="0"/>
            </a:br>
            <a:r>
              <a:rPr lang="da-DK" dirty="0"/>
              <a:t>Det</a:t>
            </a:r>
            <a:r>
              <a:rPr lang="da-DK" baseline="0" dirty="0"/>
              <a:t> er vigtigt, at borgerne får en genkendelig og sammenhængende oplevelse på tværs af borger.dk. Derfor har vi bygget siderne op af skabeloner, alt skal være webtilgængeligt og det skal være bygget op og skrevet borgerrettet og let forståeligt.</a:t>
            </a:r>
          </a:p>
          <a:p>
            <a:pPr marL="0" indent="0">
              <a:buFontTx/>
              <a:buNone/>
            </a:pPr>
            <a:endParaRPr lang="da-DK" baseline="0" dirty="0"/>
          </a:p>
          <a:p>
            <a:pPr marL="0" indent="0">
              <a:buFontTx/>
              <a:buNone/>
            </a:pPr>
            <a:r>
              <a:rPr lang="da-DK" baseline="0" dirty="0"/>
              <a:t>Vores vejledninger til Sitecore er opbygget som trin for trin-vejledninger efter </a:t>
            </a:r>
            <a:r>
              <a:rPr lang="da-DK" baseline="0" dirty="0" err="1"/>
              <a:t>Herskin</a:t>
            </a:r>
            <a:r>
              <a:rPr lang="da-DK" baseline="0" dirty="0"/>
              <a:t>-metoden. De er meget detaljeorienterede og grundige, så I kan ofte vende tilbage og slå op i dem og finde svar og fremgangsmåde.</a:t>
            </a:r>
            <a:endParaRPr lang="da-DK" dirty="0"/>
          </a:p>
        </p:txBody>
      </p:sp>
      <p:sp>
        <p:nvSpPr>
          <p:cNvPr id="4" name="Pladsholder til slidenummer 3"/>
          <p:cNvSpPr>
            <a:spLocks noGrp="1"/>
          </p:cNvSpPr>
          <p:nvPr>
            <p:ph type="sldNum" sz="quarter" idx="10"/>
          </p:nvPr>
        </p:nvSpPr>
        <p:spPr/>
        <p:txBody>
          <a:bodyPr/>
          <a:lstStyle/>
          <a:p>
            <a:fld id="{27848E65-9E75-41AE-BC80-13A10C6B0591}" type="slidenum">
              <a:rPr lang="da-DK" smtClean="0"/>
              <a:pPr/>
              <a:t>18</a:t>
            </a:fld>
            <a:endParaRPr lang="da-DK" dirty="0"/>
          </a:p>
        </p:txBody>
      </p:sp>
    </p:spTree>
    <p:extLst>
      <p:ext uri="{BB962C8B-B14F-4D97-AF65-F5344CB8AC3E}">
        <p14:creationId xmlns:p14="http://schemas.microsoft.com/office/powerpoint/2010/main" val="1918018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Det er særligt vigtigt, hvordan vi kommunikerer til vores store målgruppe af borgere. Derfor har vi på 2. dagen af vores uddannelse en skriveworkshop, hvor i bliver introduceret til vores skriveråd, og gennem praktiske øvelser får erfaringer med at bruge dem.</a:t>
            </a:r>
          </a:p>
        </p:txBody>
      </p:sp>
      <p:sp>
        <p:nvSpPr>
          <p:cNvPr id="4" name="Pladsholder til diasnummer 3"/>
          <p:cNvSpPr>
            <a:spLocks noGrp="1"/>
          </p:cNvSpPr>
          <p:nvPr>
            <p:ph type="sldNum" sz="quarter" idx="10"/>
          </p:nvPr>
        </p:nvSpPr>
        <p:spPr/>
        <p:txBody>
          <a:bodyPr/>
          <a:lstStyle/>
          <a:p>
            <a:fld id="{4DBEF65B-F8D7-4C09-9910-09E111B2B3D3}" type="slidenum">
              <a:rPr lang="da-DK" smtClean="0"/>
              <a:t>19</a:t>
            </a:fld>
            <a:endParaRPr lang="da-DK"/>
          </a:p>
        </p:txBody>
      </p:sp>
    </p:spTree>
    <p:extLst>
      <p:ext uri="{BB962C8B-B14F-4D97-AF65-F5344CB8AC3E}">
        <p14:creationId xmlns:p14="http://schemas.microsoft.com/office/powerpoint/2010/main" val="2672272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da-DK" sz="1200" b="0" kern="1200" dirty="0">
                <a:solidFill>
                  <a:schemeClr val="tx1"/>
                </a:solidFill>
                <a:effectLst/>
                <a:latin typeface="+mn-lt"/>
                <a:ea typeface="+mn-ea"/>
                <a:cs typeface="+mn-cs"/>
              </a:rPr>
              <a:t>[Lene] Velkommen til undervisning i borger.dk og Sitecore. Dette er del 1 af vores uddannelsesforløb for redaktører i staten.</a:t>
            </a:r>
          </a:p>
          <a:p>
            <a:pPr lvl="0"/>
            <a:r>
              <a:rPr lang="da-DK" sz="1200" b="0" kern="1200" dirty="0">
                <a:solidFill>
                  <a:schemeClr val="tx1"/>
                </a:solidFill>
                <a:effectLst/>
                <a:latin typeface="+mn-lt"/>
                <a:ea typeface="+mn-ea"/>
                <a:cs typeface="+mn-cs"/>
              </a:rPr>
              <a:t>Det er i dag mig Lene Hansen fra Digitaliseringsstyrelsen og Lukas Madsen Brandt fra </a:t>
            </a:r>
            <a:r>
              <a:rPr lang="da-DK" sz="1200" b="0" kern="1200" dirty="0" err="1">
                <a:solidFill>
                  <a:schemeClr val="tx1"/>
                </a:solidFill>
                <a:effectLst/>
                <a:latin typeface="+mn-lt"/>
                <a:ea typeface="+mn-ea"/>
                <a:cs typeface="+mn-cs"/>
              </a:rPr>
              <a:t>Netcompany</a:t>
            </a:r>
            <a:r>
              <a:rPr lang="da-DK" sz="1200" b="0" kern="1200" dirty="0">
                <a:solidFill>
                  <a:schemeClr val="tx1"/>
                </a:solidFill>
                <a:effectLst/>
                <a:latin typeface="+mn-lt"/>
                <a:ea typeface="+mn-ea"/>
                <a:cs typeface="+mn-cs"/>
              </a:rPr>
              <a:t>, som står for dagens undervisning. På sidelinjen er vi bakket op af min redaktørkollega Cathrine Marie Stenrøs med særligt kendskab til den engelske lifeindenmark.dk</a:t>
            </a:r>
          </a:p>
          <a:p>
            <a:pPr lvl="0"/>
            <a:endParaRPr lang="da-DK" sz="1200" b="0" kern="1200" dirty="0">
              <a:solidFill>
                <a:schemeClr val="tx1"/>
              </a:solidFill>
              <a:effectLst/>
              <a:latin typeface="+mn-lt"/>
              <a:ea typeface="+mn-ea"/>
              <a:cs typeface="+mn-cs"/>
            </a:endParaRPr>
          </a:p>
          <a:p>
            <a:pPr lvl="0"/>
            <a:r>
              <a:rPr lang="da-DK" sz="1200" b="0" kern="1200" dirty="0">
                <a:solidFill>
                  <a:schemeClr val="tx1"/>
                </a:solidFill>
                <a:effectLst/>
                <a:latin typeface="+mn-lt"/>
                <a:ea typeface="+mn-ea"/>
                <a:cs typeface="+mn-cs"/>
              </a:rPr>
              <a:t>Til en start vil vi lave en kort præsentationsrunde. Navn, stilling og myndighed. Erfaringer med borger.dk og Sitecore og lifeindenmark.dk: Grøn eller rød seddel. Blå seddel for lifeindenmark.dk [Evt. rokere rundt]
##-AccessibilityAssitant: Alternative </a:t>
            </a:r>
            <a:r>
              <a:rPr lang="da-DK" sz="1200" b="0" kern="1200" dirty="0" err="1">
                <a:solidFill>
                  <a:schemeClr val="tx1"/>
                </a:solidFill>
                <a:effectLst/>
                <a:latin typeface="+mn-lt"/>
                <a:ea typeface="+mn-ea"/>
                <a:cs typeface="+mn-cs"/>
              </a:rPr>
              <a:t>text</a:t>
            </a:r>
            <a:r>
              <a:rPr lang="da-DK" sz="1200" b="0" kern="1200" dirty="0">
                <a:solidFill>
                  <a:schemeClr val="tx1"/>
                </a:solidFill>
                <a:effectLst/>
                <a:latin typeface="+mn-lt"/>
                <a:ea typeface="+mn-ea"/>
                <a:cs typeface="+mn-cs"/>
              </a:rPr>
              <a:t> for </a:t>
            </a:r>
            <a:r>
              <a:rPr lang="da-DK" sz="1200" b="0" kern="1200" dirty="0" err="1">
                <a:solidFill>
                  <a:schemeClr val="tx1"/>
                </a:solidFill>
                <a:effectLst/>
                <a:latin typeface="+mn-lt"/>
                <a:ea typeface="+mn-ea"/>
                <a:cs typeface="+mn-cs"/>
              </a:rPr>
              <a:t>this</a:t>
            </a:r>
            <a:r>
              <a:rPr lang="da-DK" sz="1200" b="0" kern="1200" dirty="0">
                <a:solidFill>
                  <a:schemeClr val="tx1"/>
                </a:solidFill>
                <a:effectLst/>
                <a:latin typeface="+mn-lt"/>
                <a:ea typeface="+mn-ea"/>
                <a:cs typeface="+mn-cs"/>
              </a:rPr>
              <a:t> slide </a:t>
            </a:r>
            <a:r>
              <a:rPr lang="da-DK" sz="1200" b="0" kern="1200" dirty="0" err="1">
                <a:solidFill>
                  <a:schemeClr val="tx1"/>
                </a:solidFill>
                <a:effectLst/>
                <a:latin typeface="+mn-lt"/>
                <a:ea typeface="+mn-ea"/>
                <a:cs typeface="+mn-cs"/>
              </a:rPr>
              <a:t>below</a:t>
            </a:r>
            <a:r>
              <a:rPr lang="da-DK" sz="1200" b="0" kern="1200" dirty="0">
                <a:solidFill>
                  <a:schemeClr val="tx1"/>
                </a:solidFill>
                <a:effectLst/>
                <a:latin typeface="+mn-lt"/>
                <a:ea typeface="+mn-ea"/>
                <a:cs typeface="+mn-cs"/>
              </a:rPr>
              <a:t> </a:t>
            </a:r>
            <a:r>
              <a:rPr lang="da-DK" sz="1200" b="0" kern="1200" dirty="0" err="1">
                <a:solidFill>
                  <a:schemeClr val="tx1"/>
                </a:solidFill>
                <a:effectLst/>
                <a:latin typeface="+mn-lt"/>
                <a:ea typeface="+mn-ea"/>
                <a:cs typeface="+mn-cs"/>
              </a:rPr>
              <a:t>this</a:t>
            </a:r>
            <a:r>
              <a:rPr lang="da-DK" sz="1200" b="0" kern="1200" dirty="0">
                <a:solidFill>
                  <a:schemeClr val="tx1"/>
                </a:solidFill>
                <a:effectLst/>
                <a:latin typeface="+mn-lt"/>
                <a:ea typeface="+mn-ea"/>
                <a:cs typeface="+mn-cs"/>
              </a:rPr>
              <a:t> line-##
Velkomstslide med foto af computer og digitaliseringsstrategi</a:t>
            </a:r>
          </a:p>
        </p:txBody>
      </p:sp>
      <p:sp>
        <p:nvSpPr>
          <p:cNvPr id="4" name="Slide Number Placeholder 3"/>
          <p:cNvSpPr>
            <a:spLocks noGrp="1"/>
          </p:cNvSpPr>
          <p:nvPr>
            <p:ph type="sldNum" sz="quarter" idx="10"/>
          </p:nvPr>
        </p:nvSpPr>
        <p:spPr/>
        <p:txBody>
          <a:bodyPr/>
          <a:lstStyle/>
          <a:p>
            <a:fld id="{EFAC016E-5E5F-3248-8F94-DBEB972C2B51}" type="slidenum">
              <a:rPr lang="da-DK" smtClean="0"/>
              <a:t>2</a:t>
            </a:fld>
            <a:endParaRPr lang="da-DK"/>
          </a:p>
        </p:txBody>
      </p:sp>
    </p:spTree>
    <p:extLst>
      <p:ext uri="{BB962C8B-B14F-4D97-AF65-F5344CB8AC3E}">
        <p14:creationId xmlns:p14="http://schemas.microsoft.com/office/powerpoint/2010/main" val="2990806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Udviklet AI-skriveassistent (kun på dansk for borger.dk-tekster).  Først om fremmest i forsøg på holde indholdet på borger.dk inden for en ramme - både for den enkelte myndigheds sider (Sundhed.dk</a:t>
            </a:r>
            <a:r>
              <a:rPr lang="da-DK" baseline="0" dirty="0"/>
              <a:t> har fx på den gode side af 70 indholdssider) og på tværs af myndigheder. </a:t>
            </a:r>
          </a:p>
          <a:p>
            <a:endParaRPr lang="da-DK" dirty="0"/>
          </a:p>
        </p:txBody>
      </p:sp>
      <p:sp>
        <p:nvSpPr>
          <p:cNvPr id="4" name="Pladsholder til sidefod 3"/>
          <p:cNvSpPr>
            <a:spLocks noGrp="1"/>
          </p:cNvSpPr>
          <p:nvPr>
            <p:ph type="ftr" sz="quarter" idx="10"/>
          </p:nvPr>
        </p:nvSpPr>
        <p:spPr/>
        <p:txBody>
          <a:bodyPr/>
          <a:lstStyle/>
          <a:p>
            <a:pPr marL="0" marR="0" lvl="0" indent="0" algn="l" defTabSz="487009"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idx="11"/>
          </p:nvPr>
        </p:nvSpPr>
        <p:spPr/>
        <p:txBody>
          <a:bodyPr/>
          <a:lstStyle/>
          <a:p>
            <a:pPr marL="0" marR="0" lvl="0" indent="0" algn="l" defTabSz="487009"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2"/>
          </p:nvPr>
        </p:nvSpPr>
        <p:spPr/>
        <p:txBody>
          <a:bodyPr/>
          <a:lstStyle/>
          <a:p>
            <a:pPr marL="0" marR="0" lvl="0" indent="0" algn="r" defTabSz="487009" rtl="0" eaLnBrk="1" fontAlgn="auto" latinLnBrk="0" hangingPunct="1">
              <a:lnSpc>
                <a:spcPct val="100000"/>
              </a:lnSpc>
              <a:spcBef>
                <a:spcPts val="0"/>
              </a:spcBef>
              <a:spcAft>
                <a:spcPts val="0"/>
              </a:spcAft>
              <a:buClrTx/>
              <a:buSzTx/>
              <a:buFontTx/>
              <a:buNone/>
              <a:tabLst/>
              <a:defRPr/>
            </a:pPr>
            <a:fld id="{FF288A2B-4A57-4008-B057-F369E42B0A09}" type="datetime1">
              <a:rPr kumimoji="0" lang="en-GB" sz="600" b="0" i="0" u="none" strike="noStrike" kern="1200" cap="none" spc="0" normalizeH="0" baseline="0" noProof="0">
                <a:ln>
                  <a:noFill/>
                </a:ln>
                <a:solidFill>
                  <a:srgbClr val="000000"/>
                </a:solidFill>
                <a:effectLst/>
                <a:uLnTx/>
                <a:uFillTx/>
                <a:latin typeface="Franklin Gothic Book"/>
                <a:ea typeface="+mn-ea"/>
                <a:cs typeface="+mn-cs"/>
              </a:rPr>
              <a:pPr marL="0" marR="0" lvl="0" indent="0" algn="r" defTabSz="487009" rtl="0" eaLnBrk="1" fontAlgn="auto" latinLnBrk="0" hangingPunct="1">
                <a:lnSpc>
                  <a:spcPct val="100000"/>
                </a:lnSpc>
                <a:spcBef>
                  <a:spcPts val="0"/>
                </a:spcBef>
                <a:spcAft>
                  <a:spcPts val="0"/>
                </a:spcAft>
                <a:buClrTx/>
                <a:buSzTx/>
                <a:buFontTx/>
                <a:buNone/>
                <a:tabLst/>
                <a:defRPr/>
              </a:pPr>
              <a:t>27/02/2026</a:t>
            </a:fld>
            <a:endParaRPr kumimoji="0" lang="en-GB" sz="6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13"/>
          </p:nvPr>
        </p:nvSpPr>
        <p:spPr/>
        <p:txBody>
          <a:bodyPr/>
          <a:lstStyle/>
          <a:p>
            <a:pPr marL="0" marR="0" lvl="0" indent="0" algn="r" defTabSz="487009" rtl="0" eaLnBrk="1" fontAlgn="auto" latinLnBrk="0" hangingPunct="1">
              <a:lnSpc>
                <a:spcPct val="100000"/>
              </a:lnSpc>
              <a:spcBef>
                <a:spcPts val="0"/>
              </a:spcBef>
              <a:spcAft>
                <a:spcPts val="0"/>
              </a:spcAft>
              <a:buClrTx/>
              <a:buSzTx/>
              <a:buFontTx/>
              <a:buNone/>
              <a:tabLst/>
              <a:defRPr/>
            </a:pPr>
            <a:fld id="{A74A5A2F-ECD0-4A51-A9E7-D8DA645BD5CD}" type="slidenum">
              <a:rPr kumimoji="0" lang="en-GB" sz="600" b="0" i="0" u="none" strike="noStrike" kern="1200" cap="none" spc="0" normalizeH="0" baseline="0" noProof="0">
                <a:ln>
                  <a:noFill/>
                </a:ln>
                <a:solidFill>
                  <a:srgbClr val="000000"/>
                </a:solidFill>
                <a:effectLst/>
                <a:uLnTx/>
                <a:uFillTx/>
                <a:latin typeface="Franklin Gothic Book"/>
                <a:ea typeface="+mn-ea"/>
                <a:cs typeface="+mn-cs"/>
              </a:rPr>
              <a:pPr marL="0" marR="0" lvl="0" indent="0" algn="r" defTabSz="487009" rtl="0" eaLnBrk="1" fontAlgn="auto" latinLnBrk="0" hangingPunct="1">
                <a:lnSpc>
                  <a:spcPct val="100000"/>
                </a:lnSpc>
                <a:spcBef>
                  <a:spcPts val="0"/>
                </a:spcBef>
                <a:spcAft>
                  <a:spcPts val="0"/>
                </a:spcAft>
                <a:buClrTx/>
                <a:buSzTx/>
                <a:buFontTx/>
                <a:buNone/>
                <a:tabLst/>
                <a:defRPr/>
              </a:pPr>
              <a:t>20</a:t>
            </a:fld>
            <a:endParaRPr kumimoji="0" lang="en-GB" sz="6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4158472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Punkt 1 - </a:t>
            </a:r>
            <a:r>
              <a:rPr lang="da-DK" dirty="0"/>
              <a:t>Det</a:t>
            </a:r>
            <a:r>
              <a:rPr lang="da-DK" baseline="0" dirty="0"/>
              <a:t> er vigtigt at skrive </a:t>
            </a:r>
            <a:r>
              <a:rPr lang="da-DK" b="1" baseline="0" dirty="0"/>
              <a:t>årstal.</a:t>
            </a:r>
            <a:r>
              <a:rPr lang="da-DK" baseline="0" dirty="0"/>
              <a:t> Det skaber </a:t>
            </a:r>
            <a:r>
              <a:rPr lang="da-DK" b="1" baseline="0" dirty="0"/>
              <a:t>troværdighed. Særligt ved satser </a:t>
            </a:r>
            <a:r>
              <a:rPr lang="da-DK" b="0" baseline="0" dirty="0"/>
              <a:t>eller andet, der regelmæssigt ændrer sig. Husk parentesen, så kan vi rent teknisk hurtigt lokalisere dem.</a:t>
            </a:r>
          </a:p>
          <a:p>
            <a:r>
              <a:rPr lang="da-DK" b="1" baseline="0" dirty="0"/>
              <a:t>Punkt 2 - </a:t>
            </a:r>
            <a:r>
              <a:rPr lang="da-DK" b="1" dirty="0"/>
              <a:t>Mange kommuner importerer </a:t>
            </a:r>
            <a:r>
              <a:rPr lang="da-DK" dirty="0"/>
              <a:t>teksterne fra borger.dk.</a:t>
            </a:r>
            <a:r>
              <a:rPr lang="da-DK" baseline="0" dirty="0"/>
              <a:t> D</a:t>
            </a:r>
            <a:r>
              <a:rPr lang="da-DK" dirty="0"/>
              <a:t>erfor er det vigtigt, at I </a:t>
            </a:r>
            <a:r>
              <a:rPr lang="da-DK" b="1" dirty="0"/>
              <a:t>ikke skriver </a:t>
            </a:r>
            <a:r>
              <a:rPr lang="da-DK" b="1" baseline="0" dirty="0"/>
              <a:t>din kommune. </a:t>
            </a:r>
            <a:r>
              <a:rPr lang="da-DK" b="0" baseline="0" dirty="0"/>
              <a:t>I stedet skal I skrive </a:t>
            </a:r>
            <a:r>
              <a:rPr lang="da-DK" b="1" baseline="0" dirty="0"/>
              <a:t>kommunen</a:t>
            </a:r>
            <a:r>
              <a:rPr lang="da-DK" b="0" baseline="0" dirty="0"/>
              <a:t>, så det også virker naturligt på en </a:t>
            </a:r>
            <a:r>
              <a:rPr lang="da-DK" baseline="0" dirty="0"/>
              <a:t>kommunes hjemmeside. </a:t>
            </a:r>
          </a:p>
          <a:p>
            <a:r>
              <a:rPr lang="da-DK" b="1" baseline="0" dirty="0"/>
              <a:t>Punkt 3 Selvbetjening</a:t>
            </a:r>
            <a:r>
              <a:rPr lang="da-DK" baseline="0" dirty="0"/>
              <a:t> er der, hvor vi leder til handling ift. at borgerne kan udføre noget. </a:t>
            </a:r>
            <a:r>
              <a:rPr lang="da-DK" b="1" baseline="0" dirty="0"/>
              <a:t>Nogle gange er der en tekst </a:t>
            </a:r>
            <a:r>
              <a:rPr lang="da-DK" baseline="0" dirty="0"/>
              <a:t>i </a:t>
            </a:r>
            <a:r>
              <a:rPr lang="da-DK" baseline="0" dirty="0" err="1"/>
              <a:t>mikroartiklen</a:t>
            </a:r>
            <a:r>
              <a:rPr lang="da-DK" baseline="0" dirty="0"/>
              <a:t>, som giver nogle baggrundsinformationer. Det kan du se på </a:t>
            </a:r>
            <a:r>
              <a:rPr lang="da-DK" b="1" baseline="0" dirty="0"/>
              <a:t>”plusset”. </a:t>
            </a:r>
            <a:r>
              <a:rPr lang="da-DK" baseline="0" dirty="0"/>
              <a:t>Og andre gange er der </a:t>
            </a:r>
            <a:r>
              <a:rPr lang="da-DK" b="1" baseline="0" dirty="0"/>
              <a:t>ikke nogen tekst (en ”streg”), </a:t>
            </a:r>
            <a:r>
              <a:rPr lang="da-DK" baseline="0" dirty="0"/>
              <a:t>fordi selvbetjeningsløsningen er lige til at gå til.  </a:t>
            </a:r>
          </a:p>
          <a:p>
            <a:endParaRPr lang="da-DK" baseline="0" dirty="0"/>
          </a:p>
        </p:txBody>
      </p:sp>
      <p:sp>
        <p:nvSpPr>
          <p:cNvPr id="4" name="Pladsholder til diasnummer 3"/>
          <p:cNvSpPr>
            <a:spLocks noGrp="1"/>
          </p:cNvSpPr>
          <p:nvPr>
            <p:ph type="sldNum" sz="quarter" idx="10"/>
          </p:nvPr>
        </p:nvSpPr>
        <p:spPr/>
        <p:txBody>
          <a:bodyPr/>
          <a:lstStyle/>
          <a:p>
            <a:fld id="{4DBEF65B-F8D7-4C09-9910-09E111B2B3D3}" type="slidenum">
              <a:rPr lang="da-DK" smtClean="0"/>
              <a:t>21</a:t>
            </a:fld>
            <a:endParaRPr lang="da-DK"/>
          </a:p>
        </p:txBody>
      </p:sp>
    </p:spTree>
    <p:extLst>
      <p:ext uri="{BB962C8B-B14F-4D97-AF65-F5344CB8AC3E}">
        <p14:creationId xmlns:p14="http://schemas.microsoft.com/office/powerpoint/2010/main" val="222585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a:t>Nu vil jeg introducere</a:t>
            </a:r>
            <a:r>
              <a:rPr lang="da-DK" b="0" baseline="0" dirty="0"/>
              <a:t> jer til indholdssiden, og hvordan den er bygget op.</a:t>
            </a:r>
          </a:p>
          <a:p>
            <a:r>
              <a:rPr lang="da-DK" b="1" dirty="0"/>
              <a:t>Punkt 1 -</a:t>
            </a:r>
            <a:r>
              <a:rPr lang="da-DK" b="1" baseline="0" dirty="0"/>
              <a:t> Titel</a:t>
            </a:r>
            <a:endParaRPr lang="da-DK" b="1" dirty="0"/>
          </a:p>
          <a:p>
            <a:r>
              <a:rPr lang="da-DK" dirty="0"/>
              <a:t>En kort, beskrivende overskrift på op til 67 tegn, dog maks. 2 linjer. Titlen er artiklens fond, der koger indholdet ind til en maggiterning. Og</a:t>
            </a:r>
            <a:r>
              <a:rPr lang="da-DK" baseline="0" dirty="0"/>
              <a:t> husk, at siden indgår i en større sammenhæng – som er hovedbanegården eller hele det offentliges </a:t>
            </a:r>
            <a:r>
              <a:rPr lang="da-DK" baseline="0" dirty="0" err="1"/>
              <a:t>hypersupermarked</a:t>
            </a:r>
            <a:r>
              <a:rPr lang="da-DK" baseline="0" dirty="0"/>
              <a:t>. Det duer derfor ikke at skrive ”Renter”, for det kan handle om hvad som helst. Den gode titel er ”Renter på studiegæld”. </a:t>
            </a:r>
          </a:p>
          <a:p>
            <a:r>
              <a:rPr lang="da-DK" b="1" dirty="0"/>
              <a:t>Punkt 2 Manchetten</a:t>
            </a:r>
            <a:r>
              <a:rPr lang="da-DK" dirty="0"/>
              <a:t> </a:t>
            </a:r>
          </a:p>
          <a:p>
            <a:r>
              <a:rPr lang="da-DK" dirty="0"/>
              <a:t>Består</a:t>
            </a:r>
            <a:r>
              <a:rPr lang="da-DK" baseline="0" dirty="0"/>
              <a:t> af </a:t>
            </a:r>
            <a:r>
              <a:rPr lang="da-DK" dirty="0"/>
              <a:t>tekst og</a:t>
            </a:r>
            <a:r>
              <a:rPr lang="da-DK" baseline="0" dirty="0"/>
              <a:t> kommunevælger</a:t>
            </a:r>
            <a:r>
              <a:rPr lang="da-DK" dirty="0"/>
              <a:t>. Teksten skal fortælle læseren, hvad hovedindholdet er i artiklen. Manchetten må højst være på 130 tegn med mellemrum. K</a:t>
            </a:r>
            <a:r>
              <a:rPr lang="da-DK" baseline="0" dirty="0"/>
              <a:t>ommunevælgeren må kun fjernes fra siden, hvis vi med bestemthed ved, at emnet ikke er relevant i kommunal sammenhæng.</a:t>
            </a:r>
            <a:endParaRPr lang="da-DK" dirty="0"/>
          </a:p>
          <a:p>
            <a:r>
              <a:rPr lang="da-DK" b="1" dirty="0"/>
              <a:t>Punkt 3 </a:t>
            </a:r>
            <a:r>
              <a:rPr lang="da-DK" b="1" u="none" dirty="0"/>
              <a:t>Mikroartikler</a:t>
            </a:r>
            <a:endParaRPr lang="da-DK" dirty="0"/>
          </a:p>
          <a:p>
            <a:r>
              <a:rPr lang="da-DK" dirty="0" err="1"/>
              <a:t>Mikroartiklernes</a:t>
            </a:r>
            <a:r>
              <a:rPr lang="da-DK" dirty="0"/>
              <a:t> overskrifter bliver samlet i en liste. Brugeren kan kun folde en enkelt </a:t>
            </a:r>
            <a:r>
              <a:rPr lang="da-DK" dirty="0" err="1"/>
              <a:t>mikroartikel</a:t>
            </a:r>
            <a:r>
              <a:rPr lang="da-DK" dirty="0"/>
              <a:t> ud af gangen. Der er ingen tekniske begrænsninger på antallet af mikroartikler,</a:t>
            </a:r>
            <a:r>
              <a:rPr lang="da-DK" baseline="0" dirty="0"/>
              <a:t> men vi </a:t>
            </a:r>
            <a:r>
              <a:rPr lang="da-DK" b="1" baseline="0" dirty="0"/>
              <a:t>anbefaler 8-10</a:t>
            </a:r>
            <a:r>
              <a:rPr lang="da-DK" baseline="0" dirty="0"/>
              <a:t>.  </a:t>
            </a: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Mikroartiklen skal have en kort overskrift på op til 67 tegn. Brødteksten</a:t>
            </a:r>
            <a:r>
              <a:rPr lang="da-DK" baseline="0" dirty="0"/>
              <a:t> skal være kort og let at overskue. </a:t>
            </a:r>
            <a:r>
              <a:rPr lang="da-DK" b="1" dirty="0"/>
              <a:t>Brug aldrig kursiv eller understregning i teksterne. Fed på bruges i enkelte tilfælde</a:t>
            </a:r>
            <a:r>
              <a:rPr lang="da-DK" dirty="0"/>
              <a:t>. Hvis brødteksten</a:t>
            </a:r>
            <a:r>
              <a:rPr lang="da-DK" baseline="0" dirty="0"/>
              <a:t> bliver lang, kan I sætte</a:t>
            </a:r>
            <a:r>
              <a:rPr lang="da-DK" dirty="0"/>
              <a:t> mellemoverskrifter</a:t>
            </a:r>
            <a:r>
              <a:rPr lang="da-DK" baseline="0" dirty="0"/>
              <a:t> og punktopstillinger ind, så teksten bliver delt op.</a:t>
            </a:r>
            <a:r>
              <a:rPr lang="da-DK"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r>
              <a:rPr lang="da-DK" b="0" u="sng" dirty="0"/>
              <a:t>De sidste tre </a:t>
            </a:r>
            <a:r>
              <a:rPr lang="da-DK" b="0" u="sng" dirty="0" err="1"/>
              <a:t>mikroartikler</a:t>
            </a:r>
            <a:r>
              <a:rPr lang="da-DK" b="0" u="sng" dirty="0"/>
              <a:t> </a:t>
            </a:r>
            <a:r>
              <a:rPr lang="da-DK" dirty="0"/>
              <a:t>er altid: Hvis</a:t>
            </a:r>
            <a:r>
              <a:rPr lang="da-DK" baseline="0" dirty="0"/>
              <a:t> du vil klage, Lovgivning, Læs også. </a:t>
            </a:r>
            <a:endParaRPr lang="da-DK" dirty="0"/>
          </a:p>
          <a:p>
            <a:endParaRPr lang="da-DK" dirty="0"/>
          </a:p>
          <a:p>
            <a:r>
              <a:rPr lang="da-DK" b="1" dirty="0"/>
              <a:t>Punkt 4 Byline</a:t>
            </a:r>
            <a:r>
              <a:rPr lang="da-DK" baseline="0" dirty="0"/>
              <a:t> er e</a:t>
            </a:r>
            <a:r>
              <a:rPr lang="da-DK" dirty="0"/>
              <a:t>n slutlinje placeret i bunden af siden, som oplyser, hvilken </a:t>
            </a:r>
            <a:r>
              <a:rPr lang="da-DK" b="1" dirty="0"/>
              <a:t>myndighed</a:t>
            </a:r>
            <a:r>
              <a:rPr lang="da-DK" dirty="0"/>
              <a:t> der er ansvarlig for teksten. Hvis</a:t>
            </a:r>
            <a:r>
              <a:rPr lang="da-DK" baseline="0" dirty="0"/>
              <a:t> der er flere nævnes den primære først.</a:t>
            </a:r>
            <a:endParaRPr lang="da-DK" dirty="0"/>
          </a:p>
          <a:p>
            <a:endParaRPr lang="da-DK" dirty="0"/>
          </a:p>
        </p:txBody>
      </p:sp>
      <p:sp>
        <p:nvSpPr>
          <p:cNvPr id="4" name="Pladsholder til diasnummer 3"/>
          <p:cNvSpPr>
            <a:spLocks noGrp="1"/>
          </p:cNvSpPr>
          <p:nvPr>
            <p:ph type="sldNum" sz="quarter" idx="10"/>
          </p:nvPr>
        </p:nvSpPr>
        <p:spPr/>
        <p:txBody>
          <a:bodyPr/>
          <a:lstStyle/>
          <a:p>
            <a:fld id="{4DBEF65B-F8D7-4C09-9910-09E111B2B3D3}" type="slidenum">
              <a:rPr lang="da-DK" smtClean="0"/>
              <a:t>22</a:t>
            </a:fld>
            <a:endParaRPr lang="da-DK"/>
          </a:p>
        </p:txBody>
      </p:sp>
    </p:spTree>
    <p:extLst>
      <p:ext uri="{BB962C8B-B14F-4D97-AF65-F5344CB8AC3E}">
        <p14:creationId xmlns:p14="http://schemas.microsoft.com/office/powerpoint/2010/main" val="615925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Jeg opsummerer lige det, vi indtil nu har gennemgået – altså sådan ser en hel indholdsside ud på borger.dk, som I laver:</a:t>
            </a:r>
          </a:p>
          <a:p>
            <a:r>
              <a:rPr lang="da-DK" dirty="0"/>
              <a:t>Placering i venstremenu</a:t>
            </a:r>
          </a:p>
          <a:p>
            <a:r>
              <a:rPr lang="da-DK" dirty="0"/>
              <a:t>Listen over mikroartikler</a:t>
            </a:r>
          </a:p>
          <a:p>
            <a:r>
              <a:rPr lang="da-DK" dirty="0"/>
              <a:t>Hvis du vil klage, Lovgivning, Læs også er i bunden i denne rækkefølge</a:t>
            </a:r>
          </a:p>
          <a:p>
            <a:r>
              <a:rPr lang="da-DK" dirty="0"/>
              <a:t>Når du klikker på plusset, åbner mikroartiklen sig</a:t>
            </a:r>
          </a:p>
          <a:p>
            <a:endParaRPr lang="da-DK" dirty="0"/>
          </a:p>
          <a:p>
            <a:r>
              <a:rPr lang="da-DK" dirty="0"/>
              <a:t>Når i kommer ind i Sitecore om lidt, vil I opdage, at siderne ser lidt anderledes ud. Bl.a. vil I have mulighed for at folde alle mikroartikler ud på én gang.
##-AccessibilityAssitant: Alternative </a:t>
            </a:r>
            <a:r>
              <a:rPr lang="da-DK" dirty="0" err="1"/>
              <a:t>text</a:t>
            </a:r>
            <a:r>
              <a:rPr lang="da-DK" dirty="0"/>
              <a:t> for </a:t>
            </a:r>
            <a:r>
              <a:rPr lang="da-DK" dirty="0" err="1"/>
              <a:t>this</a:t>
            </a:r>
            <a:r>
              <a:rPr lang="da-DK" dirty="0"/>
              <a:t> slide </a:t>
            </a:r>
            <a:r>
              <a:rPr lang="da-DK" dirty="0" err="1"/>
              <a:t>below</a:t>
            </a:r>
            <a:r>
              <a:rPr lang="da-DK" dirty="0"/>
              <a:t> </a:t>
            </a:r>
            <a:r>
              <a:rPr lang="da-DK" dirty="0" err="1"/>
              <a:t>this</a:t>
            </a:r>
            <a:r>
              <a:rPr lang="da-DK" dirty="0"/>
              <a:t> line-##
Eksempel på indholdsside med mikroartikler og et eksempel på en udfoldet mikroartikel</a:t>
            </a:r>
            <a:endParaRPr lang="da-DK" b="0" baseline="0" dirty="0"/>
          </a:p>
        </p:txBody>
      </p:sp>
      <p:sp>
        <p:nvSpPr>
          <p:cNvPr id="4" name="Pladsholder til diasnummer 3"/>
          <p:cNvSpPr>
            <a:spLocks noGrp="1"/>
          </p:cNvSpPr>
          <p:nvPr>
            <p:ph type="sldNum" sz="quarter" idx="10"/>
          </p:nvPr>
        </p:nvSpPr>
        <p:spPr/>
        <p:txBody>
          <a:bodyPr/>
          <a:lstStyle/>
          <a:p>
            <a:fld id="{4DBEF65B-F8D7-4C09-9910-09E111B2B3D3}" type="slidenum">
              <a:rPr lang="da-DK" smtClean="0"/>
              <a:t>23</a:t>
            </a:fld>
            <a:endParaRPr lang="da-DK"/>
          </a:p>
        </p:txBody>
      </p:sp>
    </p:spTree>
    <p:extLst>
      <p:ext uri="{BB962C8B-B14F-4D97-AF65-F5344CB8AC3E}">
        <p14:creationId xmlns:p14="http://schemas.microsoft.com/office/powerpoint/2010/main" val="1239294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671" indent="-171671">
              <a:buFont typeface="Arial" panose="020B0604020202020204" pitchFamily="34" charset="0"/>
              <a:buChar char="•"/>
            </a:pPr>
            <a:r>
              <a:rPr lang="da-DK" dirty="0"/>
              <a:t>Som jeg tidligere har</a:t>
            </a:r>
            <a:r>
              <a:rPr lang="da-DK" baseline="0" dirty="0"/>
              <a:t> nævnt, er der det særlige, at vi stiller mange af vores sider til rådighed for kommunerne, så de kan bruge teksterne direkte på deres egen hjemmeside.</a:t>
            </a:r>
            <a:endParaRPr lang="da-DK" dirty="0"/>
          </a:p>
          <a:p>
            <a:pPr marL="171671" indent="-171671">
              <a:buFont typeface="Arial" panose="020B0604020202020204" pitchFamily="34" charset="0"/>
              <a:buChar char="•"/>
            </a:pPr>
            <a:r>
              <a:rPr lang="da-DK" dirty="0"/>
              <a:t>Herning er et eksempel på</a:t>
            </a:r>
            <a:r>
              <a:rPr lang="da-DK" baseline="0" dirty="0"/>
              <a:t> en </a:t>
            </a:r>
            <a:r>
              <a:rPr lang="da-DK" b="1" baseline="0" dirty="0"/>
              <a:t>kommune, der importerer indhold </a:t>
            </a:r>
            <a:r>
              <a:rPr lang="da-DK" baseline="0" dirty="0"/>
              <a:t>fra borger.dk direkte ind på egen hjemmeside. </a:t>
            </a:r>
          </a:p>
          <a:p>
            <a:pPr marL="171671" indent="-171671">
              <a:buFont typeface="Arial" panose="020B0604020202020204" pitchFamily="34" charset="0"/>
              <a:buChar char="•"/>
            </a:pPr>
            <a:r>
              <a:rPr lang="da-DK" baseline="0" dirty="0"/>
              <a:t>Kommunen har </a:t>
            </a:r>
            <a:r>
              <a:rPr lang="da-DK" b="1" baseline="0" dirty="0"/>
              <a:t>lagt lokalt indhold ind på siden – og bare rolig: en kommune kan ikke overskrive noget, I skriver</a:t>
            </a:r>
            <a:r>
              <a:rPr lang="da-DK" baseline="0" dirty="0"/>
              <a:t>. Men de kan supplere det og gøre det ”lokalt”. </a:t>
            </a:r>
          </a:p>
          <a:p>
            <a:pPr marL="171671" indent="-171671">
              <a:buFont typeface="Arial" panose="020B0604020202020204" pitchFamily="34" charset="0"/>
              <a:buChar char="•"/>
            </a:pPr>
            <a:r>
              <a:rPr lang="da-DK" baseline="0" dirty="0"/>
              <a:t>Siderne på </a:t>
            </a:r>
            <a:r>
              <a:rPr lang="da-DK" b="1" baseline="0" dirty="0"/>
              <a:t>borger.dk skal derfor kunne fungere i andre kontekster end borger.dk selv</a:t>
            </a:r>
            <a:r>
              <a:rPr lang="da-DK" baseline="0" dirty="0"/>
              <a:t>. Det er derfor vigtigt, at indholdet afspejler praksis i kommunerne generelt. </a:t>
            </a:r>
          </a:p>
          <a:p>
            <a:endParaRPr lang="da-DK" baseline="0" dirty="0"/>
          </a:p>
        </p:txBody>
      </p:sp>
      <p:sp>
        <p:nvSpPr>
          <p:cNvPr id="4" name="Pladsholder til diasnummer 3"/>
          <p:cNvSpPr>
            <a:spLocks noGrp="1"/>
          </p:cNvSpPr>
          <p:nvPr>
            <p:ph type="sldNum" sz="quarter" idx="10"/>
          </p:nvPr>
        </p:nvSpPr>
        <p:spPr/>
        <p:txBody>
          <a:bodyPr/>
          <a:lstStyle/>
          <a:p>
            <a:fld id="{4DBEF65B-F8D7-4C09-9910-09E111B2B3D3}" type="slidenum">
              <a:rPr lang="da-DK" smtClean="0"/>
              <a:t>24</a:t>
            </a:fld>
            <a:endParaRPr lang="da-DK"/>
          </a:p>
        </p:txBody>
      </p:sp>
    </p:spTree>
    <p:extLst>
      <p:ext uri="{BB962C8B-B14F-4D97-AF65-F5344CB8AC3E}">
        <p14:creationId xmlns:p14="http://schemas.microsoft.com/office/powerpoint/2010/main" val="1763577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Genbrugelige links. </a:t>
            </a:r>
          </a:p>
          <a:p>
            <a:r>
              <a:rPr lang="da-DK" dirty="0"/>
              <a:t>Vi opretter alle links som genbrugelige links</a:t>
            </a:r>
          </a:p>
          <a:p>
            <a:r>
              <a:rPr lang="da-DK" dirty="0"/>
              <a:t>Fordelene ved at arbejde med genbrugelige links er helt kort, at man </a:t>
            </a:r>
            <a:r>
              <a:rPr lang="da-DK" b="1" dirty="0"/>
              <a:t>opdaterer et link ET sted </a:t>
            </a:r>
            <a:r>
              <a:rPr lang="da-DK" dirty="0"/>
              <a:t>– i linkbasen. Opdateringer </a:t>
            </a:r>
            <a:r>
              <a:rPr lang="da-DK" b="1" dirty="0"/>
              <a:t>slår igennem på alle </a:t>
            </a:r>
            <a:r>
              <a:rPr lang="da-DK" dirty="0"/>
              <a:t>de sider, linket er brugt på. Det betyder, at fx links til lovtekster på retsinformation bliver meget lettere at vedligeholde.</a:t>
            </a:r>
          </a:p>
        </p:txBody>
      </p:sp>
      <p:sp>
        <p:nvSpPr>
          <p:cNvPr id="4" name="Pladsholder til diasnummer 3"/>
          <p:cNvSpPr>
            <a:spLocks noGrp="1"/>
          </p:cNvSpPr>
          <p:nvPr>
            <p:ph type="sldNum" sz="quarter" idx="10"/>
          </p:nvPr>
        </p:nvSpPr>
        <p:spPr/>
        <p:txBody>
          <a:bodyPr/>
          <a:lstStyle/>
          <a:p>
            <a:fld id="{4DBEF65B-F8D7-4C09-9910-09E111B2B3D3}" type="slidenum">
              <a:rPr lang="da-DK" smtClean="0"/>
              <a:t>25</a:t>
            </a:fld>
            <a:endParaRPr lang="da-DK"/>
          </a:p>
        </p:txBody>
      </p:sp>
    </p:spTree>
    <p:extLst>
      <p:ext uri="{BB962C8B-B14F-4D97-AF65-F5344CB8AC3E}">
        <p14:creationId xmlns:p14="http://schemas.microsoft.com/office/powerpoint/2010/main" val="3468313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Sæt jer nu et par stykker sammen og kig på denne liste</a:t>
            </a:r>
            <a:r>
              <a:rPr lang="da-DK" baseline="0" dirty="0"/>
              <a:t> med forslag til links på siden om fritidsjob. I skal ikke gå ind på siden. Vurdér på baggrund af det jeg har fortalt jer, hvilke af disse links I mener kan sættes ind på siden.</a:t>
            </a:r>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26</a:t>
            </a:fld>
            <a:endParaRPr lang="da-DK"/>
          </a:p>
        </p:txBody>
      </p:sp>
    </p:spTree>
    <p:extLst>
      <p:ext uri="{BB962C8B-B14F-4D97-AF65-F5344CB8AC3E}">
        <p14:creationId xmlns:p14="http://schemas.microsoft.com/office/powerpoint/2010/main" val="2968176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De korrekte links er 1, 3 og 6
##-AccessibilityAssitant: Alternative text for this slide below this line-##
Eksempler på links, som enten hører til eller ikke hører til på borger.dk. Link nummer 1, 3 og 6 hører til. Link nummer 2, 4 og 5 hører ikke til på borger.dk</a:t>
            </a:r>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27</a:t>
            </a:fld>
            <a:endParaRPr lang="da-DK"/>
          </a:p>
        </p:txBody>
      </p:sp>
    </p:spTree>
    <p:extLst>
      <p:ext uri="{BB962C8B-B14F-4D97-AF65-F5344CB8AC3E}">
        <p14:creationId xmlns:p14="http://schemas.microsoft.com/office/powerpoint/2010/main" val="1806639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Udover at vi løbende tester,</a:t>
            </a:r>
            <a:r>
              <a:rPr lang="da-DK" baseline="0" dirty="0"/>
              <a:t> når vi udvikler noget nyt, får vi brugerfeedback gennem det feedback-modul, der ligger på alle sider. Hvis der er fejl, vil vi hurtigt kontakte jer. Hvis det er forbedringsønsker, puljer vi dem og sender til jer ca. hvert kvartal. Desuden får vi input fra Kontaktcentret, der tager imod telefonopkald m.m.</a:t>
            </a:r>
            <a:endParaRPr lang="da-DK" dirty="0"/>
          </a:p>
        </p:txBody>
      </p:sp>
      <p:sp>
        <p:nvSpPr>
          <p:cNvPr id="4" name="Pladsholder til slidenummer 3"/>
          <p:cNvSpPr>
            <a:spLocks noGrp="1"/>
          </p:cNvSpPr>
          <p:nvPr>
            <p:ph type="sldNum" sz="quarter" idx="10"/>
          </p:nvPr>
        </p:nvSpPr>
        <p:spPr/>
        <p:txBody>
          <a:bodyPr/>
          <a:lstStyle/>
          <a:p>
            <a:fld id="{EFAC016E-5E5F-3248-8F94-DBEB972C2B51}" type="slidenum">
              <a:rPr lang="da-DK" smtClean="0"/>
              <a:t>28</a:t>
            </a:fld>
            <a:endParaRPr lang="da-DK"/>
          </a:p>
        </p:txBody>
      </p:sp>
    </p:spTree>
    <p:extLst>
      <p:ext uri="{BB962C8B-B14F-4D97-AF65-F5344CB8AC3E}">
        <p14:creationId xmlns:p14="http://schemas.microsoft.com/office/powerpoint/2010/main" val="729828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I skal holde jer orienteret om borger.dk, skal I bruge digitaliser.dk. </a:t>
            </a:r>
          </a:p>
          <a:p>
            <a:endParaRPr lang="da-DK" dirty="0"/>
          </a:p>
          <a:p>
            <a:r>
              <a:rPr lang="da-DK" dirty="0"/>
              <a:t>Her skal I tilmelde</a:t>
            </a:r>
            <a:r>
              <a:rPr lang="da-DK" baseline="0" dirty="0"/>
              <a:t> jer vores </a:t>
            </a:r>
            <a:r>
              <a:rPr lang="da-DK" b="1" baseline="0" dirty="0"/>
              <a:t>nyhedsmails</a:t>
            </a:r>
            <a:r>
              <a:rPr lang="da-DK" baseline="0" dirty="0"/>
              <a:t>, så I får information om portalen. </a:t>
            </a:r>
          </a:p>
          <a:p>
            <a:pPr marL="171450" indent="-171450">
              <a:buFont typeface="Arial" panose="020B0604020202020204" pitchFamily="34" charset="0"/>
              <a:buChar char="•"/>
            </a:pPr>
            <a:r>
              <a:rPr lang="da-DK" baseline="0" dirty="0"/>
              <a:t>Fx hvis vi har servicevindue på redaktørmiljøet, eller der kommer nyt indhold på portalen.</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29</a:t>
            </a:fld>
            <a:endParaRPr lang="da-DK"/>
          </a:p>
        </p:txBody>
      </p:sp>
    </p:spTree>
    <p:extLst>
      <p:ext uri="{BB962C8B-B14F-4D97-AF65-F5344CB8AC3E}">
        <p14:creationId xmlns:p14="http://schemas.microsoft.com/office/powerpoint/2010/main" val="2257161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17435-A6D2-AE94-4C8B-10B81684F8E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F70730D-EA83-4F7C-62A2-0ADAAB9AEC2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FBE6017-0F26-6F9A-F4A8-1E23267D2EFA}"/>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[Lene]</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Programmet for dagen ser sådan ud, men vi tilpasser lidt undervejs. Dagens program fra kl. 9:15 til 15</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Dog vil vi bestræbe os på at holde frokostpause fra 12 til halv 1. Vi slutter lidt i 3.</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Nu vil jeg overlade ordet til Lukas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[Lukas: Spørgeundersøgelse før undervisning]</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
</a:t>
            </a:r>
          </a:p>
        </p:txBody>
      </p:sp>
      <p:sp>
        <p:nvSpPr>
          <p:cNvPr id="4" name="Pladsholder til slidenummer 3">
            <a:extLst>
              <a:ext uri="{FF2B5EF4-FFF2-40B4-BE49-F238E27FC236}">
                <a16:creationId xmlns:a16="http://schemas.microsoft.com/office/drawing/2014/main" id="{A386C836-F29F-EA5B-1828-B8CE0A434CD7}"/>
              </a:ext>
            </a:extLst>
          </p:cNvPr>
          <p:cNvSpPr>
            <a:spLocks noGrp="1"/>
          </p:cNvSpPr>
          <p:nvPr>
            <p:ph type="sldNum" sz="quarter" idx="5"/>
          </p:nvPr>
        </p:nvSpPr>
        <p:spPr/>
        <p:txBody>
          <a:bodyPr/>
          <a:lstStyle/>
          <a:p>
            <a:fld id="{EFAC016E-5E5F-3248-8F94-DBEB972C2B51}" type="slidenum">
              <a:rPr lang="da-DK" smtClean="0"/>
              <a:t>3</a:t>
            </a:fld>
            <a:endParaRPr lang="da-DK"/>
          </a:p>
        </p:txBody>
      </p:sp>
    </p:spTree>
    <p:extLst>
      <p:ext uri="{BB962C8B-B14F-4D97-AF65-F5344CB8AC3E}">
        <p14:creationId xmlns:p14="http://schemas.microsoft.com/office/powerpoint/2010/main" val="20830362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aseline="0" dirty="0"/>
              <a:t>-Vi holder løbende øje med besøgstallene og en gang årligt får vi foretaget </a:t>
            </a:r>
            <a:r>
              <a:rPr lang="da-DK" b="1" baseline="0" dirty="0"/>
              <a:t>en </a:t>
            </a:r>
            <a:r>
              <a:rPr lang="da-DK" b="1" baseline="0" dirty="0" err="1"/>
              <a:t>netbaseret</a:t>
            </a:r>
            <a:r>
              <a:rPr lang="da-DK" b="1" baseline="0" dirty="0"/>
              <a:t> pop-op-spørgeundersøgelse på borger.dk</a:t>
            </a:r>
            <a:r>
              <a:rPr lang="da-DK" baseline="0"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da-DK" baseline="0" dirty="0"/>
              <a:t>- Borger.dk oplever et </a:t>
            </a:r>
            <a:r>
              <a:rPr lang="da-DK" b="1" baseline="0" dirty="0"/>
              <a:t>stabilt højt besøgstal</a:t>
            </a:r>
            <a:r>
              <a:rPr lang="da-DK" baseline="0" dirty="0"/>
              <a:t>. I </a:t>
            </a:r>
            <a:r>
              <a:rPr lang="da-DK" b="1" baseline="0" dirty="0"/>
              <a:t>2025 kom vi op på 115 millioner besøg</a:t>
            </a:r>
            <a:r>
              <a:rPr lang="da-DK" baseline="0" dirty="0"/>
              <a:t>. (stigning fra 2024 og 111 mio.)</a:t>
            </a:r>
          </a:p>
          <a:p>
            <a:pPr marL="0" marR="0" lvl="0" indent="0" algn="l" defTabSz="457200" rtl="0" eaLnBrk="1" fontAlgn="auto" latinLnBrk="0" hangingPunct="1">
              <a:lnSpc>
                <a:spcPct val="100000"/>
              </a:lnSpc>
              <a:spcBef>
                <a:spcPts val="0"/>
              </a:spcBef>
              <a:spcAft>
                <a:spcPts val="0"/>
              </a:spcAft>
              <a:buClrTx/>
              <a:buSzTx/>
              <a:buFontTx/>
              <a:buNone/>
              <a:tabLst/>
              <a:defRPr/>
            </a:pPr>
            <a:r>
              <a:rPr lang="da-DK" baseline="0" dirty="0"/>
              <a:t>-I 2020 tippede brugernes besøgsadfærd til</a:t>
            </a:r>
            <a:r>
              <a:rPr lang="da-DK" b="1" baseline="0" dirty="0"/>
              <a:t> </a:t>
            </a:r>
            <a:r>
              <a:rPr lang="da-DK" b="0" baseline="0" dirty="0"/>
              <a:t>mobiltelefoner og der er hele tiden flere og flere </a:t>
            </a:r>
            <a:r>
              <a:rPr lang="da-DK" b="0" baseline="0"/>
              <a:t>fra mobil.</a:t>
            </a:r>
            <a:endParaRPr lang="da-DK"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baseline="0" dirty="0"/>
              <a:t>Brugerne er </a:t>
            </a:r>
            <a:r>
              <a:rPr lang="da-DK" b="1" baseline="0" dirty="0"/>
              <a:t>generelt godt tilfredse med indholdet </a:t>
            </a:r>
            <a:r>
              <a:rPr lang="da-DK" baseline="0" dirty="0"/>
              <a:t>på borger.dk. 9 ud af 10</a:t>
            </a:r>
            <a:r>
              <a:rPr lang="da-DK" b="1" baseline="0" dirty="0"/>
              <a:t> er både tilfredse og trygge </a:t>
            </a:r>
            <a:r>
              <a:rPr lang="da-DK" baseline="0" dirty="0"/>
              <a:t>ved at bruge borger.dk.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baseline="0" dirty="0"/>
              <a:t>- Nu holder vi en lille </a:t>
            </a:r>
            <a:r>
              <a:rPr lang="da-DK" b="1" baseline="0" dirty="0"/>
              <a:t>pause</a:t>
            </a:r>
            <a:r>
              <a:rPr lang="da-DK" baseline="0" dirty="0"/>
              <a:t>, hvorefter vi går i gang med at præsentere jer for vores </a:t>
            </a:r>
            <a:r>
              <a:rPr lang="da-DK" b="1" baseline="0" dirty="0"/>
              <a:t>CMS Sitecore</a:t>
            </a:r>
            <a:r>
              <a:rPr lang="da-DK" baseline="0" dirty="0"/>
              <a:t>.</a:t>
            </a:r>
          </a:p>
          <a:p>
            <a:endParaRPr lang="da-DK" baseline="0" dirty="0"/>
          </a:p>
        </p:txBody>
      </p:sp>
      <p:sp>
        <p:nvSpPr>
          <p:cNvPr id="4" name="Pladsholder til sidefod 3"/>
          <p:cNvSpPr>
            <a:spLocks noGrp="1"/>
          </p:cNvSpPr>
          <p:nvPr>
            <p:ph type="ftr" sz="quarter" idx="4"/>
          </p:nvPr>
        </p:nvSpPr>
        <p:spPr/>
        <p:txBody>
          <a:bodyPr/>
          <a:lstStyle/>
          <a:p>
            <a:endParaRPr lang="en-GB"/>
          </a:p>
        </p:txBody>
      </p:sp>
      <p:sp>
        <p:nvSpPr>
          <p:cNvPr id="5" name="Pladsholder til sidehoved 4"/>
          <p:cNvSpPr>
            <a:spLocks noGrp="1"/>
          </p:cNvSpPr>
          <p:nvPr>
            <p:ph type="hdr" sz="quarter"/>
          </p:nvPr>
        </p:nvSpPr>
        <p:spPr/>
        <p:txBody>
          <a:bodyPr/>
          <a:lstStyle/>
          <a:p>
            <a:endParaRPr lang="en-GB"/>
          </a:p>
        </p:txBody>
      </p:sp>
      <p:sp>
        <p:nvSpPr>
          <p:cNvPr id="6" name="Pladsholder til dato 5"/>
          <p:cNvSpPr>
            <a:spLocks noGrp="1"/>
          </p:cNvSpPr>
          <p:nvPr>
            <p:ph type="dt" idx="1"/>
          </p:nvPr>
        </p:nvSpPr>
        <p:spPr/>
        <p:txBody>
          <a:bodyPr/>
          <a:lstStyle/>
          <a:p>
            <a:fld id="{54B840F0-5AC1-4524-8E8C-A9BD9E711F7F}" type="datetime1">
              <a:rPr lang="en-GB" smtClean="0"/>
              <a:t>27/02/2026</a:t>
            </a:fld>
            <a:endParaRPr lang="en-GB"/>
          </a:p>
        </p:txBody>
      </p:sp>
      <p:sp>
        <p:nvSpPr>
          <p:cNvPr id="7" name="Pladsholder til slidenummer 6"/>
          <p:cNvSpPr>
            <a:spLocks noGrp="1"/>
          </p:cNvSpPr>
          <p:nvPr>
            <p:ph type="sldNum" sz="quarter" idx="5"/>
          </p:nvPr>
        </p:nvSpPr>
        <p:spPr/>
        <p:txBody>
          <a:bodyPr/>
          <a:lstStyle/>
          <a:p>
            <a:fld id="{A74A5A2F-ECD0-4A51-A9E7-D8DA645BD5CD}" type="slidenum">
              <a:rPr lang="en-GB" smtClean="0"/>
              <a:t>30</a:t>
            </a:fld>
            <a:endParaRPr lang="en-GB"/>
          </a:p>
        </p:txBody>
      </p:sp>
    </p:spTree>
    <p:extLst>
      <p:ext uri="{BB962C8B-B14F-4D97-AF65-F5344CB8AC3E}">
        <p14:creationId xmlns:p14="http://schemas.microsoft.com/office/powerpoint/2010/main" val="3459901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31</a:t>
            </a:fld>
            <a:endParaRPr lang="da-DK"/>
          </a:p>
        </p:txBody>
      </p:sp>
    </p:spTree>
    <p:extLst>
      <p:ext uri="{BB962C8B-B14F-4D97-AF65-F5344CB8AC3E}">
        <p14:creationId xmlns:p14="http://schemas.microsoft.com/office/powerpoint/2010/main" val="2513998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(11.15 – 11.35)</a:t>
            </a:r>
          </a:p>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Endnu en gang velkommen til. Vi skal se nærmere på Sitecore. Først og fremmest, ser vi på den overordnede struktur, og herefter dykker vi nærmere ned i selve redigeringsmulighederne. </a:t>
            </a:r>
            <a:br>
              <a:rPr lang="da-DK" b="1" dirty="0"/>
            </a:br>
            <a:br>
              <a:rPr lang="da-DK" b="1" dirty="0"/>
            </a:br>
            <a:r>
              <a:rPr lang="da-DK" b="1" dirty="0"/>
              <a:t>Vi kommer til at strukturere lektionerne som et oplæg, herefter en opgave og til sidst samler vi op, hvis der er brug for det.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Opgaverne er individuelle øvelser som I skal gennemgå i End-to-end-miljøet. Det kommer til at foregå sådan, at jeg først gennemgår og præsenterer jer for øvelsen via en demo, hvorefter I individuelt skal løse opgaverne selv. Hvis enten jeg, Lene eller Cathrine ikke er tilgængelige så husk også, at i kan bruge hinanden, så spørg jeres sidemakker hvis i oplever udfordringer undervejs.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I har alle sammen fået tildelt hver jeres indholdsside af Lene. Indholdssiden er personligt udvalgt til jer, og det gælder for alle øvelserne i dag, at I vil skulle arbejde på den side, som I har fået tildelt. På den måde sikrer vi, at I arbejder med noget kontekstnært og at I ikke arbejder på samme side.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Vi starter med lektion 2, hvor vi skal se nærmere på strukturen i Sitecore
##-AccessibilityAssistant: Skip layout check-##</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32</a:t>
            </a:fld>
            <a:endParaRPr lang="da-DK"/>
          </a:p>
        </p:txBody>
      </p:sp>
    </p:spTree>
    <p:extLst>
      <p:ext uri="{BB962C8B-B14F-4D97-AF65-F5344CB8AC3E}">
        <p14:creationId xmlns:p14="http://schemas.microsoft.com/office/powerpoint/2010/main" val="1954560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dirty="0">
                <a:solidFill>
                  <a:srgbClr val="FFFFFF"/>
                </a:solidFill>
                <a:latin typeface="Arial" panose="020B0604020202020204" pitchFamily="34" charset="0"/>
                <a:cs typeface="Arial" panose="020B0604020202020204" pitchFamily="34" charset="0"/>
              </a:rPr>
              <a:t>Læringsmålene for lektion 2 er, at i får en </a:t>
            </a:r>
            <a:r>
              <a:rPr lang="da-DK" sz="1200" b="1" dirty="0">
                <a:solidFill>
                  <a:srgbClr val="FFFFFF"/>
                </a:solidFill>
                <a:latin typeface="Arial" panose="020B0604020202020204" pitchFamily="34" charset="0"/>
                <a:cs typeface="Arial" panose="020B0604020202020204" pitchFamily="34" charset="0"/>
              </a:rPr>
              <a:t>overordnet forståelse for strukturen </a:t>
            </a:r>
            <a:r>
              <a:rPr lang="da-DK" sz="1200" dirty="0">
                <a:solidFill>
                  <a:srgbClr val="FFFFFF"/>
                </a:solidFill>
                <a:latin typeface="Arial" panose="020B0604020202020204" pitchFamily="34" charset="0"/>
                <a:cs typeface="Arial" panose="020B0604020202020204" pitchFamily="34" charset="0"/>
              </a:rPr>
              <a:t>i Sitecore.</a:t>
            </a:r>
          </a:p>
          <a:p>
            <a:r>
              <a:rPr lang="da-DK" sz="1200" dirty="0">
                <a:solidFill>
                  <a:srgbClr val="FFFFFF"/>
                </a:solidFill>
                <a:latin typeface="Arial" panose="020B0604020202020204" pitchFamily="34" charset="0"/>
                <a:cs typeface="Arial" panose="020B0604020202020204" pitchFamily="34" charset="0"/>
              </a:rPr>
              <a:t>Og at i kan </a:t>
            </a:r>
            <a:r>
              <a:rPr lang="da-DK" sz="1200" b="1" dirty="0">
                <a:solidFill>
                  <a:srgbClr val="FFFFFF"/>
                </a:solidFill>
                <a:latin typeface="Arial" panose="020B0604020202020204" pitchFamily="34" charset="0"/>
                <a:cs typeface="Arial" panose="020B0604020202020204" pitchFamily="34" charset="0"/>
              </a:rPr>
              <a:t>skelne mellem brugen af ‘Indholdsredigering’ og ‘Sideredigering’</a:t>
            </a:r>
            <a:r>
              <a:rPr lang="da-DK" sz="1200" dirty="0">
                <a:solidFill>
                  <a:srgbClr val="FFFFFF"/>
                </a:solidFill>
                <a:latin typeface="Arial" panose="020B0604020202020204" pitchFamily="34" charset="0"/>
                <a:cs typeface="Arial" panose="020B0604020202020204" pitchFamily="34" charset="0"/>
              </a:rPr>
              <a:t>.</a:t>
            </a:r>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33</a:t>
            </a:fld>
            <a:endParaRPr lang="da-DK"/>
          </a:p>
        </p:txBody>
      </p:sp>
    </p:spTree>
    <p:extLst>
      <p:ext uri="{BB962C8B-B14F-4D97-AF65-F5344CB8AC3E}">
        <p14:creationId xmlns:p14="http://schemas.microsoft.com/office/powerpoint/2010/main" val="3628242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kan til enhver tid finde vores aktuelle </a:t>
            </a:r>
            <a:r>
              <a:rPr lang="da-DK" b="1" dirty="0"/>
              <a:t>vejledningsmateriale</a:t>
            </a:r>
            <a:r>
              <a:rPr lang="da-DK" baseline="0" dirty="0"/>
              <a:t> på digitaliser.dk.</a:t>
            </a:r>
          </a:p>
          <a:p>
            <a:r>
              <a:rPr lang="da-DK" baseline="0" dirty="0"/>
              <a:t>Det er vores anbefaling, at I </a:t>
            </a:r>
            <a:r>
              <a:rPr lang="da-DK" b="1" baseline="0" dirty="0"/>
              <a:t>ikke downloader </a:t>
            </a:r>
            <a:r>
              <a:rPr lang="da-DK" baseline="0" dirty="0"/>
              <a:t>og gemmer vejledningerne, men i stedet </a:t>
            </a:r>
            <a:r>
              <a:rPr lang="da-DK" b="1" baseline="0" dirty="0"/>
              <a:t>går til kilden</a:t>
            </a:r>
            <a:r>
              <a:rPr lang="da-DK" baseline="0" dirty="0"/>
              <a:t>. </a:t>
            </a:r>
          </a:p>
          <a:p>
            <a:r>
              <a:rPr lang="da-DK" baseline="0" dirty="0"/>
              <a:t>I vejledningerne har vi en </a:t>
            </a:r>
            <a:r>
              <a:rPr lang="da-DK" b="1" baseline="0" dirty="0"/>
              <a:t>ændringshistorik</a:t>
            </a:r>
            <a:r>
              <a:rPr lang="da-DK" baseline="0" dirty="0"/>
              <a:t>, så I kan se, om der et sket væsentlige ændringer, eller om det fx bare er et nyt logo, der er sat ind på siderne.</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34</a:t>
            </a:fld>
            <a:endParaRPr lang="da-DK"/>
          </a:p>
        </p:txBody>
      </p:sp>
    </p:spTree>
    <p:extLst>
      <p:ext uri="{BB962C8B-B14F-4D97-AF65-F5344CB8AC3E}">
        <p14:creationId xmlns:p14="http://schemas.microsoft.com/office/powerpoint/2010/main" val="264724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anvender Sitecore som </a:t>
            </a:r>
            <a:r>
              <a:rPr lang="en-US" b="0" i="0" dirty="0">
                <a:solidFill>
                  <a:srgbClr val="4D5156"/>
                </a:solidFill>
                <a:effectLst/>
                <a:latin typeface="arial" panose="020B0604020202020204" pitchFamily="34" charset="0"/>
              </a:rPr>
              <a:t>er et Content Management System (</a:t>
            </a:r>
            <a:r>
              <a:rPr lang="en-US" b="1" i="0" dirty="0">
                <a:solidFill>
                  <a:srgbClr val="4D5156"/>
                </a:solidFill>
                <a:effectLst/>
                <a:latin typeface="arial" panose="020B0604020202020204" pitchFamily="34" charset="0"/>
              </a:rPr>
              <a:t>CMS</a:t>
            </a:r>
            <a:r>
              <a:rPr lang="en-US" b="0" i="0" dirty="0">
                <a:solidFill>
                  <a:srgbClr val="4D5156"/>
                </a:solidFill>
                <a:effectLst/>
                <a:latin typeface="arial" panose="020B0604020202020204" pitchFamily="34" charset="0"/>
              </a:rPr>
              <a:t>) – det </a:t>
            </a:r>
            <a:r>
              <a:rPr lang="en-US" b="0" i="0" dirty="0" err="1">
                <a:solidFill>
                  <a:srgbClr val="4D5156"/>
                </a:solidFill>
                <a:effectLst/>
                <a:latin typeface="arial" panose="020B0604020202020204" pitchFamily="34" charset="0"/>
              </a:rPr>
              <a:t>kan</a:t>
            </a:r>
            <a:r>
              <a:rPr lang="en-US" b="0" i="0" dirty="0">
                <a:solidFill>
                  <a:srgbClr val="4D5156"/>
                </a:solidFill>
                <a:effectLst/>
                <a:latin typeface="arial" panose="020B0604020202020204" pitchFamily="34" charset="0"/>
              </a:rPr>
              <a:t> med </a:t>
            </a:r>
            <a:r>
              <a:rPr lang="en-US" b="0" i="0" dirty="0" err="1">
                <a:solidFill>
                  <a:srgbClr val="4D5156"/>
                </a:solidFill>
                <a:effectLst/>
                <a:latin typeface="arial" panose="020B0604020202020204" pitchFamily="34" charset="0"/>
              </a:rPr>
              <a:t>andre</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ord</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forstås</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som</a:t>
            </a:r>
            <a:r>
              <a:rPr lang="en-US" b="0" i="0" dirty="0">
                <a:solidFill>
                  <a:srgbClr val="4D5156"/>
                </a:solidFill>
                <a:effectLst/>
                <a:latin typeface="arial" panose="020B0604020202020204" pitchFamily="34" charset="0"/>
              </a:rPr>
              <a:t> et system der </a:t>
            </a:r>
            <a:r>
              <a:rPr lang="en-US" b="0" i="0" dirty="0" err="1">
                <a:solidFill>
                  <a:srgbClr val="4D5156"/>
                </a:solidFill>
                <a:effectLst/>
                <a:latin typeface="arial" panose="020B0604020202020204" pitchFamily="34" charset="0"/>
              </a:rPr>
              <a:t>anvendes</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til</a:t>
            </a:r>
            <a:r>
              <a:rPr lang="en-US" b="0" i="0" dirty="0">
                <a:solidFill>
                  <a:srgbClr val="4D5156"/>
                </a:solidFill>
                <a:effectLst/>
                <a:latin typeface="arial" panose="020B0604020202020204" pitchFamily="34" charset="0"/>
              </a:rPr>
              <a:t> </a:t>
            </a:r>
            <a:r>
              <a:rPr lang="en-US" b="1" i="0" dirty="0" err="1">
                <a:solidFill>
                  <a:srgbClr val="4D5156"/>
                </a:solidFill>
                <a:effectLst/>
                <a:latin typeface="arial" panose="020B0604020202020204" pitchFamily="34" charset="0"/>
              </a:rPr>
              <a:t>indholdsstyring</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og</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vedligeholdelse</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af</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hjemmesider</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og</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hjemmesiders</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indhold</a:t>
            </a:r>
            <a:r>
              <a:rPr lang="en-US" b="0" i="0" dirty="0">
                <a:solidFill>
                  <a:srgbClr val="4D5156"/>
                </a:solidFill>
                <a:effectLst/>
                <a:latin typeface="arial" panose="020B0604020202020204" pitchFamily="34" charset="0"/>
              </a:rPr>
              <a:t>. Vi er </a:t>
            </a:r>
            <a:r>
              <a:rPr lang="en-US" b="0" i="0" dirty="0" err="1">
                <a:solidFill>
                  <a:srgbClr val="4D5156"/>
                </a:solidFill>
                <a:effectLst/>
                <a:latin typeface="arial" panose="020B0604020202020204" pitchFamily="34" charset="0"/>
              </a:rPr>
              <a:t>på</a:t>
            </a:r>
            <a:r>
              <a:rPr lang="en-US" b="0" i="0" dirty="0">
                <a:solidFill>
                  <a:srgbClr val="4D5156"/>
                </a:solidFill>
                <a:effectLst/>
                <a:latin typeface="arial" panose="020B0604020202020204" pitchFamily="34" charset="0"/>
              </a:rPr>
              <a:t> version 10.4 </a:t>
            </a:r>
            <a:r>
              <a:rPr lang="en-US" b="0" i="0" dirty="0" err="1">
                <a:solidFill>
                  <a:srgbClr val="4D5156"/>
                </a:solidFill>
                <a:effectLst/>
                <a:latin typeface="arial" panose="020B0604020202020204" pitchFamily="34" charset="0"/>
              </a:rPr>
              <a:t>af</a:t>
            </a:r>
            <a:r>
              <a:rPr lang="en-US" b="0" i="0" dirty="0">
                <a:solidFill>
                  <a:srgbClr val="4D5156"/>
                </a:solidFill>
                <a:effectLst/>
                <a:latin typeface="arial" panose="020B0604020202020204" pitchFamily="34" charset="0"/>
              </a:rPr>
              <a:t> Sitecore.</a:t>
            </a:r>
          </a:p>
          <a:p>
            <a:endParaRPr lang="en-US" b="0" i="0" dirty="0">
              <a:solidFill>
                <a:srgbClr val="4D5156"/>
              </a:solidFill>
              <a:effectLst/>
              <a:latin typeface="arial" panose="020B0604020202020204" pitchFamily="34" charset="0"/>
            </a:endParaRPr>
          </a:p>
          <a:p>
            <a:r>
              <a:rPr lang="da-DK" dirty="0"/>
              <a:t>Sådan ser </a:t>
            </a:r>
            <a:r>
              <a:rPr lang="da-DK" b="1" dirty="0"/>
              <a:t>”Login” siden </a:t>
            </a:r>
            <a:r>
              <a:rPr lang="da-DK" dirty="0"/>
              <a:t>ud. Når I logger ind i Sitecore, bruger vi vores </a:t>
            </a:r>
            <a:r>
              <a:rPr lang="da-DK" b="1" dirty="0"/>
              <a:t>end-to-end-miljø</a:t>
            </a:r>
            <a:r>
              <a:rPr lang="da-DK" dirty="0"/>
              <a:t> (lukket miljø), </a:t>
            </a:r>
            <a:r>
              <a:rPr lang="da-DK" b="1" dirty="0"/>
              <a:t>hvor I skal </a:t>
            </a:r>
            <a:r>
              <a:rPr lang="da-DK" b="1" dirty="0">
                <a:highlight>
                  <a:srgbClr val="FFFF00"/>
                </a:highlight>
              </a:rPr>
              <a:t>logge ind med et brugernavn og en kode</a:t>
            </a:r>
            <a:r>
              <a:rPr lang="da-DK" dirty="0">
                <a:highlight>
                  <a:srgbClr val="FFFF00"/>
                </a:highlight>
              </a:rPr>
              <a:t>. </a:t>
            </a:r>
          </a:p>
          <a:p>
            <a:r>
              <a:rPr lang="da-DK" dirty="0">
                <a:highlight>
                  <a:srgbClr val="FFFF00"/>
                </a:highlight>
              </a:rPr>
              <a:t>Når I skal logge på redaktørmiljøet </a:t>
            </a:r>
            <a:r>
              <a:rPr lang="da-DK" b="1" dirty="0">
                <a:highlight>
                  <a:srgbClr val="FFFF00"/>
                </a:highlight>
              </a:rPr>
              <a:t>til daglig, skal I bruge </a:t>
            </a:r>
            <a:r>
              <a:rPr lang="da-DK" b="1" dirty="0" err="1">
                <a:highlight>
                  <a:srgbClr val="FFFF00"/>
                </a:highlight>
              </a:rPr>
              <a:t>MitID</a:t>
            </a:r>
            <a:r>
              <a:rPr lang="da-DK" b="1" dirty="0">
                <a:highlight>
                  <a:srgbClr val="FFFF00"/>
                </a:highlight>
              </a:rPr>
              <a:t> Erhverv </a:t>
            </a:r>
            <a:r>
              <a:rPr lang="da-DK" dirty="0">
                <a:highlight>
                  <a:srgbClr val="FFFF00"/>
                </a:highlight>
              </a:rPr>
              <a:t>til at logge ind. </a:t>
            </a:r>
          </a:p>
          <a:p>
            <a:endParaRPr lang="da-DK" dirty="0"/>
          </a:p>
          <a:p>
            <a:r>
              <a:rPr lang="da-DK" dirty="0"/>
              <a:t>Vær opmærksom på, at vi anbefaler jer at bruge </a:t>
            </a:r>
            <a:r>
              <a:rPr lang="da-DK" b="1" dirty="0"/>
              <a:t>Chrome eller Edge</a:t>
            </a:r>
            <a:r>
              <a:rPr lang="da-DK" dirty="0"/>
              <a:t>, da Firefox ikke kan anvendes som browser.</a:t>
            </a:r>
          </a:p>
        </p:txBody>
      </p:sp>
      <p:sp>
        <p:nvSpPr>
          <p:cNvPr id="4" name="Pladsholder til slidenummer 3"/>
          <p:cNvSpPr>
            <a:spLocks noGrp="1"/>
          </p:cNvSpPr>
          <p:nvPr>
            <p:ph type="sldNum" sz="quarter" idx="5"/>
          </p:nvPr>
        </p:nvSpPr>
        <p:spPr/>
        <p:txBody>
          <a:bodyPr/>
          <a:lstStyle/>
          <a:p>
            <a:fld id="{EFAC016E-5E5F-3248-8F94-DBEB972C2B51}" type="slidenum">
              <a:rPr lang="da-DK" smtClean="0"/>
              <a:t>35</a:t>
            </a:fld>
            <a:endParaRPr lang="da-DK"/>
          </a:p>
        </p:txBody>
      </p:sp>
    </p:spTree>
    <p:extLst>
      <p:ext uri="{BB962C8B-B14F-4D97-AF65-F5344CB8AC3E}">
        <p14:creationId xmlns:p14="http://schemas.microsoft.com/office/powerpoint/2010/main" val="24138749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latin typeface="Arial" panose="020B0604020202020204" pitchFamily="34" charset="0"/>
                <a:cs typeface="Arial" panose="020B0604020202020204" pitchFamily="34" charset="0"/>
              </a:rPr>
              <a:t>Når I er logget ind, ser startsiden sådan her ud. Herfra kan I vælge at </a:t>
            </a:r>
            <a:r>
              <a:rPr lang="da-DK" b="1" dirty="0"/>
              <a:t>gå til indholdsredigering eller sideredigering</a:t>
            </a:r>
            <a:r>
              <a:rPr lang="da-DK" sz="1200" dirty="0">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latin typeface="Arial" panose="020B0604020202020204" pitchFamily="34" charset="0"/>
                <a:cs typeface="Arial" panose="020B0604020202020204" pitchFamily="34" charset="0"/>
              </a:rPr>
              <a:t>For at komme </a:t>
            </a:r>
            <a:r>
              <a:rPr lang="da-DK" sz="1200" b="1" dirty="0">
                <a:latin typeface="Arial" panose="020B0604020202020204" pitchFamily="34" charset="0"/>
                <a:cs typeface="Arial" panose="020B0604020202020204" pitchFamily="34" charset="0"/>
              </a:rPr>
              <a:t>tilbage til startsiden </a:t>
            </a:r>
            <a:r>
              <a:rPr lang="da-DK" sz="1200" dirty="0">
                <a:latin typeface="Arial" panose="020B0604020202020204" pitchFamily="34" charset="0"/>
                <a:cs typeface="Arial" panose="020B0604020202020204" pitchFamily="34" charset="0"/>
              </a:rPr>
              <a:t>her, kan I klikke på </a:t>
            </a:r>
            <a:r>
              <a:rPr lang="da-DK" sz="1200" b="1" dirty="0">
                <a:latin typeface="Arial" panose="020B0604020202020204" pitchFamily="34" charset="0"/>
                <a:cs typeface="Arial" panose="020B0604020202020204" pitchFamily="34" charset="0"/>
              </a:rPr>
              <a:t>logoet</a:t>
            </a:r>
            <a:r>
              <a:rPr lang="da-DK" sz="1200" dirty="0">
                <a:latin typeface="Arial" panose="020B0604020202020204" pitchFamily="34" charset="0"/>
                <a:cs typeface="Arial" panose="020B0604020202020204" pitchFamily="34" charset="0"/>
              </a:rPr>
              <a:t> øverst i venstre hjørne – uanset hvor I står.</a:t>
            </a:r>
          </a:p>
        </p:txBody>
      </p:sp>
      <p:sp>
        <p:nvSpPr>
          <p:cNvPr id="4" name="Slide Number Placeholder 3"/>
          <p:cNvSpPr>
            <a:spLocks noGrp="1"/>
          </p:cNvSpPr>
          <p:nvPr>
            <p:ph type="sldNum" sz="quarter" idx="10"/>
          </p:nvPr>
        </p:nvSpPr>
        <p:spPr/>
        <p:txBody>
          <a:bodyPr/>
          <a:lstStyle/>
          <a:p>
            <a:fld id="{EFAC016E-5E5F-3248-8F94-DBEB972C2B51}" type="slidenum">
              <a:rPr lang="da-DK" smtClean="0"/>
              <a:t>36</a:t>
            </a:fld>
            <a:endParaRPr lang="da-DK"/>
          </a:p>
        </p:txBody>
      </p:sp>
    </p:spTree>
    <p:extLst>
      <p:ext uri="{BB962C8B-B14F-4D97-AF65-F5344CB8AC3E}">
        <p14:creationId xmlns:p14="http://schemas.microsoft.com/office/powerpoint/2010/main" val="1438348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arbejder i Sitecore med de her 2 former for redigering: </a:t>
            </a:r>
          </a:p>
          <a:p>
            <a:endParaRPr lang="da-DK" dirty="0"/>
          </a:p>
          <a:p>
            <a:r>
              <a:rPr lang="da-DK" dirty="0"/>
              <a:t>Indholdsredigering</a:t>
            </a:r>
          </a:p>
          <a:p>
            <a:pPr marL="171450" indent="-171450">
              <a:buFont typeface="Arial" panose="020B0604020202020204" pitchFamily="34" charset="0"/>
              <a:buChar char="•"/>
            </a:pPr>
            <a:r>
              <a:rPr lang="da-DK" dirty="0"/>
              <a:t>Strukturen minder mest af alt om </a:t>
            </a:r>
            <a:r>
              <a:rPr lang="da-DK" b="1" dirty="0"/>
              <a:t>indholdsfortegnelsen i en bog</a:t>
            </a:r>
            <a:r>
              <a:rPr lang="da-DK" dirty="0"/>
              <a:t>, der er en overskuelig </a:t>
            </a:r>
            <a:r>
              <a:rPr lang="da-DK" b="1" dirty="0"/>
              <a:t>træstruktur</a:t>
            </a:r>
            <a:r>
              <a:rPr lang="da-DK" dirty="0"/>
              <a:t>, hvor man kan udfolde elementerne og redigere dem. </a:t>
            </a:r>
          </a:p>
          <a:p>
            <a:endParaRPr lang="da-DK" dirty="0"/>
          </a:p>
          <a:p>
            <a:r>
              <a:rPr lang="da-DK" dirty="0"/>
              <a:t>Sideredigering</a:t>
            </a:r>
          </a:p>
          <a:p>
            <a:pPr marL="171450" indent="-171450">
              <a:buFont typeface="Arial" panose="020B0604020202020204" pitchFamily="34" charset="0"/>
              <a:buChar char="•"/>
            </a:pPr>
            <a:r>
              <a:rPr lang="da-DK" dirty="0"/>
              <a:t>Minder om selve </a:t>
            </a:r>
            <a:r>
              <a:rPr lang="da-DK" b="1" dirty="0"/>
              <a:t>siderne i bogen</a:t>
            </a:r>
            <a:r>
              <a:rPr lang="da-DK" dirty="0"/>
              <a:t>, hvor man kan se resultatet af det der bliver redigeret, fx tekst og billeder</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37</a:t>
            </a:fld>
            <a:endParaRPr lang="da-DK"/>
          </a:p>
        </p:txBody>
      </p:sp>
    </p:spTree>
    <p:extLst>
      <p:ext uri="{BB962C8B-B14F-4D97-AF65-F5344CB8AC3E}">
        <p14:creationId xmlns:p14="http://schemas.microsoft.com/office/powerpoint/2010/main" val="27414604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a-DK" dirty="0"/>
              <a:t>Øverst til højre er illustreret, hvordan det ser ud i </a:t>
            </a:r>
            <a:r>
              <a:rPr lang="da-DK" b="1" dirty="0"/>
              <a:t>indholdsredigering</a:t>
            </a:r>
            <a:r>
              <a:rPr lang="da-DK" dirty="0"/>
              <a:t>, når man navigerer rundt i træstrukturen. </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Nederst til venstre er et </a:t>
            </a:r>
            <a:r>
              <a:rPr lang="da-DK" b="1" dirty="0"/>
              <a:t>eksempel på sideredigering</a:t>
            </a:r>
            <a:r>
              <a:rPr lang="da-DK" dirty="0"/>
              <a:t>.</a:t>
            </a:r>
          </a:p>
        </p:txBody>
      </p:sp>
      <p:sp>
        <p:nvSpPr>
          <p:cNvPr id="4" name="Slide Number Placeholder 3"/>
          <p:cNvSpPr>
            <a:spLocks noGrp="1"/>
          </p:cNvSpPr>
          <p:nvPr>
            <p:ph type="sldNum" sz="quarter" idx="10"/>
          </p:nvPr>
        </p:nvSpPr>
        <p:spPr/>
        <p:txBody>
          <a:bodyPr/>
          <a:lstStyle/>
          <a:p>
            <a:fld id="{EFAC016E-5E5F-3248-8F94-DBEB972C2B51}" type="slidenum">
              <a:rPr lang="da-DK" smtClean="0"/>
              <a:t>38</a:t>
            </a:fld>
            <a:endParaRPr lang="da-DK"/>
          </a:p>
        </p:txBody>
      </p:sp>
    </p:spTree>
    <p:extLst>
      <p:ext uri="{BB962C8B-B14F-4D97-AF65-F5344CB8AC3E}">
        <p14:creationId xmlns:p14="http://schemas.microsoft.com/office/powerpoint/2010/main" val="34926815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Vi starter med at se nærmere på indholdsredigering
##-AccessibilityAssitant: Alternative text for this slide below this line-##
Startside i Sitecore. Knappen "Indholdsredigering" er fremhævet </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39</a:t>
            </a:fld>
            <a:endParaRPr lang="da-DK"/>
          </a:p>
        </p:txBody>
      </p:sp>
    </p:spTree>
    <p:extLst>
      <p:ext uri="{BB962C8B-B14F-4D97-AF65-F5344CB8AC3E}">
        <p14:creationId xmlns:p14="http://schemas.microsoft.com/office/powerpoint/2010/main" val="3100174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456468">
              <a:defRPr/>
            </a:pPr>
            <a:r>
              <a:rPr lang="da-DK" dirty="0"/>
              <a:t>##-AccessibilityAssitant: Alternative </a:t>
            </a:r>
            <a:r>
              <a:rPr lang="da-DK" dirty="0" err="1"/>
              <a:t>text</a:t>
            </a:r>
            <a:r>
              <a:rPr lang="da-DK" dirty="0"/>
              <a:t> for </a:t>
            </a:r>
            <a:r>
              <a:rPr lang="da-DK" dirty="0" err="1"/>
              <a:t>this</a:t>
            </a:r>
            <a:r>
              <a:rPr lang="da-DK" dirty="0"/>
              <a:t> slide </a:t>
            </a:r>
            <a:r>
              <a:rPr lang="da-DK" dirty="0" err="1"/>
              <a:t>below</a:t>
            </a:r>
            <a:r>
              <a:rPr lang="da-DK" dirty="0"/>
              <a:t> </a:t>
            </a:r>
            <a:r>
              <a:rPr lang="da-DK" dirty="0" err="1"/>
              <a:t>this</a:t>
            </a:r>
            <a:r>
              <a:rPr lang="da-DK" dirty="0"/>
              <a:t> line-##
QR-kode til spørgeskemaundersøgelse</a:t>
            </a:r>
          </a:p>
        </p:txBody>
      </p:sp>
      <p:sp>
        <p:nvSpPr>
          <p:cNvPr id="4" name="Pladsholder til slidenummer 3"/>
          <p:cNvSpPr>
            <a:spLocks noGrp="1"/>
          </p:cNvSpPr>
          <p:nvPr>
            <p:ph type="sldNum" sz="quarter" idx="5"/>
          </p:nvPr>
        </p:nvSpPr>
        <p:spPr/>
        <p:txBody>
          <a:bodyPr/>
          <a:lstStyle/>
          <a:p>
            <a:fld id="{EFAC016E-5E5F-3248-8F94-DBEB972C2B51}" type="slidenum">
              <a:rPr lang="da-DK" smtClean="0"/>
              <a:t>4</a:t>
            </a:fld>
            <a:endParaRPr lang="da-DK"/>
          </a:p>
        </p:txBody>
      </p:sp>
    </p:spTree>
    <p:extLst>
      <p:ext uri="{BB962C8B-B14F-4D97-AF65-F5344CB8AC3E}">
        <p14:creationId xmlns:p14="http://schemas.microsoft.com/office/powerpoint/2010/main" val="645166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I toppen er det, vi kalder </a:t>
            </a:r>
            <a:r>
              <a:rPr lang="da-DK" sz="1200" b="1" kern="1200" dirty="0">
                <a:solidFill>
                  <a:schemeClr val="tx1"/>
                </a:solidFill>
                <a:effectLst/>
                <a:latin typeface="+mn-lt"/>
                <a:ea typeface="+mn-ea"/>
                <a:cs typeface="+mn-cs"/>
              </a:rPr>
              <a:t>båndmenuen</a:t>
            </a:r>
            <a:r>
              <a:rPr lang="da-DK" sz="1200" kern="1200" dirty="0">
                <a:solidFill>
                  <a:schemeClr val="tx1"/>
                </a:solidFill>
                <a:effectLst/>
                <a:latin typeface="+mn-lt"/>
                <a:ea typeface="+mn-ea"/>
                <a:cs typeface="+mn-cs"/>
              </a:rPr>
              <a:t>. Båndmenuen er jeres </a:t>
            </a:r>
            <a:r>
              <a:rPr lang="da-DK" sz="1200" b="1" kern="1200" dirty="0">
                <a:solidFill>
                  <a:schemeClr val="tx1"/>
                </a:solidFill>
                <a:effectLst/>
                <a:latin typeface="+mn-lt"/>
                <a:ea typeface="+mn-ea"/>
                <a:cs typeface="+mn-cs"/>
              </a:rPr>
              <a:t>værktøjskasse</a:t>
            </a:r>
            <a:r>
              <a:rPr lang="da-DK" sz="1200" kern="1200" dirty="0">
                <a:solidFill>
                  <a:schemeClr val="tx1"/>
                </a:solidFill>
                <a:effectLst/>
                <a:latin typeface="+mn-lt"/>
                <a:ea typeface="+mn-ea"/>
                <a:cs typeface="+mn-cs"/>
              </a:rPr>
              <a:t> til redigering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I venstre side er der et </a:t>
            </a:r>
            <a:r>
              <a:rPr lang="da-DK" sz="1200" b="1" kern="1200" dirty="0">
                <a:solidFill>
                  <a:schemeClr val="tx1"/>
                </a:solidFill>
                <a:effectLst/>
                <a:latin typeface="+mn-lt"/>
                <a:ea typeface="+mn-ea"/>
                <a:cs typeface="+mn-cs"/>
              </a:rPr>
              <a:t>indholdstræ</a:t>
            </a:r>
            <a:r>
              <a:rPr lang="da-DK" sz="1200" kern="1200" dirty="0">
                <a:solidFill>
                  <a:schemeClr val="tx1"/>
                </a:solidFill>
                <a:effectLst/>
                <a:latin typeface="+mn-lt"/>
                <a:ea typeface="+mn-ea"/>
                <a:cs typeface="+mn-cs"/>
              </a:rPr>
              <a:t>, som man kan folde ud og finde alle sider gennem.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r>
              <a:rPr lang="da-DK" sz="1200" dirty="0">
                <a:latin typeface="Arial" panose="020B0604020202020204" pitchFamily="34" charset="0"/>
                <a:cs typeface="Arial" panose="020B0604020202020204" pitchFamily="34" charset="0"/>
              </a:rPr>
              <a:t>Sproget skal </a:t>
            </a:r>
            <a:r>
              <a:rPr lang="da-DK" sz="1200" b="1" dirty="0">
                <a:latin typeface="Arial" panose="020B0604020202020204" pitchFamily="34" charset="0"/>
                <a:cs typeface="Arial" panose="020B0604020202020204" pitchFamily="34" charset="0"/>
              </a:rPr>
              <a:t>angives til dansk </a:t>
            </a:r>
            <a:r>
              <a:rPr lang="da-DK" sz="1200" dirty="0">
                <a:latin typeface="Arial" panose="020B0604020202020204" pitchFamily="34" charset="0"/>
                <a:cs typeface="Arial" panose="020B0604020202020204" pitchFamily="34" charset="0"/>
              </a:rPr>
              <a:t>og herefter gemmer systemet indstillingerne. </a:t>
            </a:r>
          </a:p>
        </p:txBody>
      </p:sp>
      <p:sp>
        <p:nvSpPr>
          <p:cNvPr id="4" name="Pladsholder til slidenummer 3"/>
          <p:cNvSpPr>
            <a:spLocks noGrp="1"/>
          </p:cNvSpPr>
          <p:nvPr>
            <p:ph type="sldNum" sz="quarter" idx="5"/>
          </p:nvPr>
        </p:nvSpPr>
        <p:spPr/>
        <p:txBody>
          <a:bodyPr/>
          <a:lstStyle/>
          <a:p>
            <a:fld id="{EFAC016E-5E5F-3248-8F94-DBEB972C2B51}" type="slidenum">
              <a:rPr lang="da-DK" smtClean="0"/>
              <a:t>40</a:t>
            </a:fld>
            <a:endParaRPr lang="da-DK"/>
          </a:p>
        </p:txBody>
      </p:sp>
    </p:spTree>
    <p:extLst>
      <p:ext uri="{BB962C8B-B14F-4D97-AF65-F5344CB8AC3E}">
        <p14:creationId xmlns:p14="http://schemas.microsoft.com/office/powerpoint/2010/main" val="34605526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man så skal redigere elementer, fx mikroartikler, så skal </a:t>
            </a:r>
          </a:p>
          <a:p>
            <a:pPr marL="228600" indent="-228600">
              <a:buFont typeface="+mj-lt"/>
              <a:buAutoNum type="arabicPeriod"/>
            </a:pPr>
            <a:r>
              <a:rPr lang="da-DK" b="1" dirty="0"/>
              <a:t>Emneforsiden</a:t>
            </a:r>
            <a:r>
              <a:rPr lang="da-DK" dirty="0"/>
              <a:t> i træstrukturen først foldes ud, herefter </a:t>
            </a:r>
          </a:p>
          <a:p>
            <a:pPr marL="228600" indent="-228600">
              <a:buFont typeface="+mj-lt"/>
              <a:buAutoNum type="arabicPeriod"/>
            </a:pPr>
            <a:r>
              <a:rPr lang="da-DK" dirty="0"/>
              <a:t>Navigationspunktet, og</a:t>
            </a:r>
          </a:p>
          <a:p>
            <a:pPr marL="228600" indent="-228600">
              <a:buFont typeface="+mj-lt"/>
              <a:buAutoNum type="arabicPeriod"/>
            </a:pPr>
            <a:r>
              <a:rPr lang="da-DK" dirty="0"/>
              <a:t>I dette tilfælde har vi et til navigationspunkt (kørekort), og helt ned til indholdssiden </a:t>
            </a:r>
          </a:p>
          <a:p>
            <a:pPr marL="228600" indent="-228600">
              <a:buFont typeface="+mj-lt"/>
              <a:buAutoNum type="arabicPeriod"/>
            </a:pPr>
            <a:r>
              <a:rPr lang="da-DK" dirty="0"/>
              <a:t>”Dansk kørekort i udlandet”. Under den side (4) udfoldes mappen ”</a:t>
            </a:r>
            <a:r>
              <a:rPr lang="da-DK" b="1" dirty="0" err="1"/>
              <a:t>pagedata</a:t>
            </a:r>
            <a:r>
              <a:rPr lang="da-DK" dirty="0"/>
              <a:t>” (5)</a:t>
            </a:r>
          </a:p>
          <a:p>
            <a:pPr marL="228600" indent="-228600">
              <a:buFont typeface="+mj-lt"/>
              <a:buAutoNum type="arabicPeriod"/>
            </a:pPr>
            <a:r>
              <a:rPr lang="da-DK" dirty="0"/>
              <a:t>Hvori elementerne ligger – også </a:t>
            </a:r>
            <a:r>
              <a:rPr lang="da-DK" b="1" dirty="0"/>
              <a:t>mikroartikler</a:t>
            </a:r>
            <a:r>
              <a:rPr lang="da-DK" dirty="0"/>
              <a:t>, der her er fremhævet (6). </a:t>
            </a:r>
          </a:p>
          <a:p>
            <a:pPr marL="228600" indent="-228600">
              <a:buFont typeface="+mj-lt"/>
              <a:buAutoNum type="arabicPeriod"/>
            </a:pPr>
            <a:r>
              <a:rPr lang="da-DK" dirty="0"/>
              <a:t>Når mappen er valgt, så kan </a:t>
            </a:r>
            <a:r>
              <a:rPr lang="da-DK" b="1" dirty="0"/>
              <a:t>den enkelte mikroartikel vælges </a:t>
            </a:r>
            <a:r>
              <a:rPr lang="da-DK" dirty="0"/>
              <a:t>(7) - herude i højre side - og </a:t>
            </a:r>
            <a:r>
              <a:rPr lang="da-DK" b="1" dirty="0"/>
              <a:t>redigeres/tilføjes nye </a:t>
            </a:r>
            <a:r>
              <a:rPr lang="da-DK" dirty="0"/>
              <a:t>eller slette. </a:t>
            </a:r>
          </a:p>
          <a:p>
            <a:endParaRPr lang="da-DK" dirty="0"/>
          </a:p>
          <a:p>
            <a:r>
              <a:rPr lang="da-DK" dirty="0"/>
              <a:t>Det vil dog, for mange af jer, være </a:t>
            </a:r>
            <a:r>
              <a:rPr lang="da-DK" b="1" dirty="0"/>
              <a:t>lettest at redigere mikroartikler via sideredigering</a:t>
            </a:r>
            <a:r>
              <a:rPr lang="da-DK" dirty="0"/>
              <a:t>, så den redigeringsform ser vi nærmere på nu.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41</a:t>
            </a:fld>
            <a:endParaRPr lang="da-DK"/>
          </a:p>
        </p:txBody>
      </p:sp>
    </p:spTree>
    <p:extLst>
      <p:ext uri="{BB962C8B-B14F-4D97-AF65-F5344CB8AC3E}">
        <p14:creationId xmlns:p14="http://schemas.microsoft.com/office/powerpoint/2010/main" val="1819208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a:t>Vi springer videre til sideredigering for en overordnet introduktion til, hvordan sideredigering fungerer.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a:t>Fordelen ved sideredigering er, at man kan redigere i samtlige elementer samtidig med, at man har overblikket over, hvordan det ser ud.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a:p>
          <a:p>
            <a:pPr marL="0" marR="0" lvl="0" indent="0" algn="l" defTabSz="457200" rtl="0" eaLnBrk="1" fontAlgn="auto" latinLnBrk="0" hangingPunct="1">
              <a:lnSpc>
                <a:spcPct val="100000"/>
              </a:lnSpc>
              <a:spcBef>
                <a:spcPts val="0"/>
              </a:spcBef>
              <a:spcAft>
                <a:spcPts val="0"/>
              </a:spcAft>
              <a:buClrTx/>
              <a:buSzTx/>
              <a:buFontTx/>
              <a:buNone/>
              <a:tabLst/>
              <a:defRPr/>
            </a:pPr>
            <a:r>
              <a:rPr lang="da-DK"/>
              <a:t>Når vi klikker på sideredigering, så kommer vi hertil
##-AccessibilityAssitant: Alternative text for this slide below this line-##
Startside i Sitecore. Knappen "Sideredigering" er fremhævet </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42</a:t>
            </a:fld>
            <a:endParaRPr lang="da-DK"/>
          </a:p>
        </p:txBody>
      </p:sp>
    </p:spTree>
    <p:extLst>
      <p:ext uri="{BB962C8B-B14F-4D97-AF65-F5344CB8AC3E}">
        <p14:creationId xmlns:p14="http://schemas.microsoft.com/office/powerpoint/2010/main" val="33196311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Som I kan se, så ligner siden borger.dk.</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Alle links er klikbare</a:t>
            </a:r>
            <a:r>
              <a:rPr lang="da-DK" dirty="0"/>
              <a:t>, præcis som i borger.dk. På den måde, kan I </a:t>
            </a:r>
            <a:r>
              <a:rPr lang="da-DK" b="1" dirty="0"/>
              <a:t>let og hurtigt navigere frem </a:t>
            </a:r>
            <a:r>
              <a:rPr lang="da-DK" dirty="0"/>
              <a:t>til den side, som I gerne vil redigere.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43</a:t>
            </a:fld>
            <a:endParaRPr lang="da-DK"/>
          </a:p>
        </p:txBody>
      </p:sp>
    </p:spTree>
    <p:extLst>
      <p:ext uri="{BB962C8B-B14F-4D97-AF65-F5344CB8AC3E}">
        <p14:creationId xmlns:p14="http://schemas.microsoft.com/office/powerpoint/2010/main" val="39257391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Eller I kan bruge søgefunktionen til let og hurtigt at finde frem til den side, I vil ind på. </a:t>
            </a:r>
          </a:p>
        </p:txBody>
      </p:sp>
      <p:sp>
        <p:nvSpPr>
          <p:cNvPr id="4" name="Pladsholder til slidenummer 3"/>
          <p:cNvSpPr>
            <a:spLocks noGrp="1"/>
          </p:cNvSpPr>
          <p:nvPr>
            <p:ph type="sldNum" sz="quarter" idx="5"/>
          </p:nvPr>
        </p:nvSpPr>
        <p:spPr/>
        <p:txBody>
          <a:bodyPr/>
          <a:lstStyle/>
          <a:p>
            <a:fld id="{EFAC016E-5E5F-3248-8F94-DBEB972C2B51}" type="slidenum">
              <a:rPr lang="da-DK" smtClean="0"/>
              <a:t>44</a:t>
            </a:fld>
            <a:endParaRPr lang="da-DK"/>
          </a:p>
        </p:txBody>
      </p:sp>
    </p:spTree>
    <p:extLst>
      <p:ext uri="{BB962C8B-B14F-4D97-AF65-F5344CB8AC3E}">
        <p14:creationId xmlns:p14="http://schemas.microsoft.com/office/powerpoint/2010/main" val="23060204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Der er </a:t>
            </a:r>
            <a:r>
              <a:rPr lang="da-DK" b="1" dirty="0"/>
              <a:t>nogle ting, man ikke kan redigere i sideredigering og omvendt</a:t>
            </a:r>
            <a:r>
              <a:rPr lang="da-DK" dirty="0"/>
              <a:t>, så derfor vil I få </a:t>
            </a:r>
            <a:r>
              <a:rPr lang="da-DK" b="1" dirty="0"/>
              <a:t>brug for at kunne skifte </a:t>
            </a:r>
            <a:r>
              <a:rPr lang="da-DK" dirty="0"/>
              <a:t>mellem de to former, uden det store besvær. </a:t>
            </a:r>
          </a:p>
        </p:txBody>
      </p:sp>
      <p:sp>
        <p:nvSpPr>
          <p:cNvPr id="4" name="Slide Number Placeholder 3"/>
          <p:cNvSpPr>
            <a:spLocks noGrp="1"/>
          </p:cNvSpPr>
          <p:nvPr>
            <p:ph type="sldNum" sz="quarter" idx="10"/>
          </p:nvPr>
        </p:nvSpPr>
        <p:spPr/>
        <p:txBody>
          <a:bodyPr/>
          <a:lstStyle/>
          <a:p>
            <a:fld id="{EFAC016E-5E5F-3248-8F94-DBEB972C2B51}" type="slidenum">
              <a:rPr lang="da-DK" smtClean="0"/>
              <a:t>45</a:t>
            </a:fld>
            <a:endParaRPr lang="da-DK"/>
          </a:p>
        </p:txBody>
      </p:sp>
    </p:spTree>
    <p:extLst>
      <p:ext uri="{BB962C8B-B14F-4D97-AF65-F5344CB8AC3E}">
        <p14:creationId xmlns:p14="http://schemas.microsoft.com/office/powerpoint/2010/main" val="17933725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Måden I kommer fra sideredigering til indholdsredigering uden at skulle gå via forsiden, er ved at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Klikke i fanen ”vis” (1)</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Slå navigationsbjælken til (2)</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Og klikke på ”rediger” (3). </a:t>
            </a:r>
          </a:p>
        </p:txBody>
      </p:sp>
      <p:sp>
        <p:nvSpPr>
          <p:cNvPr id="4" name="Pladsholder til slidenummer 3"/>
          <p:cNvSpPr>
            <a:spLocks noGrp="1"/>
          </p:cNvSpPr>
          <p:nvPr>
            <p:ph type="sldNum" sz="quarter" idx="5"/>
          </p:nvPr>
        </p:nvSpPr>
        <p:spPr/>
        <p:txBody>
          <a:bodyPr/>
          <a:lstStyle/>
          <a:p>
            <a:fld id="{EFAC016E-5E5F-3248-8F94-DBEB972C2B51}" type="slidenum">
              <a:rPr lang="da-DK" smtClean="0"/>
              <a:t>46</a:t>
            </a:fld>
            <a:endParaRPr lang="da-DK"/>
          </a:p>
        </p:txBody>
      </p:sp>
    </p:spTree>
    <p:extLst>
      <p:ext uri="{BB962C8B-B14F-4D97-AF65-F5344CB8AC3E}">
        <p14:creationId xmlns:p14="http://schemas.microsoft.com/office/powerpoint/2010/main" val="7289052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Så </a:t>
            </a:r>
            <a:r>
              <a:rPr lang="da-DK" b="1" dirty="0"/>
              <a:t>splittes siden </a:t>
            </a:r>
            <a:r>
              <a:rPr lang="da-DK" dirty="0"/>
              <a:t>og det vil være muligt at ændre på siden via indholdsredigering.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Klik på ”gem” eller </a:t>
            </a:r>
            <a:r>
              <a:rPr lang="da-DK" b="1" dirty="0"/>
              <a:t>”gem og luk” for at lukke indholdsredigering </a:t>
            </a:r>
            <a:r>
              <a:rPr lang="da-DK" b="0" dirty="0"/>
              <a:t>og vende </a:t>
            </a:r>
            <a:r>
              <a:rPr lang="da-DK" b="1" dirty="0"/>
              <a:t>tilbage til sideredigering.</a:t>
            </a:r>
          </a:p>
        </p:txBody>
      </p:sp>
      <p:sp>
        <p:nvSpPr>
          <p:cNvPr id="4" name="Pladsholder til slidenummer 3"/>
          <p:cNvSpPr>
            <a:spLocks noGrp="1"/>
          </p:cNvSpPr>
          <p:nvPr>
            <p:ph type="sldNum" sz="quarter" idx="5"/>
          </p:nvPr>
        </p:nvSpPr>
        <p:spPr/>
        <p:txBody>
          <a:bodyPr/>
          <a:lstStyle/>
          <a:p>
            <a:fld id="{EFAC016E-5E5F-3248-8F94-DBEB972C2B51}" type="slidenum">
              <a:rPr lang="da-DK" smtClean="0"/>
              <a:t>47</a:t>
            </a:fld>
            <a:endParaRPr lang="da-DK"/>
          </a:p>
        </p:txBody>
      </p:sp>
    </p:spTree>
    <p:extLst>
      <p:ext uri="{BB962C8B-B14F-4D97-AF65-F5344CB8AC3E}">
        <p14:creationId xmlns:p14="http://schemas.microsoft.com/office/powerpoint/2010/main" val="16450318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Omvendt, kan du nogle gange få brug for at skulle </a:t>
            </a:r>
            <a:r>
              <a:rPr lang="da-DK" b="1" dirty="0"/>
              <a:t>gå fra indholdsredigering til sideredigering</a:t>
            </a:r>
            <a:r>
              <a:rPr lang="da-DK" dirty="0"/>
              <a:t>. </a:t>
            </a:r>
          </a:p>
          <a:p>
            <a:r>
              <a:rPr lang="da-DK" dirty="0"/>
              <a:t>Måden det gøres på, er at </a:t>
            </a:r>
            <a:r>
              <a:rPr lang="da-DK" b="1" dirty="0"/>
              <a:t>finde frem til det element, der skal åbnes i sideredigering</a:t>
            </a:r>
            <a:r>
              <a:rPr lang="da-DK" dirty="0"/>
              <a:t>. </a:t>
            </a:r>
          </a:p>
          <a:p>
            <a:endParaRPr lang="da-DK" dirty="0"/>
          </a:p>
          <a:p>
            <a:r>
              <a:rPr lang="da-DK" dirty="0"/>
              <a:t>I det her eksempel er det indholdssiden ”Dansk kørekort i udlandet”. </a:t>
            </a:r>
          </a:p>
          <a:p>
            <a:pPr marL="228600" indent="-228600">
              <a:buFont typeface="+mj-lt"/>
              <a:buAutoNum type="arabicPeriod"/>
            </a:pPr>
            <a:r>
              <a:rPr lang="da-DK" dirty="0"/>
              <a:t>Vælg </a:t>
            </a:r>
            <a:r>
              <a:rPr lang="da-DK" b="1" dirty="0"/>
              <a:t>den side, der skal åbnes</a:t>
            </a:r>
            <a:endParaRPr lang="da-DK" b="0" dirty="0"/>
          </a:p>
          <a:p>
            <a:pPr marL="228600" indent="-228600">
              <a:buFont typeface="+mj-lt"/>
              <a:buAutoNum type="arabicPeriod"/>
            </a:pPr>
            <a:r>
              <a:rPr lang="da-DK" b="0" dirty="0"/>
              <a:t>K</a:t>
            </a:r>
            <a:r>
              <a:rPr lang="da-DK" dirty="0"/>
              <a:t>lik på fanen ”Udgiv”</a:t>
            </a:r>
          </a:p>
          <a:p>
            <a:pPr marL="228600" indent="-228600">
              <a:buFont typeface="+mj-lt"/>
              <a:buAutoNum type="arabicPeriod"/>
            </a:pPr>
            <a:r>
              <a:rPr lang="da-DK" dirty="0"/>
              <a:t>Vælg ”sideredigering”.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48</a:t>
            </a:fld>
            <a:endParaRPr lang="da-DK"/>
          </a:p>
        </p:txBody>
      </p:sp>
    </p:spTree>
    <p:extLst>
      <p:ext uri="{BB962C8B-B14F-4D97-AF65-F5344CB8AC3E}">
        <p14:creationId xmlns:p14="http://schemas.microsoft.com/office/powerpoint/2010/main" val="32486608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Og så vil siden ”Dansk kørekort i udlandet” blive </a:t>
            </a:r>
            <a:r>
              <a:rPr lang="da-DK" b="1" dirty="0"/>
              <a:t>åbnet i sideredigering</a:t>
            </a:r>
            <a:r>
              <a:rPr lang="da-DK" dirty="0"/>
              <a:t>.</a:t>
            </a:r>
          </a:p>
        </p:txBody>
      </p:sp>
      <p:sp>
        <p:nvSpPr>
          <p:cNvPr id="4" name="Pladsholder til slidenummer 3"/>
          <p:cNvSpPr>
            <a:spLocks noGrp="1"/>
          </p:cNvSpPr>
          <p:nvPr>
            <p:ph type="sldNum" sz="quarter" idx="5"/>
          </p:nvPr>
        </p:nvSpPr>
        <p:spPr/>
        <p:txBody>
          <a:bodyPr/>
          <a:lstStyle/>
          <a:p>
            <a:fld id="{EFAC016E-5E5F-3248-8F94-DBEB972C2B51}" type="slidenum">
              <a:rPr lang="da-DK" smtClean="0"/>
              <a:t>49</a:t>
            </a:fld>
            <a:endParaRPr lang="da-DK"/>
          </a:p>
        </p:txBody>
      </p:sp>
    </p:spTree>
    <p:extLst>
      <p:ext uri="{BB962C8B-B14F-4D97-AF65-F5344CB8AC3E}">
        <p14:creationId xmlns:p14="http://schemas.microsoft.com/office/powerpoint/2010/main" val="3965944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[Lene]</a:t>
            </a:r>
            <a:br>
              <a:rPr lang="da-DK"/>
            </a:br>
            <a:r>
              <a:rPr lang="da-DK"/>
              <a:t>(10.00 – 11.00)</a:t>
            </a:r>
            <a:br>
              <a:rPr lang="da-DK"/>
            </a:br>
            <a:r>
              <a:rPr lang="da-DK"/>
              <a:t>I denne første lektion vil jeg, som til daglig er redaktør på borger.dk, give jer en kort introduktion til borger.dk. Nogle af jer kender i forvejen lidt til borger.dk og flere af jer har erfaring med at skrive til web.
##-AccessibilityAssistant: Skip layout check-##</a:t>
            </a:r>
            <a:endParaRPr lang="da-DK" dirty="0"/>
          </a:p>
        </p:txBody>
      </p:sp>
      <p:sp>
        <p:nvSpPr>
          <p:cNvPr id="4" name="Pladsholder til slidenummer 3"/>
          <p:cNvSpPr>
            <a:spLocks noGrp="1"/>
          </p:cNvSpPr>
          <p:nvPr>
            <p:ph type="sldNum" sz="quarter" idx="10"/>
          </p:nvPr>
        </p:nvSpPr>
        <p:spPr/>
        <p:txBody>
          <a:bodyPr/>
          <a:lstStyle/>
          <a:p>
            <a:fld id="{EFAC016E-5E5F-3248-8F94-DBEB972C2B51}" type="slidenum">
              <a:rPr lang="da-DK" smtClean="0"/>
              <a:t>5</a:t>
            </a:fld>
            <a:endParaRPr lang="da-DK"/>
          </a:p>
        </p:txBody>
      </p:sp>
    </p:spTree>
    <p:extLst>
      <p:ext uri="{BB962C8B-B14F-4D97-AF65-F5344CB8AC3E}">
        <p14:creationId xmlns:p14="http://schemas.microsoft.com/office/powerpoint/2010/main" val="32861499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I skal anvende </a:t>
            </a:r>
            <a:r>
              <a:rPr lang="da-DK" dirty="0" err="1"/>
              <a:t>lifeindenmark</a:t>
            </a:r>
            <a:r>
              <a:rPr lang="da-DK" dirty="0"/>
              <a:t> skal I </a:t>
            </a:r>
            <a:r>
              <a:rPr lang="da-DK" b="1" dirty="0"/>
              <a:t>logge på miljøet for </a:t>
            </a:r>
            <a:r>
              <a:rPr lang="da-DK" b="1" dirty="0" err="1"/>
              <a:t>lifeindenmark</a:t>
            </a:r>
            <a:r>
              <a:rPr lang="da-DK" dirty="0"/>
              <a:t>. </a:t>
            </a:r>
          </a:p>
          <a:p>
            <a:r>
              <a:rPr lang="da-DK" dirty="0"/>
              <a:t>Man kan også godt tilgå </a:t>
            </a:r>
            <a:r>
              <a:rPr lang="da-DK" dirty="0" err="1"/>
              <a:t>lifeindenmark</a:t>
            </a:r>
            <a:r>
              <a:rPr lang="da-DK" dirty="0"/>
              <a:t> </a:t>
            </a:r>
            <a:r>
              <a:rPr lang="da-DK" b="1" dirty="0"/>
              <a:t>fra borger.dk, </a:t>
            </a:r>
            <a:r>
              <a:rPr lang="da-DK" dirty="0"/>
              <a:t>men så vil </a:t>
            </a:r>
            <a:r>
              <a:rPr lang="da-DK" b="1" dirty="0"/>
              <a:t>sideredigering ikke føre til forsiden af </a:t>
            </a:r>
            <a:r>
              <a:rPr lang="da-DK" b="1" dirty="0" err="1"/>
              <a:t>lifeindenmark</a:t>
            </a:r>
            <a:r>
              <a:rPr lang="da-DK" b="1" dirty="0"/>
              <a:t> </a:t>
            </a:r>
            <a:r>
              <a:rPr lang="da-DK" dirty="0"/>
              <a:t>– det gør den, hvis man logger ind på det domæne. </a:t>
            </a:r>
          </a:p>
        </p:txBody>
      </p:sp>
      <p:sp>
        <p:nvSpPr>
          <p:cNvPr id="4" name="Pladsholder til slidenummer 3"/>
          <p:cNvSpPr>
            <a:spLocks noGrp="1"/>
          </p:cNvSpPr>
          <p:nvPr>
            <p:ph type="sldNum" sz="quarter" idx="5"/>
          </p:nvPr>
        </p:nvSpPr>
        <p:spPr/>
        <p:txBody>
          <a:bodyPr/>
          <a:lstStyle/>
          <a:p>
            <a:fld id="{EFAC016E-5E5F-3248-8F94-DBEB972C2B51}" type="slidenum">
              <a:rPr lang="da-DK" smtClean="0"/>
              <a:t>50</a:t>
            </a:fld>
            <a:endParaRPr lang="da-DK"/>
          </a:p>
        </p:txBody>
      </p:sp>
    </p:spTree>
    <p:extLst>
      <p:ext uri="{BB962C8B-B14F-4D97-AF65-F5344CB8AC3E}">
        <p14:creationId xmlns:p14="http://schemas.microsoft.com/office/powerpoint/2010/main" val="28011598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a:t>
            </a:r>
            <a:r>
              <a:rPr lang="da-DK" b="1" dirty="0"/>
              <a:t>vigtigt</a:t>
            </a:r>
            <a:r>
              <a:rPr lang="da-DK" dirty="0"/>
              <a:t>, at </a:t>
            </a:r>
            <a:r>
              <a:rPr lang="da-DK" b="1" dirty="0"/>
              <a:t>sproget angives til engelsk </a:t>
            </a:r>
            <a:r>
              <a:rPr lang="da-DK" dirty="0"/>
              <a:t>– indstillingerne bliver husket til næste gang.</a:t>
            </a:r>
          </a:p>
        </p:txBody>
      </p:sp>
      <p:sp>
        <p:nvSpPr>
          <p:cNvPr id="4" name="Pladsholder til slidenummer 3"/>
          <p:cNvSpPr>
            <a:spLocks noGrp="1"/>
          </p:cNvSpPr>
          <p:nvPr>
            <p:ph type="sldNum" sz="quarter" idx="5"/>
          </p:nvPr>
        </p:nvSpPr>
        <p:spPr/>
        <p:txBody>
          <a:bodyPr/>
          <a:lstStyle/>
          <a:p>
            <a:fld id="{EFAC016E-5E5F-3248-8F94-DBEB972C2B51}" type="slidenum">
              <a:rPr lang="da-DK" smtClean="0"/>
              <a:t>51</a:t>
            </a:fld>
            <a:endParaRPr lang="da-DK"/>
          </a:p>
        </p:txBody>
      </p:sp>
    </p:spTree>
    <p:extLst>
      <p:ext uri="{BB962C8B-B14F-4D97-AF65-F5344CB8AC3E}">
        <p14:creationId xmlns:p14="http://schemas.microsoft.com/office/powerpoint/2010/main" val="26935441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a:t>
            </a:r>
            <a:r>
              <a:rPr lang="da-DK" dirty="0" err="1"/>
              <a:t>lifeindenmark</a:t>
            </a:r>
            <a:r>
              <a:rPr lang="da-DK" dirty="0"/>
              <a:t> kan </a:t>
            </a:r>
            <a:r>
              <a:rPr lang="da-DK" b="1" dirty="0"/>
              <a:t>mikroartikler redigeres via indholdsredigering </a:t>
            </a:r>
            <a:r>
              <a:rPr lang="da-DK" dirty="0"/>
              <a:t>– præcis som borger.dk.</a:t>
            </a:r>
          </a:p>
          <a:p>
            <a:endParaRPr lang="da-DK" dirty="0"/>
          </a:p>
          <a:p>
            <a:r>
              <a:rPr lang="da-DK" dirty="0"/>
              <a:t>Måden det gøres på, er også </a:t>
            </a:r>
            <a:r>
              <a:rPr lang="da-DK" b="1" dirty="0"/>
              <a:t>nøjagtig den samme, </a:t>
            </a:r>
            <a:r>
              <a:rPr lang="da-DK" dirty="0"/>
              <a:t>dvs.:</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Udfold </a:t>
            </a:r>
            <a:r>
              <a:rPr lang="da-DK" sz="1200" dirty="0" err="1">
                <a:solidFill>
                  <a:srgbClr val="FFFFFF"/>
                </a:solidFill>
                <a:latin typeface="Arial" panose="020B0604020202020204" pitchFamily="34" charset="0"/>
                <a:cs typeface="Arial" panose="020B0604020202020204" pitchFamily="34" charset="0"/>
              </a:rPr>
              <a:t>lifeindenmark</a:t>
            </a:r>
            <a:endParaRPr lang="da-DK" sz="12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Udfold forside</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Udfold emneforside</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Udfold indholdsside</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Udfold mappen ”</a:t>
            </a:r>
            <a:r>
              <a:rPr lang="da-DK" sz="1200" dirty="0" err="1">
                <a:solidFill>
                  <a:srgbClr val="FFFFFF"/>
                </a:solidFill>
                <a:latin typeface="Arial" panose="020B0604020202020204" pitchFamily="34" charset="0"/>
                <a:cs typeface="Arial" panose="020B0604020202020204" pitchFamily="34" charset="0"/>
              </a:rPr>
              <a:t>Pagedata</a:t>
            </a:r>
            <a:r>
              <a:rPr lang="da-DK" sz="1200" dirty="0">
                <a:solidFill>
                  <a:srgbClr val="FFFFFF"/>
                </a:solidFill>
                <a:latin typeface="Arial" panose="020B0604020202020204" pitchFamily="34" charset="0"/>
                <a:cs typeface="Arial" panose="020B0604020202020204" pitchFamily="34" charset="0"/>
              </a:rPr>
              <a:t>”</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Klik på ”Mikroartikler”</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Klik på mikroartiklen for at redigere.</a:t>
            </a:r>
          </a:p>
          <a:p>
            <a:endParaRPr lang="da-DK" b="1" dirty="0"/>
          </a:p>
        </p:txBody>
      </p:sp>
      <p:sp>
        <p:nvSpPr>
          <p:cNvPr id="4" name="Pladsholder til slidenummer 3"/>
          <p:cNvSpPr>
            <a:spLocks noGrp="1"/>
          </p:cNvSpPr>
          <p:nvPr>
            <p:ph type="sldNum" sz="quarter" idx="5"/>
          </p:nvPr>
        </p:nvSpPr>
        <p:spPr/>
        <p:txBody>
          <a:bodyPr/>
          <a:lstStyle/>
          <a:p>
            <a:fld id="{EFAC016E-5E5F-3248-8F94-DBEB972C2B51}" type="slidenum">
              <a:rPr lang="da-DK" smtClean="0"/>
              <a:t>52</a:t>
            </a:fld>
            <a:endParaRPr lang="da-DK"/>
          </a:p>
        </p:txBody>
      </p:sp>
    </p:spTree>
    <p:extLst>
      <p:ext uri="{BB962C8B-B14F-4D97-AF65-F5344CB8AC3E}">
        <p14:creationId xmlns:p14="http://schemas.microsoft.com/office/powerpoint/2010/main" val="30301032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Hvis du er </a:t>
            </a:r>
            <a:r>
              <a:rPr lang="da-DK" b="1" dirty="0"/>
              <a:t>logget ind på </a:t>
            </a:r>
            <a:r>
              <a:rPr lang="da-DK" b="1" dirty="0" err="1"/>
              <a:t>lifeindenmark</a:t>
            </a:r>
            <a:r>
              <a:rPr lang="da-DK" b="1" dirty="0"/>
              <a:t> domænet</a:t>
            </a:r>
            <a:r>
              <a:rPr lang="da-DK" dirty="0"/>
              <a:t>, vil du kunne klikke på ”sideredigering” </a:t>
            </a:r>
            <a:r>
              <a:rPr lang="da-DK" b="1" dirty="0"/>
              <a:t>fra forsiden af Sitecore </a:t>
            </a:r>
            <a:r>
              <a:rPr lang="da-DK" dirty="0"/>
              <a:t>og komme </a:t>
            </a:r>
            <a:r>
              <a:rPr lang="da-DK" b="1" dirty="0"/>
              <a:t>direkte til forsiden for </a:t>
            </a:r>
            <a:r>
              <a:rPr lang="da-DK" b="1" dirty="0" err="1"/>
              <a:t>lifeindenmark</a:t>
            </a:r>
            <a:r>
              <a:rPr lang="da-DK" dirty="0"/>
              <a:t>.</a:t>
            </a:r>
          </a:p>
          <a:p>
            <a:endParaRPr lang="da-DK" dirty="0"/>
          </a:p>
          <a:p>
            <a:r>
              <a:rPr lang="da-DK" dirty="0"/>
              <a:t>Her er </a:t>
            </a:r>
            <a:r>
              <a:rPr lang="da-DK" b="1" dirty="0"/>
              <a:t>alle links klikbare</a:t>
            </a:r>
            <a:r>
              <a:rPr lang="da-DK" dirty="0"/>
              <a:t>, og man kan </a:t>
            </a:r>
            <a:r>
              <a:rPr lang="da-DK" b="1" dirty="0"/>
              <a:t>navigere på siden præcis som på borger.dk.</a:t>
            </a:r>
          </a:p>
        </p:txBody>
      </p:sp>
      <p:sp>
        <p:nvSpPr>
          <p:cNvPr id="4" name="Pladsholder til slidenummer 3"/>
          <p:cNvSpPr>
            <a:spLocks noGrp="1"/>
          </p:cNvSpPr>
          <p:nvPr>
            <p:ph type="sldNum" sz="quarter" idx="5"/>
          </p:nvPr>
        </p:nvSpPr>
        <p:spPr/>
        <p:txBody>
          <a:bodyPr/>
          <a:lstStyle/>
          <a:p>
            <a:fld id="{EFAC016E-5E5F-3248-8F94-DBEB972C2B51}" type="slidenum">
              <a:rPr lang="da-DK" smtClean="0"/>
              <a:t>53</a:t>
            </a:fld>
            <a:endParaRPr lang="da-DK"/>
          </a:p>
        </p:txBody>
      </p:sp>
    </p:spTree>
    <p:extLst>
      <p:ext uri="{BB962C8B-B14F-4D97-AF65-F5344CB8AC3E}">
        <p14:creationId xmlns:p14="http://schemas.microsoft.com/office/powerpoint/2010/main" val="17002141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Jeg viser jer lige, det som vi har gennemgået indtil nu, og så er det jeres tur til at se nærmere på strukturen i Sitecore.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54</a:t>
            </a:fld>
            <a:endParaRPr lang="da-DK"/>
          </a:p>
        </p:txBody>
      </p:sp>
    </p:spTree>
    <p:extLst>
      <p:ext uri="{BB962C8B-B14F-4D97-AF65-F5344CB8AC3E}">
        <p14:creationId xmlns:p14="http://schemas.microsoft.com/office/powerpoint/2010/main" val="28810926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Vi skal til den </a:t>
            </a:r>
            <a:r>
              <a:rPr lang="da-DK" b="1" dirty="0"/>
              <a:t>første øvelse i Sitecore</a:t>
            </a:r>
            <a:r>
              <a:rPr lang="da-DK" dirty="0"/>
              <a:t>, og vi kommer til at arbejde på borger.dk, så </a:t>
            </a:r>
            <a:r>
              <a:rPr lang="da-DK" b="1" dirty="0"/>
              <a:t>det er linket hertil, I skal tilgå</a:t>
            </a:r>
            <a:r>
              <a:rPr lang="da-DK"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Øvelse 2 går ud på, at I skal logge ind i Sitecore – her skal I bruge et par minutter på at </a:t>
            </a:r>
            <a:r>
              <a:rPr lang="da-DK" b="1" dirty="0"/>
              <a:t>gennemgå strukturen </a:t>
            </a:r>
            <a:r>
              <a:rPr lang="da-DK" dirty="0"/>
              <a:t>og </a:t>
            </a:r>
            <a:r>
              <a:rPr lang="da-DK" b="1" dirty="0"/>
              <a:t>klikke jer lidt frem og tilbage</a:t>
            </a:r>
            <a:r>
              <a:rPr lang="da-DK"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I kan med fordel </a:t>
            </a:r>
            <a:r>
              <a:rPr lang="da-DK" b="1" dirty="0"/>
              <a:t>finde frem til den side, som I har fået tildelt af Lene</a:t>
            </a:r>
            <a:r>
              <a:rPr lang="da-DK" dirty="0"/>
              <a:t>, så I ved hvor I finder den, til når vi kommer til de næste øvelser.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Og igen – husk det er et </a:t>
            </a:r>
            <a:r>
              <a:rPr lang="da-DK" b="1" dirty="0"/>
              <a:t>testmiljø, så I kan trygt og roligt klikke rundt </a:t>
            </a:r>
            <a:r>
              <a:rPr lang="da-DK" dirty="0"/>
              <a:t>alt det I vil. </a:t>
            </a:r>
          </a:p>
        </p:txBody>
      </p:sp>
      <p:sp>
        <p:nvSpPr>
          <p:cNvPr id="4" name="Slide Number Placeholder 3"/>
          <p:cNvSpPr>
            <a:spLocks noGrp="1"/>
          </p:cNvSpPr>
          <p:nvPr>
            <p:ph type="sldNum" sz="quarter" idx="10"/>
          </p:nvPr>
        </p:nvSpPr>
        <p:spPr/>
        <p:txBody>
          <a:bodyPr/>
          <a:lstStyle/>
          <a:p>
            <a:fld id="{EFAC016E-5E5F-3248-8F94-DBEB972C2B51}" type="slidenum">
              <a:rPr lang="da-DK" smtClean="0"/>
              <a:t>55</a:t>
            </a:fld>
            <a:endParaRPr lang="da-DK"/>
          </a:p>
        </p:txBody>
      </p:sp>
    </p:spTree>
    <p:extLst>
      <p:ext uri="{BB962C8B-B14F-4D97-AF65-F5344CB8AC3E}">
        <p14:creationId xmlns:p14="http://schemas.microsoft.com/office/powerpoint/2010/main" val="27204588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(11.35-12.00)</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Vi går videre i programmet til lektion 3, der omhandler </a:t>
            </a:r>
            <a:r>
              <a:rPr lang="da-DK" b="1" dirty="0"/>
              <a:t>redigering af indholdssider, </a:t>
            </a:r>
            <a:r>
              <a:rPr lang="da-DK" dirty="0"/>
              <a:t>herunder tekst og mikroartikler.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56</a:t>
            </a:fld>
            <a:endParaRPr lang="da-DK"/>
          </a:p>
        </p:txBody>
      </p:sp>
    </p:spTree>
    <p:extLst>
      <p:ext uri="{BB962C8B-B14F-4D97-AF65-F5344CB8AC3E}">
        <p14:creationId xmlns:p14="http://schemas.microsoft.com/office/powerpoint/2010/main" val="19748446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(Se slide)</a:t>
            </a:r>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57</a:t>
            </a:fld>
            <a:endParaRPr lang="da-DK"/>
          </a:p>
        </p:txBody>
      </p:sp>
    </p:spTree>
    <p:extLst>
      <p:ext uri="{BB962C8B-B14F-4D97-AF65-F5344CB8AC3E}">
        <p14:creationId xmlns:p14="http://schemas.microsoft.com/office/powerpoint/2010/main" val="12987285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Redigering af indholdssider </a:t>
            </a:r>
            <a:r>
              <a:rPr lang="da-DK" b="1" dirty="0"/>
              <a:t>gøres lettest via sideredigering </a:t>
            </a:r>
            <a:r>
              <a:rPr lang="da-DK" dirty="0"/>
              <a:t>ift. redigering af </a:t>
            </a:r>
            <a:r>
              <a:rPr lang="da-DK" b="1" dirty="0"/>
              <a:t>tekster og selvbetjeninger.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b="0" dirty="0"/>
              <a:t>Det</a:t>
            </a:r>
            <a:r>
              <a:rPr lang="da-DK" b="1" dirty="0"/>
              <a:t> </a:t>
            </a:r>
            <a:r>
              <a:rPr lang="da-DK" dirty="0"/>
              <a:t>er derfor også den metode vi kommer til at gennemgå.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Her tager vi udgangspunkt i indholdssiden ”Dansk kørekort i udlandet”.</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58</a:t>
            </a:fld>
            <a:endParaRPr lang="da-DK"/>
          </a:p>
        </p:txBody>
      </p:sp>
    </p:spTree>
    <p:extLst>
      <p:ext uri="{BB962C8B-B14F-4D97-AF65-F5344CB8AC3E}">
        <p14:creationId xmlns:p14="http://schemas.microsoft.com/office/powerpoint/2010/main" val="7893053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886">
              <a:defRPr/>
            </a:pPr>
            <a:r>
              <a:rPr lang="da-DK" dirty="0"/>
              <a:t>I </a:t>
            </a:r>
            <a:r>
              <a:rPr lang="da-DK" b="1" dirty="0"/>
              <a:t>båndmenuen</a:t>
            </a:r>
            <a:r>
              <a:rPr lang="da-DK" dirty="0"/>
              <a:t> sidder </a:t>
            </a:r>
            <a:r>
              <a:rPr lang="da-DK" b="1" dirty="0"/>
              <a:t>redigeringsværktøjerne</a:t>
            </a:r>
            <a:r>
              <a:rPr lang="da-DK" dirty="0"/>
              <a:t>, som du skal bruge til redigering af siden. </a:t>
            </a:r>
          </a:p>
          <a:p>
            <a:pPr defTabSz="457886">
              <a:defRPr/>
            </a:pPr>
            <a:r>
              <a:rPr lang="da-DK" dirty="0"/>
              <a:t>Her finder du funktionerne til at </a:t>
            </a:r>
            <a:r>
              <a:rPr lang="da-DK" b="1" dirty="0"/>
              <a:t>gå fra side- til indholdsredigering</a:t>
            </a:r>
            <a:r>
              <a:rPr lang="da-DK" dirty="0"/>
              <a:t>, samt til at </a:t>
            </a:r>
            <a:r>
              <a:rPr lang="da-DK" b="1" dirty="0"/>
              <a:t>tilføje nye mikroartikler </a:t>
            </a:r>
            <a:r>
              <a:rPr lang="da-DK" dirty="0"/>
              <a:t>osv. </a:t>
            </a:r>
            <a:br>
              <a:rPr lang="da-DK" dirty="0"/>
            </a:br>
            <a:br>
              <a:rPr lang="da-DK" dirty="0"/>
            </a:br>
            <a:r>
              <a:rPr lang="da-DK" dirty="0"/>
              <a:t>Hvis du ikke kan se din båndmenu, er det fordi, den er </a:t>
            </a:r>
            <a:r>
              <a:rPr lang="da-DK" b="1" dirty="0"/>
              <a:t>skjult</a:t>
            </a:r>
            <a:r>
              <a:rPr lang="da-DK" dirty="0"/>
              <a:t>. Klik på </a:t>
            </a:r>
            <a:r>
              <a:rPr lang="da-DK" b="1" dirty="0"/>
              <a:t>den lille hvide pil </a:t>
            </a:r>
            <a:r>
              <a:rPr lang="da-DK" dirty="0"/>
              <a:t>(1) øverst i højre hjørne for at </a:t>
            </a:r>
            <a:r>
              <a:rPr lang="da-DK" b="1" dirty="0"/>
              <a:t>udfolde</a:t>
            </a:r>
            <a:r>
              <a:rPr lang="da-DK" dirty="0"/>
              <a:t>. </a:t>
            </a:r>
          </a:p>
        </p:txBody>
      </p:sp>
      <p:sp>
        <p:nvSpPr>
          <p:cNvPr id="4" name="Slide Number Placeholder 3"/>
          <p:cNvSpPr>
            <a:spLocks noGrp="1"/>
          </p:cNvSpPr>
          <p:nvPr>
            <p:ph type="sldNum" sz="quarter" idx="10"/>
          </p:nvPr>
        </p:nvSpPr>
        <p:spPr/>
        <p:txBody>
          <a:bodyPr/>
          <a:lstStyle/>
          <a:p>
            <a:fld id="{EFAC016E-5E5F-3248-8F94-DBEB972C2B51}" type="slidenum">
              <a:rPr lang="da-DK" smtClean="0"/>
              <a:t>59</a:t>
            </a:fld>
            <a:endParaRPr lang="da-DK"/>
          </a:p>
        </p:txBody>
      </p:sp>
    </p:spTree>
    <p:extLst>
      <p:ext uri="{BB962C8B-B14F-4D97-AF65-F5344CB8AC3E}">
        <p14:creationId xmlns:p14="http://schemas.microsoft.com/office/powerpoint/2010/main" val="450326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aseline="0" dirty="0"/>
              <a:t>Jeg vil fortælle lidt om </a:t>
            </a:r>
            <a:r>
              <a:rPr lang="da-DK" b="1" baseline="0" dirty="0"/>
              <a:t>baggrunden</a:t>
            </a:r>
            <a:r>
              <a:rPr lang="da-DK" baseline="0" dirty="0"/>
              <a:t> for borger.dk. Vise jer hvordan borger.dk er </a:t>
            </a:r>
            <a:r>
              <a:rPr lang="da-DK" b="1" baseline="0" dirty="0"/>
              <a:t>bygget op</a:t>
            </a:r>
            <a:r>
              <a:rPr lang="da-DK" baseline="0" dirty="0"/>
              <a:t>, og hvordan borger.dk </a:t>
            </a:r>
            <a:r>
              <a:rPr lang="da-DK" b="1" baseline="0" dirty="0"/>
              <a:t>hænger sammen med andre sider</a:t>
            </a:r>
            <a:r>
              <a:rPr lang="da-DK" baseline="0" dirty="0"/>
              <a:t>. Endelig vil jeg introducere jer til </a:t>
            </a:r>
            <a:r>
              <a:rPr lang="da-DK" baseline="0" dirty="0" err="1"/>
              <a:t>borger.dk´s</a:t>
            </a:r>
            <a:r>
              <a:rPr lang="da-DK" baseline="0" dirty="0"/>
              <a:t> </a:t>
            </a:r>
            <a:r>
              <a:rPr lang="da-DK" b="1" baseline="0" dirty="0"/>
              <a:t>skrivepolitik</a:t>
            </a:r>
            <a:r>
              <a:rPr lang="da-DK" b="0" baseline="0" dirty="0"/>
              <a:t>, men den del vil I få en grundig indføring i på skriveworkshoppen den 11. marts. Her </a:t>
            </a:r>
            <a:r>
              <a:rPr lang="da-DK" baseline="0" dirty="0"/>
              <a:t>vil I også få en </a:t>
            </a:r>
            <a:r>
              <a:rPr lang="da-DK" b="1" baseline="0" dirty="0"/>
              <a:t>øvelse</a:t>
            </a:r>
            <a:r>
              <a:rPr lang="da-DK" baseline="0" dirty="0"/>
              <a:t> i forbindelse med, at jeg gennemgår, hvordan vi </a:t>
            </a:r>
            <a:r>
              <a:rPr lang="da-DK" b="1" baseline="0" dirty="0"/>
              <a:t>linker</a:t>
            </a:r>
            <a:r>
              <a:rPr lang="da-DK" baseline="0" dirty="0"/>
              <a:t> på borger.dk.</a:t>
            </a:r>
          </a:p>
          <a:p>
            <a:r>
              <a:rPr lang="da-DK" baseline="0" dirty="0"/>
              <a:t>Jeg kan </a:t>
            </a:r>
            <a:r>
              <a:rPr lang="da-DK" b="1" baseline="0" dirty="0"/>
              <a:t>ikke nå </a:t>
            </a:r>
            <a:r>
              <a:rPr lang="da-DK" baseline="0" dirty="0"/>
              <a:t>at komme helt ned i </a:t>
            </a:r>
            <a:r>
              <a:rPr lang="da-DK" b="1" baseline="0" dirty="0"/>
              <a:t>detaljerne</a:t>
            </a:r>
            <a:r>
              <a:rPr lang="da-DK" baseline="0" dirty="0"/>
              <a:t>, fx hvordan vi bruger </a:t>
            </a:r>
            <a:r>
              <a:rPr lang="da-DK" b="1" baseline="0" dirty="0"/>
              <a:t>bestemte udtryk </a:t>
            </a:r>
            <a:r>
              <a:rPr lang="da-DK" baseline="0" dirty="0"/>
              <a:t>og </a:t>
            </a:r>
            <a:r>
              <a:rPr lang="da-DK" b="1" baseline="0" dirty="0"/>
              <a:t>forkortelser</a:t>
            </a:r>
            <a:r>
              <a:rPr lang="da-DK" baseline="0" dirty="0"/>
              <a:t> på borger.dk. Der vil jeg henvise til workshoppen den </a:t>
            </a:r>
            <a:r>
              <a:rPr lang="da-DK" b="0" baseline="0" dirty="0"/>
              <a:t>11. </a:t>
            </a:r>
            <a:r>
              <a:rPr lang="da-DK" b="0" baseline="0"/>
              <a:t>marts.</a:t>
            </a:r>
            <a:r>
              <a:rPr lang="da-DK" baseline="0"/>
              <a:t>og</a:t>
            </a:r>
            <a:r>
              <a:rPr lang="da-DK" baseline="0" dirty="0"/>
              <a:t> til de </a:t>
            </a:r>
            <a:r>
              <a:rPr lang="da-DK" b="1" baseline="0" dirty="0"/>
              <a:t>sproglige vejledninger</a:t>
            </a:r>
            <a:r>
              <a:rPr lang="da-DK" baseline="0" dirty="0"/>
              <a:t>. </a:t>
            </a:r>
          </a:p>
          <a:p>
            <a:r>
              <a:rPr lang="da-DK" baseline="0" dirty="0"/>
              <a:t>Jeg må understrege, at dette er et </a:t>
            </a:r>
            <a:r>
              <a:rPr lang="da-DK" b="1" baseline="0" dirty="0"/>
              <a:t>basiskursus</a:t>
            </a:r>
            <a:r>
              <a:rPr lang="da-DK" baseline="0" dirty="0"/>
              <a:t>, så vi når ikke at komme ud i alle hjørnerne.</a:t>
            </a:r>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6</a:t>
            </a:fld>
            <a:endParaRPr lang="da-DK"/>
          </a:p>
        </p:txBody>
      </p:sp>
    </p:spTree>
    <p:extLst>
      <p:ext uri="{BB962C8B-B14F-4D97-AF65-F5344CB8AC3E}">
        <p14:creationId xmlns:p14="http://schemas.microsoft.com/office/powerpoint/2010/main" val="42096997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Når vi skal </a:t>
            </a:r>
            <a:r>
              <a:rPr lang="da-DK" sz="1200" b="1" kern="1200" dirty="0">
                <a:solidFill>
                  <a:schemeClr val="tx1"/>
                </a:solidFill>
                <a:effectLst/>
                <a:latin typeface="+mn-lt"/>
                <a:ea typeface="+mn-ea"/>
                <a:cs typeface="+mn-cs"/>
              </a:rPr>
              <a:t>redigere en indholdsside</a:t>
            </a:r>
            <a:r>
              <a:rPr lang="da-DK" sz="1200" kern="1200" dirty="0">
                <a:solidFill>
                  <a:schemeClr val="tx1"/>
                </a:solidFill>
                <a:effectLst/>
                <a:latin typeface="+mn-lt"/>
                <a:ea typeface="+mn-ea"/>
                <a:cs typeface="+mn-cs"/>
              </a:rPr>
              <a:t>, så vil der være </a:t>
            </a:r>
            <a:r>
              <a:rPr lang="da-DK" sz="1200" b="1" kern="1200" dirty="0">
                <a:solidFill>
                  <a:schemeClr val="tx1"/>
                </a:solidFill>
                <a:effectLst/>
                <a:latin typeface="+mn-lt"/>
                <a:ea typeface="+mn-ea"/>
                <a:cs typeface="+mn-cs"/>
              </a:rPr>
              <a:t>områder</a:t>
            </a:r>
            <a:r>
              <a:rPr lang="da-DK" sz="1200" kern="1200" dirty="0">
                <a:solidFill>
                  <a:schemeClr val="tx1"/>
                </a:solidFill>
                <a:effectLst/>
                <a:latin typeface="+mn-lt"/>
                <a:ea typeface="+mn-ea"/>
                <a:cs typeface="+mn-cs"/>
              </a:rPr>
              <a:t> på siden, der er </a:t>
            </a:r>
            <a:r>
              <a:rPr lang="da-DK" sz="1200" b="1" kern="1200" dirty="0">
                <a:solidFill>
                  <a:schemeClr val="tx1"/>
                </a:solidFill>
                <a:effectLst/>
                <a:latin typeface="+mn-lt"/>
                <a:ea typeface="+mn-ea"/>
                <a:cs typeface="+mn-cs"/>
              </a:rPr>
              <a:t>låst til en bestemt type indhold </a:t>
            </a:r>
            <a:r>
              <a:rPr lang="da-DK" sz="1200" kern="1200" dirty="0">
                <a:solidFill>
                  <a:schemeClr val="tx1"/>
                </a:solidFill>
                <a:effectLst/>
                <a:latin typeface="+mn-lt"/>
                <a:ea typeface="+mn-ea"/>
                <a:cs typeface="+mn-cs"/>
              </a:rPr>
              <a:t>og det er derfor </a:t>
            </a:r>
            <a:r>
              <a:rPr lang="da-DK" sz="1200" b="1" kern="1200" dirty="0">
                <a:solidFill>
                  <a:schemeClr val="tx1"/>
                </a:solidFill>
                <a:effectLst/>
                <a:latin typeface="+mn-lt"/>
                <a:ea typeface="+mn-ea"/>
                <a:cs typeface="+mn-cs"/>
              </a:rPr>
              <a:t>kun nogle områder, der kan redigeres</a:t>
            </a:r>
            <a:r>
              <a:rPr lang="da-DK" sz="1200" kern="1200" dirty="0">
                <a:solidFill>
                  <a:schemeClr val="tx1"/>
                </a:solidFill>
                <a:effectLst/>
                <a:latin typeface="+mn-lt"/>
                <a:ea typeface="+mn-ea"/>
                <a:cs typeface="+mn-cs"/>
              </a:rPr>
              <a:t>.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Når det kommer til </a:t>
            </a:r>
            <a:r>
              <a:rPr lang="da-DK" sz="1200" b="1" kern="1200" dirty="0">
                <a:solidFill>
                  <a:schemeClr val="tx1"/>
                </a:solidFill>
                <a:effectLst/>
                <a:latin typeface="+mn-lt"/>
                <a:ea typeface="+mn-ea"/>
                <a:cs typeface="+mn-cs"/>
              </a:rPr>
              <a:t>redigering af tekster</a:t>
            </a:r>
            <a:r>
              <a:rPr lang="da-DK" sz="1200" kern="1200" dirty="0">
                <a:solidFill>
                  <a:schemeClr val="tx1"/>
                </a:solidFill>
                <a:effectLst/>
                <a:latin typeface="+mn-lt"/>
                <a:ea typeface="+mn-ea"/>
                <a:cs typeface="+mn-cs"/>
              </a:rPr>
              <a:t>, så er det </a:t>
            </a:r>
            <a:r>
              <a:rPr lang="da-DK" sz="1200" i="1" kern="1200" dirty="0">
                <a:solidFill>
                  <a:schemeClr val="tx1"/>
                </a:solidFill>
                <a:effectLst/>
                <a:latin typeface="+mn-lt"/>
                <a:ea typeface="+mn-ea"/>
                <a:cs typeface="+mn-cs"/>
              </a:rPr>
              <a:t>følgende tekster</a:t>
            </a:r>
            <a:r>
              <a:rPr lang="da-DK" sz="1200" kern="1200" dirty="0">
                <a:solidFill>
                  <a:schemeClr val="tx1"/>
                </a:solidFill>
                <a:effectLst/>
                <a:latin typeface="+mn-lt"/>
                <a:ea typeface="+mn-ea"/>
                <a:cs typeface="+mn-cs"/>
              </a:rPr>
              <a:t>, der kan redigeres siden: </a:t>
            </a:r>
          </a:p>
          <a:p>
            <a:pPr marL="171450" indent="-171450">
              <a:buFontTx/>
              <a:buChar char="-"/>
            </a:pPr>
            <a:r>
              <a:rPr lang="da-DK" sz="1200" kern="1200" dirty="0">
                <a:solidFill>
                  <a:schemeClr val="tx1"/>
                </a:solidFill>
                <a:effectLst/>
                <a:latin typeface="+mn-lt"/>
                <a:ea typeface="+mn-ea"/>
                <a:cs typeface="+mn-cs"/>
              </a:rPr>
              <a:t>Manchet</a:t>
            </a:r>
          </a:p>
          <a:p>
            <a:pPr marL="171450" indent="-171450">
              <a:buFontTx/>
              <a:buChar char="-"/>
            </a:pPr>
            <a:r>
              <a:rPr lang="da-DK" sz="1200" kern="1200" dirty="0">
                <a:solidFill>
                  <a:schemeClr val="tx1"/>
                </a:solidFill>
                <a:effectLst/>
                <a:latin typeface="+mn-lt"/>
                <a:ea typeface="+mn-ea"/>
                <a:cs typeface="+mn-cs"/>
              </a:rPr>
              <a:t>Mikroartikler</a:t>
            </a:r>
          </a:p>
          <a:p>
            <a:pPr marL="171450" indent="-171450">
              <a:buFontTx/>
              <a:buChar char="-"/>
            </a:pPr>
            <a:r>
              <a:rPr lang="da-DK" sz="1200" kern="1200" dirty="0">
                <a:solidFill>
                  <a:schemeClr val="tx1"/>
                </a:solidFill>
                <a:effectLst/>
                <a:latin typeface="+mn-lt"/>
                <a:ea typeface="+mn-ea"/>
                <a:cs typeface="+mn-cs"/>
              </a:rPr>
              <a:t>Obligatoriske mikroartikler</a:t>
            </a:r>
          </a:p>
          <a:p>
            <a:pPr marL="171450" indent="-171450">
              <a:buFontTx/>
              <a:buChar char="-"/>
            </a:pPr>
            <a:r>
              <a:rPr lang="da-DK" sz="1200" kern="1200" dirty="0">
                <a:solidFill>
                  <a:schemeClr val="tx1"/>
                </a:solidFill>
                <a:effectLst/>
                <a:latin typeface="+mn-lt"/>
                <a:ea typeface="+mn-ea"/>
                <a:cs typeface="+mn-cs"/>
              </a:rPr>
              <a:t>Byline </a:t>
            </a:r>
          </a:p>
          <a:p>
            <a:pPr marL="0" indent="0">
              <a:buFontTx/>
              <a:buNone/>
            </a:pP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Vær opmærksom på at </a:t>
            </a:r>
            <a:r>
              <a:rPr lang="da-DK" sz="1200" b="1" kern="1200" dirty="0">
                <a:solidFill>
                  <a:schemeClr val="tx1"/>
                </a:solidFill>
                <a:effectLst/>
                <a:latin typeface="+mn-lt"/>
                <a:ea typeface="+mn-ea"/>
                <a:cs typeface="+mn-cs"/>
              </a:rPr>
              <a:t>alle indholdssider skal indeholde de obligatoriske mikroartikler</a:t>
            </a:r>
            <a:r>
              <a:rPr lang="da-DK" sz="1200" b="0" kern="1200" dirty="0">
                <a:solidFill>
                  <a:schemeClr val="tx1"/>
                </a:solidFill>
                <a:effectLst/>
                <a:latin typeface="+mn-lt"/>
                <a:ea typeface="+mn-ea"/>
                <a:cs typeface="+mn-cs"/>
              </a:rPr>
              <a:t>. D</a:t>
            </a:r>
            <a:r>
              <a:rPr lang="da-DK" sz="1200" kern="1200" dirty="0">
                <a:solidFill>
                  <a:schemeClr val="tx1"/>
                </a:solidFill>
                <a:effectLst/>
                <a:latin typeface="+mn-lt"/>
                <a:ea typeface="+mn-ea"/>
                <a:cs typeface="+mn-cs"/>
              </a:rPr>
              <a:t>em skal I selv sørge for at oprette. Hvordan de skal oprettes, kommer vi til at gennemgå lidt senere.</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Efter redigering af en side, er det altid en </a:t>
            </a:r>
            <a:r>
              <a:rPr lang="da-DK" sz="1200" b="1" kern="1200" dirty="0">
                <a:solidFill>
                  <a:schemeClr val="tx1"/>
                </a:solidFill>
                <a:effectLst/>
                <a:latin typeface="+mn-lt"/>
                <a:ea typeface="+mn-ea"/>
                <a:cs typeface="+mn-cs"/>
              </a:rPr>
              <a:t>god idé at gennemse, at ens arbejde ser rigtigt ud</a:t>
            </a:r>
            <a:r>
              <a:rPr lang="da-DK" sz="1200" kern="1200" dirty="0">
                <a:solidFill>
                  <a:schemeClr val="tx1"/>
                </a:solidFill>
                <a:effectLst/>
                <a:latin typeface="+mn-lt"/>
                <a:ea typeface="+mn-ea"/>
                <a:cs typeface="+mn-cs"/>
              </a:rPr>
              <a:t>. Det kan I gøre ved at klikke på ”</a:t>
            </a:r>
            <a:r>
              <a:rPr lang="da-DK" sz="1200" b="1" kern="1200" dirty="0" err="1">
                <a:solidFill>
                  <a:schemeClr val="tx1"/>
                </a:solidFill>
                <a:effectLst/>
                <a:latin typeface="+mn-lt"/>
                <a:ea typeface="+mn-ea"/>
                <a:cs typeface="+mn-cs"/>
              </a:rPr>
              <a:t>preview</a:t>
            </a:r>
            <a:r>
              <a:rPr lang="da-DK" sz="1200" kern="1200" dirty="0">
                <a:solidFill>
                  <a:schemeClr val="tx1"/>
                </a:solidFill>
                <a:effectLst/>
                <a:latin typeface="+mn-lt"/>
                <a:ea typeface="+mn-ea"/>
                <a:cs typeface="+mn-cs"/>
              </a:rPr>
              <a:t>” knappen i øvre højre hjørne, og så kommer I til at se siden, som den ville se ud i </a:t>
            </a:r>
            <a:r>
              <a:rPr lang="da-DK" sz="1200" b="1" kern="1200" dirty="0">
                <a:solidFill>
                  <a:schemeClr val="tx1"/>
                </a:solidFill>
                <a:effectLst/>
                <a:latin typeface="+mn-lt"/>
                <a:ea typeface="+mn-ea"/>
                <a:cs typeface="+mn-cs"/>
              </a:rPr>
              <a:t>borgervisning</a:t>
            </a:r>
            <a:r>
              <a:rPr lang="da-DK"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FAC016E-5E5F-3248-8F94-DBEB972C2B51}" type="slidenum">
              <a:rPr lang="da-DK" smtClean="0"/>
              <a:t>60</a:t>
            </a:fld>
            <a:endParaRPr lang="da-DK"/>
          </a:p>
        </p:txBody>
      </p:sp>
    </p:spTree>
    <p:extLst>
      <p:ext uri="{BB962C8B-B14F-4D97-AF65-F5344CB8AC3E}">
        <p14:creationId xmlns:p14="http://schemas.microsoft.com/office/powerpoint/2010/main" val="32767159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Her er et </a:t>
            </a:r>
            <a:r>
              <a:rPr lang="da-DK" b="1" dirty="0"/>
              <a:t>eksempel</a:t>
            </a:r>
            <a:r>
              <a:rPr lang="da-DK" dirty="0"/>
              <a:t> på </a:t>
            </a:r>
            <a:r>
              <a:rPr lang="da-DK" b="1" dirty="0"/>
              <a:t>preview-mode</a:t>
            </a:r>
            <a:r>
              <a:rPr lang="da-DK" b="0" dirty="0"/>
              <a:t>. K</a:t>
            </a:r>
            <a:r>
              <a:rPr lang="da-DK" dirty="0"/>
              <a:t>likker I på ”redigér”, vender I tilbage til redigeringstilstand. </a:t>
            </a:r>
          </a:p>
        </p:txBody>
      </p:sp>
      <p:sp>
        <p:nvSpPr>
          <p:cNvPr id="4" name="Slide Number Placeholder 3"/>
          <p:cNvSpPr>
            <a:spLocks noGrp="1"/>
          </p:cNvSpPr>
          <p:nvPr>
            <p:ph type="sldNum" sz="quarter" idx="10"/>
          </p:nvPr>
        </p:nvSpPr>
        <p:spPr/>
        <p:txBody>
          <a:bodyPr/>
          <a:lstStyle/>
          <a:p>
            <a:fld id="{EFAC016E-5E5F-3248-8F94-DBEB972C2B51}" type="slidenum">
              <a:rPr lang="da-DK" smtClean="0"/>
              <a:t>61</a:t>
            </a:fld>
            <a:endParaRPr lang="da-DK"/>
          </a:p>
        </p:txBody>
      </p:sp>
    </p:spTree>
    <p:extLst>
      <p:ext uri="{BB962C8B-B14F-4D97-AF65-F5344CB8AC3E}">
        <p14:creationId xmlns:p14="http://schemas.microsoft.com/office/powerpoint/2010/main" val="38070137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Nu er vi </a:t>
            </a:r>
            <a:r>
              <a:rPr lang="da-DK" b="1" dirty="0"/>
              <a:t>tilbage i redigeringstilstand</a:t>
            </a:r>
            <a:r>
              <a:rPr lang="da-DK" dirty="0"/>
              <a:t>, og her har I et </a:t>
            </a:r>
            <a:r>
              <a:rPr lang="da-DK" b="1" dirty="0"/>
              <a:t>overblik</a:t>
            </a:r>
            <a:r>
              <a:rPr lang="da-DK" dirty="0"/>
              <a:t> over, hvilke </a:t>
            </a:r>
            <a:r>
              <a:rPr lang="da-DK" i="1" dirty="0"/>
              <a:t>elementer</a:t>
            </a:r>
            <a:r>
              <a:rPr lang="da-DK" dirty="0"/>
              <a:t> der </a:t>
            </a:r>
            <a:r>
              <a:rPr lang="da-DK" b="1" dirty="0"/>
              <a:t>kan redigeres </a:t>
            </a:r>
            <a:r>
              <a:rPr lang="da-DK" dirty="0"/>
              <a:t>på siden.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Elementer</a:t>
            </a:r>
            <a:r>
              <a:rPr lang="da-DK" sz="1200" b="0" kern="1200" dirty="0">
                <a:solidFill>
                  <a:schemeClr val="tx1"/>
                </a:solidFill>
                <a:effectLst/>
                <a:latin typeface="+mn-lt"/>
                <a:ea typeface="+mn-ea"/>
                <a:cs typeface="+mn-cs"/>
              </a:rPr>
              <a:t> kan være </a:t>
            </a:r>
            <a:r>
              <a:rPr lang="da-DK" sz="1200" b="1" kern="1200" dirty="0">
                <a:solidFill>
                  <a:schemeClr val="tx1"/>
                </a:solidFill>
                <a:effectLst/>
                <a:latin typeface="+mn-lt"/>
                <a:ea typeface="+mn-ea"/>
                <a:cs typeface="+mn-cs"/>
              </a:rPr>
              <a:t>tekstfelter</a:t>
            </a:r>
            <a:r>
              <a:rPr lang="da-DK" sz="1200" b="0" kern="1200" dirty="0">
                <a:solidFill>
                  <a:schemeClr val="tx1"/>
                </a:solidFill>
                <a:effectLst/>
                <a:latin typeface="+mn-lt"/>
                <a:ea typeface="+mn-ea"/>
                <a:cs typeface="+mn-cs"/>
              </a:rPr>
              <a:t>, men også fx selvbetjeningsløsninger.</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På det forrige slide gennemgik vi, hvilke tekster, der er redigerbare, så det går jeg ikke mere i dybden med. I stedet vil jeg </a:t>
            </a:r>
            <a:r>
              <a:rPr lang="da-DK" sz="1200" b="1" kern="1200" dirty="0">
                <a:solidFill>
                  <a:schemeClr val="tx1"/>
                </a:solidFill>
                <a:effectLst/>
                <a:latin typeface="+mn-lt"/>
                <a:ea typeface="+mn-ea"/>
                <a:cs typeface="+mn-cs"/>
              </a:rPr>
              <a:t>fremhæve</a:t>
            </a:r>
            <a:r>
              <a:rPr lang="da-DK" sz="1200" b="0" kern="1200" dirty="0">
                <a:solidFill>
                  <a:schemeClr val="tx1"/>
                </a:solidFill>
                <a:effectLst/>
                <a:latin typeface="+mn-lt"/>
                <a:ea typeface="+mn-ea"/>
                <a:cs typeface="+mn-cs"/>
              </a:rPr>
              <a:t> nogle forskellige </a:t>
            </a:r>
            <a:r>
              <a:rPr lang="da-DK" sz="1200" b="1" kern="1200" dirty="0">
                <a:solidFill>
                  <a:schemeClr val="tx1"/>
                </a:solidFill>
                <a:effectLst/>
                <a:latin typeface="+mn-lt"/>
                <a:ea typeface="+mn-ea"/>
                <a:cs typeface="+mn-cs"/>
              </a:rPr>
              <a:t>funktioner</a:t>
            </a:r>
            <a:r>
              <a:rPr lang="da-DK" sz="1200" b="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Mikroartikler kan enten </a:t>
            </a:r>
            <a:r>
              <a:rPr lang="da-DK" sz="1200" b="1" kern="1200" dirty="0">
                <a:solidFill>
                  <a:schemeClr val="tx1"/>
                </a:solidFill>
                <a:effectLst/>
                <a:latin typeface="+mn-lt"/>
                <a:ea typeface="+mn-ea"/>
                <a:cs typeface="+mn-cs"/>
              </a:rPr>
              <a:t>foldes ud enkeltvis </a:t>
            </a:r>
            <a:r>
              <a:rPr lang="da-DK" sz="1200" b="0" kern="1200" dirty="0">
                <a:solidFill>
                  <a:schemeClr val="tx1"/>
                </a:solidFill>
                <a:effectLst/>
                <a:latin typeface="+mn-lt"/>
                <a:ea typeface="+mn-ea"/>
                <a:cs typeface="+mn-cs"/>
              </a:rPr>
              <a:t>ved at klikke på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De kan også alle </a:t>
            </a:r>
            <a:r>
              <a:rPr lang="da-DK" sz="1200" b="1" kern="1200" dirty="0">
                <a:solidFill>
                  <a:schemeClr val="tx1"/>
                </a:solidFill>
                <a:effectLst/>
                <a:latin typeface="+mn-lt"/>
                <a:ea typeface="+mn-ea"/>
                <a:cs typeface="+mn-cs"/>
              </a:rPr>
              <a:t>foldes ud på én gang </a:t>
            </a:r>
            <a:r>
              <a:rPr lang="da-DK" sz="1200" b="0" kern="1200" dirty="0">
                <a:solidFill>
                  <a:schemeClr val="tx1"/>
                </a:solidFill>
                <a:effectLst/>
                <a:latin typeface="+mn-lt"/>
                <a:ea typeface="+mn-ea"/>
                <a:cs typeface="+mn-cs"/>
              </a:rPr>
              <a:t>ved at klikke på ”fold alle ud”.</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Vil man </a:t>
            </a:r>
            <a:r>
              <a:rPr lang="da-DK" sz="1200" b="1" kern="1200" dirty="0">
                <a:solidFill>
                  <a:schemeClr val="tx1"/>
                </a:solidFill>
                <a:effectLst/>
                <a:latin typeface="+mn-lt"/>
                <a:ea typeface="+mn-ea"/>
                <a:cs typeface="+mn-cs"/>
              </a:rPr>
              <a:t>tilføje eller fjerne en selvbetjening</a:t>
            </a:r>
            <a:r>
              <a:rPr lang="da-DK" sz="1200" b="0" kern="1200" dirty="0">
                <a:solidFill>
                  <a:schemeClr val="tx1"/>
                </a:solidFill>
                <a:effectLst/>
                <a:latin typeface="+mn-lt"/>
                <a:ea typeface="+mn-ea"/>
                <a:cs typeface="+mn-cs"/>
              </a:rPr>
              <a:t>, så trykker man under startknappen på ‘</a:t>
            </a:r>
            <a:r>
              <a:rPr lang="da-DK" sz="1200" b="1" kern="1200" dirty="0">
                <a:solidFill>
                  <a:schemeClr val="tx1"/>
                </a:solidFill>
                <a:effectLst/>
                <a:latin typeface="+mn-lt"/>
                <a:ea typeface="+mn-ea"/>
                <a:cs typeface="+mn-cs"/>
              </a:rPr>
              <a:t>rediger selvbetjening</a:t>
            </a:r>
            <a:r>
              <a:rPr lang="da-DK" sz="1200" b="0" kern="1200" dirty="0">
                <a:solidFill>
                  <a:schemeClr val="tx1"/>
                </a:solidFill>
                <a:effectLst/>
                <a:latin typeface="+mn-lt"/>
                <a:ea typeface="+mn-ea"/>
                <a:cs typeface="+mn-cs"/>
              </a:rPr>
              <a:t>’. Den funktion kommer vi også til at gå i dybden med senere. </a:t>
            </a:r>
            <a:endParaRPr lang="da-DK" b="0" dirty="0"/>
          </a:p>
        </p:txBody>
      </p:sp>
      <p:sp>
        <p:nvSpPr>
          <p:cNvPr id="4" name="Slide Number Placeholder 3"/>
          <p:cNvSpPr>
            <a:spLocks noGrp="1"/>
          </p:cNvSpPr>
          <p:nvPr>
            <p:ph type="sldNum" sz="quarter" idx="10"/>
          </p:nvPr>
        </p:nvSpPr>
        <p:spPr/>
        <p:txBody>
          <a:bodyPr/>
          <a:lstStyle/>
          <a:p>
            <a:fld id="{EFAC016E-5E5F-3248-8F94-DBEB972C2B51}" type="slidenum">
              <a:rPr lang="da-DK" smtClean="0"/>
              <a:t>62</a:t>
            </a:fld>
            <a:endParaRPr lang="da-DK"/>
          </a:p>
        </p:txBody>
      </p:sp>
    </p:spTree>
    <p:extLst>
      <p:ext uri="{BB962C8B-B14F-4D97-AF65-F5344CB8AC3E}">
        <p14:creationId xmlns:p14="http://schemas.microsoft.com/office/powerpoint/2010/main" val="17787767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forlængelse af det forrige slide, kan I se de områder, </a:t>
            </a:r>
            <a:r>
              <a:rPr lang="da-DK" b="1" dirty="0"/>
              <a:t>hvor man redigerer tekst direkte på siden</a:t>
            </a:r>
            <a:r>
              <a:rPr lang="da-DK" dirty="0"/>
              <a:t>. Her kan I se en </a:t>
            </a:r>
            <a:r>
              <a:rPr lang="da-DK" b="1" dirty="0"/>
              <a:t>udfoldet mikroartikel </a:t>
            </a:r>
            <a:r>
              <a:rPr lang="da-DK" dirty="0"/>
              <a:t>– og det er således med tekstfelter, at alle </a:t>
            </a:r>
            <a:r>
              <a:rPr lang="da-DK" b="1" dirty="0"/>
              <a:t>tekstfelter kan redigeres på siden </a:t>
            </a:r>
            <a:r>
              <a:rPr lang="da-DK" dirty="0"/>
              <a:t>ved at </a:t>
            </a:r>
            <a:r>
              <a:rPr lang="da-DK" b="1" dirty="0"/>
              <a:t>klikke direkte i teksten</a:t>
            </a:r>
            <a:r>
              <a:rPr lang="da-DK" dirty="0"/>
              <a:t>. </a:t>
            </a:r>
          </a:p>
          <a:p>
            <a:endParaRPr lang="da-DK" dirty="0"/>
          </a:p>
          <a:p>
            <a:r>
              <a:rPr lang="da-DK" dirty="0"/>
              <a:t>Dvs. i: </a:t>
            </a:r>
          </a:p>
          <a:p>
            <a:r>
              <a:rPr lang="da-DK" b="1" dirty="0"/>
              <a:t>Manchetteksten</a:t>
            </a:r>
          </a:p>
          <a:p>
            <a:r>
              <a:rPr lang="da-DK" dirty="0"/>
              <a:t>Mikroartiklens </a:t>
            </a:r>
            <a:r>
              <a:rPr lang="da-DK" b="1" dirty="0"/>
              <a:t>overskrift</a:t>
            </a:r>
          </a:p>
          <a:p>
            <a:r>
              <a:rPr lang="da-DK" dirty="0"/>
              <a:t>Mikroartiklens </a:t>
            </a:r>
            <a:r>
              <a:rPr lang="da-DK" b="1" dirty="0"/>
              <a:t>brødtekst</a:t>
            </a:r>
            <a:r>
              <a:rPr lang="da-DK" dirty="0"/>
              <a:t>. Her kan man med fordel også bruge tekst-editor (Den gennemgår vi på næste slide) </a:t>
            </a:r>
          </a:p>
          <a:p>
            <a:r>
              <a:rPr lang="da-DK" dirty="0"/>
              <a:t>Og til sidst </a:t>
            </a:r>
            <a:r>
              <a:rPr lang="da-DK" b="1" dirty="0"/>
              <a:t>bylinen</a:t>
            </a:r>
            <a:r>
              <a:rPr lang="da-DK" dirty="0"/>
              <a:t>. </a:t>
            </a:r>
          </a:p>
        </p:txBody>
      </p:sp>
      <p:sp>
        <p:nvSpPr>
          <p:cNvPr id="4" name="Pladsholder til slidenummer 3"/>
          <p:cNvSpPr>
            <a:spLocks noGrp="1"/>
          </p:cNvSpPr>
          <p:nvPr>
            <p:ph type="sldNum" sz="quarter" idx="5"/>
          </p:nvPr>
        </p:nvSpPr>
        <p:spPr/>
        <p:txBody>
          <a:bodyPr/>
          <a:lstStyle/>
          <a:p>
            <a:fld id="{EFAC016E-5E5F-3248-8F94-DBEB972C2B51}" type="slidenum">
              <a:rPr lang="da-DK" smtClean="0"/>
              <a:t>63</a:t>
            </a:fld>
            <a:endParaRPr lang="da-DK"/>
          </a:p>
        </p:txBody>
      </p:sp>
    </p:spTree>
    <p:extLst>
      <p:ext uri="{BB962C8B-B14F-4D97-AF65-F5344CB8AC3E}">
        <p14:creationId xmlns:p14="http://schemas.microsoft.com/office/powerpoint/2010/main" val="15156593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Som lovet –når </a:t>
            </a:r>
            <a:r>
              <a:rPr lang="da-DK" b="1" dirty="0"/>
              <a:t>I redigerer selve brødteksten i en mikroartikel</a:t>
            </a:r>
            <a:r>
              <a:rPr lang="da-DK" dirty="0"/>
              <a:t>, så har I mulighed for at bruge </a:t>
            </a:r>
            <a:r>
              <a:rPr lang="da-DK" b="1" dirty="0"/>
              <a:t>teksteditoren</a:t>
            </a:r>
            <a:r>
              <a:rPr lang="da-DK" dirty="0"/>
              <a:t>. Det gør I ved at klikke i </a:t>
            </a:r>
            <a:r>
              <a:rPr lang="da-DK" b="1" dirty="0"/>
              <a:t>mikroartiklens tekstfelt</a:t>
            </a:r>
            <a:r>
              <a:rPr lang="da-DK" dirty="0"/>
              <a:t>, hvorefter en menu åbner.</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Her klikker I på </a:t>
            </a:r>
            <a:r>
              <a:rPr lang="da-DK" b="1" dirty="0"/>
              <a:t>blyant-ikonet</a:t>
            </a:r>
            <a:r>
              <a:rPr lang="da-DK" dirty="0"/>
              <a:t>, hvorefter tekst-editoren åbner. </a:t>
            </a:r>
            <a:r>
              <a:rPr lang="da-DK" dirty="0">
                <a:sym typeface="Wingdings" panose="05000000000000000000" pitchFamily="2" charset="2"/>
              </a:rPr>
              <a:t></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64</a:t>
            </a:fld>
            <a:endParaRPr lang="da-DK"/>
          </a:p>
        </p:txBody>
      </p:sp>
    </p:spTree>
    <p:extLst>
      <p:ext uri="{BB962C8B-B14F-4D97-AF65-F5344CB8AC3E}">
        <p14:creationId xmlns:p14="http://schemas.microsoft.com/office/powerpoint/2010/main" val="36483962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Jeg demonstrerer nu </a:t>
            </a:r>
            <a:r>
              <a:rPr lang="da-DK" sz="1200" b="1" kern="1200" dirty="0">
                <a:solidFill>
                  <a:schemeClr val="tx1"/>
                </a:solidFill>
                <a:effectLst/>
                <a:latin typeface="+mn-lt"/>
                <a:ea typeface="+mn-ea"/>
                <a:cs typeface="+mn-cs"/>
              </a:rPr>
              <a:t>redigering af tekst på indholdsside</a:t>
            </a:r>
            <a:r>
              <a:rPr lang="da-DK" sz="1200" kern="1200" dirty="0">
                <a:solidFill>
                  <a:schemeClr val="tx1"/>
                </a:solidFill>
                <a:effectLst/>
                <a:latin typeface="+mn-lt"/>
                <a:ea typeface="+mn-ea"/>
                <a:cs typeface="+mn-cs"/>
              </a:rPr>
              <a:t>, som I lige har set på de foregående slides, og derefter er det jeres tur til at prøve.</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65</a:t>
            </a:fld>
            <a:endParaRPr lang="da-DK"/>
          </a:p>
        </p:txBody>
      </p:sp>
    </p:spTree>
    <p:extLst>
      <p:ext uri="{BB962C8B-B14F-4D97-AF65-F5344CB8AC3E}">
        <p14:creationId xmlns:p14="http://schemas.microsoft.com/office/powerpoint/2010/main" val="39539832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(Nu - 12.00)</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Vi skal i gang med øvelse 3a, hvor I skal redigere en eksisterende indholdsside.</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Igen så skal I øve jer på den side, som I hver især har fået tildelt - I har ca. 10 min til at færdiggøre øvelsen</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Er der nogle spørgsmål før I går i gang?</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Opsamling inden frokost: Hvilken sætning valgte I at sætte ind? Kun 3 er ok. Dog må I gerne bruge fed (1’eren) ved fremhævelse af emneord/emnesætning i starten af en punktopstilling. </a:t>
            </a:r>
          </a:p>
        </p:txBody>
      </p:sp>
      <p:sp>
        <p:nvSpPr>
          <p:cNvPr id="4" name="Pladsholder til slidenummer 3"/>
          <p:cNvSpPr>
            <a:spLocks noGrp="1"/>
          </p:cNvSpPr>
          <p:nvPr>
            <p:ph type="sldNum" sz="quarter" idx="5"/>
          </p:nvPr>
        </p:nvSpPr>
        <p:spPr/>
        <p:txBody>
          <a:bodyPr/>
          <a:lstStyle/>
          <a:p>
            <a:fld id="{EFAC016E-5E5F-3248-8F94-DBEB972C2B51}" type="slidenum">
              <a:rPr lang="da-DK" smtClean="0"/>
              <a:t>66</a:t>
            </a:fld>
            <a:endParaRPr lang="da-DK"/>
          </a:p>
        </p:txBody>
      </p:sp>
    </p:spTree>
    <p:extLst>
      <p:ext uri="{BB962C8B-B14F-4D97-AF65-F5344CB8AC3E}">
        <p14:creationId xmlns:p14="http://schemas.microsoft.com/office/powerpoint/2010/main" val="1122051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b="1" dirty="0"/>
              <a:t>12.00-12.30
##-AccessibilityAssistant: Skip layout check-##</a:t>
            </a:r>
          </a:p>
        </p:txBody>
      </p:sp>
      <p:sp>
        <p:nvSpPr>
          <p:cNvPr id="4" name="Pladsholder til slidenummer 3"/>
          <p:cNvSpPr>
            <a:spLocks noGrp="1"/>
          </p:cNvSpPr>
          <p:nvPr>
            <p:ph type="sldNum" sz="quarter" idx="5"/>
          </p:nvPr>
        </p:nvSpPr>
        <p:spPr/>
        <p:txBody>
          <a:bodyPr/>
          <a:lstStyle/>
          <a:p>
            <a:fld id="{EFAC016E-5E5F-3248-8F94-DBEB972C2B51}" type="slidenum">
              <a:rPr lang="da-DK" smtClean="0"/>
              <a:t>67</a:t>
            </a:fld>
            <a:endParaRPr lang="da-DK"/>
          </a:p>
        </p:txBody>
      </p:sp>
    </p:spTree>
    <p:extLst>
      <p:ext uri="{BB962C8B-B14F-4D97-AF65-F5344CB8AC3E}">
        <p14:creationId xmlns:p14="http://schemas.microsoft.com/office/powerpoint/2010/main" val="20838948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(12.30-13.00</a:t>
            </a:r>
            <a:r>
              <a:rPr lang="da-DK" dirty="0"/>
              <a:t>) </a:t>
            </a:r>
          </a:p>
          <a:p>
            <a:endParaRPr lang="da-DK" dirty="0"/>
          </a:p>
          <a:p>
            <a:r>
              <a:rPr lang="da-DK" dirty="0"/>
              <a:t>Nu skal vi </a:t>
            </a:r>
            <a:r>
              <a:rPr lang="da-DK" b="1" dirty="0"/>
              <a:t>se nærmere på mikroartikler</a:t>
            </a:r>
            <a:r>
              <a:rPr lang="da-DK" dirty="0"/>
              <a:t>, og </a:t>
            </a:r>
            <a:r>
              <a:rPr lang="da-DK" b="1" dirty="0"/>
              <a:t>hvordan de indsættes</a:t>
            </a:r>
            <a:r>
              <a:rPr lang="da-DK" dirty="0"/>
              <a:t>. Men før vi kigger på hvordan, så er vi nødt til at runde de </a:t>
            </a:r>
            <a:r>
              <a:rPr lang="da-DK" b="1" dirty="0"/>
              <a:t>forskellige typer</a:t>
            </a:r>
            <a:r>
              <a:rPr lang="da-DK" dirty="0"/>
              <a:t>. </a:t>
            </a:r>
          </a:p>
          <a:p>
            <a:endParaRPr lang="da-DK" dirty="0"/>
          </a:p>
          <a:p>
            <a:r>
              <a:rPr lang="da-DK" dirty="0"/>
              <a:t>På </a:t>
            </a:r>
            <a:r>
              <a:rPr lang="da-DK" b="1" dirty="0"/>
              <a:t>borger.dk </a:t>
            </a:r>
            <a:r>
              <a:rPr lang="da-DK" dirty="0"/>
              <a:t>er det let og overskueligt – her er der nemlig kun </a:t>
            </a:r>
            <a:r>
              <a:rPr lang="da-DK" b="1" dirty="0"/>
              <a:t>én standard mikroartikel</a:t>
            </a:r>
            <a:r>
              <a:rPr lang="da-DK" dirty="0"/>
              <a:t>, man kan vælge. </a:t>
            </a:r>
          </a:p>
          <a:p>
            <a:endParaRPr lang="da-DK" dirty="0"/>
          </a:p>
          <a:p>
            <a:r>
              <a:rPr lang="da-DK" dirty="0"/>
              <a:t>Men på </a:t>
            </a:r>
            <a:r>
              <a:rPr lang="da-DK" b="1" dirty="0" err="1"/>
              <a:t>lifeindenmark</a:t>
            </a:r>
            <a:r>
              <a:rPr lang="da-DK" dirty="0"/>
              <a:t>, er der </a:t>
            </a:r>
            <a:r>
              <a:rPr lang="da-DK" b="1" dirty="0"/>
              <a:t>flere typer </a:t>
            </a:r>
            <a:r>
              <a:rPr lang="da-DK" dirty="0"/>
              <a:t>at vælge imellem. </a:t>
            </a:r>
          </a:p>
          <a:p>
            <a:r>
              <a:rPr lang="da-DK" dirty="0"/>
              <a:t>Her er det </a:t>
            </a:r>
            <a:r>
              <a:rPr lang="da-DK" b="1" dirty="0"/>
              <a:t>ikke helt ligegyldigt, hvad man vælger</a:t>
            </a:r>
            <a:r>
              <a:rPr lang="da-DK" dirty="0"/>
              <a:t>. Før I indsætter nye mikroartikler på </a:t>
            </a:r>
            <a:r>
              <a:rPr lang="da-DK" dirty="0" err="1"/>
              <a:t>lifeindenmark</a:t>
            </a:r>
            <a:r>
              <a:rPr lang="da-DK" dirty="0"/>
              <a:t>, skal </a:t>
            </a:r>
            <a:r>
              <a:rPr lang="da-DK" b="1" dirty="0"/>
              <a:t>I undersøge, om I muligvis vil få brug for at indsætte en selvbetjening</a:t>
            </a:r>
            <a:r>
              <a:rPr lang="da-DK" dirty="0"/>
              <a:t> og i så fald, hvilken én. </a:t>
            </a:r>
          </a:p>
          <a:p>
            <a:endParaRPr lang="da-DK" dirty="0"/>
          </a:p>
          <a:p>
            <a:r>
              <a:rPr lang="da-DK" dirty="0"/>
              <a:t>Der findes nemlig </a:t>
            </a:r>
            <a:r>
              <a:rPr lang="da-DK" b="1" dirty="0"/>
              <a:t>3 slags</a:t>
            </a:r>
            <a:r>
              <a:rPr lang="da-DK" dirty="0"/>
              <a:t>, og de virker hver især kun under de respektive mikroartikler. Det vil sige, at hvis I indsætter en europæisk mikroartikel, men gerne vil have en selvbetjeningsløsning med </a:t>
            </a:r>
            <a:r>
              <a:rPr lang="da-DK" dirty="0" err="1"/>
              <a:t>MitID</a:t>
            </a:r>
            <a:r>
              <a:rPr lang="da-DK" dirty="0"/>
              <a:t>, så vil man godt kunne indsætte selvbetjeningsløsningen, men den vil ikke blive vist (være synlig i borgervisning). Giver det mening? </a:t>
            </a:r>
          </a:p>
        </p:txBody>
      </p:sp>
      <p:sp>
        <p:nvSpPr>
          <p:cNvPr id="4" name="Pladsholder til slidenummer 3"/>
          <p:cNvSpPr>
            <a:spLocks noGrp="1"/>
          </p:cNvSpPr>
          <p:nvPr>
            <p:ph type="sldNum" sz="quarter" idx="5"/>
          </p:nvPr>
        </p:nvSpPr>
        <p:spPr/>
        <p:txBody>
          <a:bodyPr/>
          <a:lstStyle/>
          <a:p>
            <a:fld id="{EFAC016E-5E5F-3248-8F94-DBEB972C2B51}" type="slidenum">
              <a:rPr lang="da-DK" smtClean="0"/>
              <a:t>68</a:t>
            </a:fld>
            <a:endParaRPr lang="da-DK"/>
          </a:p>
        </p:txBody>
      </p:sp>
    </p:spTree>
    <p:extLst>
      <p:ext uri="{BB962C8B-B14F-4D97-AF65-F5344CB8AC3E}">
        <p14:creationId xmlns:p14="http://schemas.microsoft.com/office/powerpoint/2010/main" val="27734927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Jeg starter med først at gennemgå </a:t>
            </a:r>
            <a:r>
              <a:rPr lang="da-DK" b="1" dirty="0"/>
              <a:t>indsættelse af mikroartikler </a:t>
            </a:r>
            <a:r>
              <a:rPr lang="da-DK" dirty="0"/>
              <a:t>på borger.dk, og så ser vi nærmere på </a:t>
            </a:r>
            <a:r>
              <a:rPr lang="da-DK" dirty="0" err="1"/>
              <a:t>lifeindenmark</a:t>
            </a:r>
            <a:r>
              <a:rPr lang="da-DK" dirty="0"/>
              <a:t> efterfølgende. </a:t>
            </a:r>
          </a:p>
          <a:p>
            <a:endParaRPr lang="da-DK" dirty="0"/>
          </a:p>
          <a:p>
            <a:r>
              <a:rPr lang="da-DK" dirty="0"/>
              <a:t>Mikroartikler </a:t>
            </a:r>
            <a:r>
              <a:rPr lang="da-DK" b="1" dirty="0"/>
              <a:t>tilføjes som nye komponenter</a:t>
            </a:r>
            <a:r>
              <a:rPr lang="da-DK" dirty="0"/>
              <a:t>, og I skal derfor klikke på </a:t>
            </a:r>
            <a:r>
              <a:rPr lang="da-DK" b="1" dirty="0"/>
              <a:t>komponent-knappen i båndmenuen</a:t>
            </a:r>
            <a:r>
              <a:rPr lang="da-DK" dirty="0"/>
              <a:t>, hvorefter der kommer en masse knapper frem (+ tilføj her). Mikroartikler </a:t>
            </a:r>
            <a:r>
              <a:rPr lang="da-DK" b="1" dirty="0"/>
              <a:t>skal altid placeres indenfor mikroartikelrammen</a:t>
            </a:r>
            <a:r>
              <a:rPr lang="da-DK" dirty="0"/>
              <a:t>, som her er markeret med den røde firkant – det er derfor vigtigt, at du vælger en </a:t>
            </a:r>
            <a:r>
              <a:rPr lang="da-DK" b="1" dirty="0"/>
              <a:t>”tilføj her”-knap, der er inden for rammen. </a:t>
            </a:r>
          </a:p>
          <a:p>
            <a:endParaRPr lang="da-DK" dirty="0"/>
          </a:p>
          <a:p>
            <a:r>
              <a:rPr lang="da-DK" dirty="0"/>
              <a:t>Når du så klikker på ”tilføj her”, dukker følgende boks frem (Klik).</a:t>
            </a:r>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69</a:t>
            </a:fld>
            <a:endParaRPr lang="da-DK"/>
          </a:p>
        </p:txBody>
      </p:sp>
    </p:spTree>
    <p:extLst>
      <p:ext uri="{BB962C8B-B14F-4D97-AF65-F5344CB8AC3E}">
        <p14:creationId xmlns:p14="http://schemas.microsoft.com/office/powerpoint/2010/main" val="1606943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7C87C-1B5B-040C-B755-E28F05739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AC77C-9FB0-C4AF-4247-920AA88FB1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D8747A-10B1-9AE6-13AA-1C0AFE30E9B4}"/>
              </a:ext>
            </a:extLst>
          </p:cNvPr>
          <p:cNvSpPr>
            <a:spLocks noGrp="1"/>
          </p:cNvSpPr>
          <p:nvPr>
            <p:ph type="body" idx="1"/>
          </p:nvPr>
        </p:nvSpPr>
        <p:spPr/>
        <p:txBody>
          <a:bodyPr/>
          <a:lstStyle/>
          <a:p>
            <a:r>
              <a:rPr lang="da-DK" dirty="0">
                <a:solidFill>
                  <a:srgbClr val="FF0000"/>
                </a:solidFill>
                <a:highlight>
                  <a:srgbClr val="FFFF00"/>
                </a:highlight>
              </a:rPr>
              <a:t>[Lene] </a:t>
            </a:r>
            <a:r>
              <a:rPr lang="da-DK" dirty="0"/>
              <a:t>Kontor for borger.dk ligger i Digitaliseringsstyrelsen, som hører under Digitaliseringsministeriet. Vores kontor har ansvar for hele borger.dk-pakken med både videreudvikling, drift og forvaltning af portalen. </a:t>
            </a:r>
          </a:p>
          <a:p>
            <a:r>
              <a:rPr lang="da-DK" dirty="0"/>
              <a:t>Vi er 27 medarbejdere i kontoret med en overvægt af specialister fremfor generalister sammenlignet med mange af de andre kontorer i Digitaliseringsstyrelsen.</a:t>
            </a:r>
          </a:p>
        </p:txBody>
      </p:sp>
      <p:sp>
        <p:nvSpPr>
          <p:cNvPr id="4" name="Footer Placeholder 3">
            <a:extLst>
              <a:ext uri="{FF2B5EF4-FFF2-40B4-BE49-F238E27FC236}">
                <a16:creationId xmlns:a16="http://schemas.microsoft.com/office/drawing/2014/main" id="{6C2B9A67-73F4-700F-473C-EE52439343C1}"/>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Header Placeholder 4">
            <a:extLst>
              <a:ext uri="{FF2B5EF4-FFF2-40B4-BE49-F238E27FC236}">
                <a16:creationId xmlns:a16="http://schemas.microsoft.com/office/drawing/2014/main" id="{4EBD2E77-2737-4118-5F2B-8706F79E91FD}"/>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Date Placeholder 5">
            <a:extLst>
              <a:ext uri="{FF2B5EF4-FFF2-40B4-BE49-F238E27FC236}">
                <a16:creationId xmlns:a16="http://schemas.microsoft.com/office/drawing/2014/main" id="{43BB5B82-382B-FF3B-CD78-A3228A51448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27/02/2026</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Slide Number Placeholder 6">
            <a:extLst>
              <a:ext uri="{FF2B5EF4-FFF2-40B4-BE49-F238E27FC236}">
                <a16:creationId xmlns:a16="http://schemas.microsoft.com/office/drawing/2014/main" id="{6A9F35D4-E61D-5D82-4DEA-94BB37D7F5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32395795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Her </a:t>
            </a:r>
            <a:r>
              <a:rPr lang="da-DK" b="1" dirty="0"/>
              <a:t>vælger I mikroartikel </a:t>
            </a:r>
            <a:r>
              <a:rPr lang="da-DK" dirty="0"/>
              <a:t>(som også er det eneste, der kan vælges) og klikker på ”</a:t>
            </a:r>
            <a:r>
              <a:rPr lang="da-DK" b="1" dirty="0"/>
              <a:t>Vælg</a:t>
            </a:r>
            <a:r>
              <a:rPr lang="da-DK" dirty="0"/>
              <a:t>”.</a:t>
            </a:r>
          </a:p>
        </p:txBody>
      </p:sp>
      <p:sp>
        <p:nvSpPr>
          <p:cNvPr id="4" name="Slide Number Placeholder 3"/>
          <p:cNvSpPr>
            <a:spLocks noGrp="1"/>
          </p:cNvSpPr>
          <p:nvPr>
            <p:ph type="sldNum" sz="quarter" idx="10"/>
          </p:nvPr>
        </p:nvSpPr>
        <p:spPr/>
        <p:txBody>
          <a:bodyPr/>
          <a:lstStyle/>
          <a:p>
            <a:fld id="{EFAC016E-5E5F-3248-8F94-DBEB972C2B51}" type="slidenum">
              <a:rPr lang="da-DK" smtClean="0"/>
              <a:t>70</a:t>
            </a:fld>
            <a:endParaRPr lang="da-DK"/>
          </a:p>
        </p:txBody>
      </p:sp>
    </p:spTree>
    <p:extLst>
      <p:ext uri="{BB962C8B-B14F-4D97-AF65-F5344CB8AC3E}">
        <p14:creationId xmlns:p14="http://schemas.microsoft.com/office/powerpoint/2010/main" val="26337525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Så kommer det her vindue op, hvor I skal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Vælge </a:t>
            </a:r>
            <a:r>
              <a:rPr lang="da-DK" b="1" dirty="0"/>
              <a:t>”opret nyt indhold” nederst til venstre</a:t>
            </a:r>
            <a:endParaRPr lang="da-DK" b="0" dirty="0"/>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b="0" dirty="0"/>
              <a:t>Angive </a:t>
            </a:r>
            <a:r>
              <a:rPr lang="da-DK" dirty="0"/>
              <a:t>et </a:t>
            </a:r>
            <a:r>
              <a:rPr lang="da-DK" b="1" dirty="0"/>
              <a:t>navn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b="1" dirty="0"/>
              <a:t>Klikke på ”ok” </a:t>
            </a:r>
            <a:r>
              <a:rPr lang="da-DK" dirty="0"/>
              <a:t>for at afslutte.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I har </a:t>
            </a:r>
            <a:r>
              <a:rPr lang="da-DK" b="1" dirty="0"/>
              <a:t>ikke</a:t>
            </a:r>
            <a:r>
              <a:rPr lang="da-DK" dirty="0"/>
              <a:t> mulighed for at skrive </a:t>
            </a:r>
            <a:r>
              <a:rPr lang="da-DK" b="1" dirty="0"/>
              <a:t>?-tegn </a:t>
            </a:r>
            <a:r>
              <a:rPr lang="da-DK" dirty="0"/>
              <a:t>ind i overskriften for mikroartiklen, </a:t>
            </a:r>
            <a:r>
              <a:rPr lang="da-DK" b="1" dirty="0"/>
              <a:t>når den oprettes.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b="0" dirty="0"/>
              <a:t>H</a:t>
            </a:r>
            <a:r>
              <a:rPr lang="da-DK" dirty="0"/>
              <a:t>vis I alligevel gerne vil formulere mikroartiklen som et spørgsmål, så kan I altid </a:t>
            </a:r>
            <a:r>
              <a:rPr lang="da-DK" b="1" dirty="0"/>
              <a:t>tilføje ?-tegnet efterfølgende </a:t>
            </a:r>
            <a:r>
              <a:rPr lang="da-DK" dirty="0"/>
              <a:t>ved at redigere direkte i mikroartiklens overskrift. </a:t>
            </a:r>
          </a:p>
        </p:txBody>
      </p:sp>
      <p:sp>
        <p:nvSpPr>
          <p:cNvPr id="4" name="Slide Number Placeholder 3"/>
          <p:cNvSpPr>
            <a:spLocks noGrp="1"/>
          </p:cNvSpPr>
          <p:nvPr>
            <p:ph type="sldNum" sz="quarter" idx="10"/>
          </p:nvPr>
        </p:nvSpPr>
        <p:spPr/>
        <p:txBody>
          <a:bodyPr/>
          <a:lstStyle/>
          <a:p>
            <a:fld id="{EFAC016E-5E5F-3248-8F94-DBEB972C2B51}" type="slidenum">
              <a:rPr lang="da-DK" smtClean="0"/>
              <a:t>71</a:t>
            </a:fld>
            <a:endParaRPr lang="da-DK"/>
          </a:p>
        </p:txBody>
      </p:sp>
    </p:spTree>
    <p:extLst>
      <p:ext uri="{BB962C8B-B14F-4D97-AF65-F5344CB8AC3E}">
        <p14:creationId xmlns:p14="http://schemas.microsoft.com/office/powerpoint/2010/main" val="27736651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Nu er </a:t>
            </a:r>
            <a:r>
              <a:rPr lang="da-DK" b="1" dirty="0"/>
              <a:t>mikroartiklen tilføjet </a:t>
            </a:r>
            <a:r>
              <a:rPr lang="da-DK" dirty="0"/>
              <a:t>på siden, og derefter kan der </a:t>
            </a:r>
            <a:r>
              <a:rPr lang="da-DK" b="1" dirty="0"/>
              <a:t>eventuelt rettes i mikroartiklens overskrift </a:t>
            </a:r>
            <a:r>
              <a:rPr lang="da-DK" dirty="0"/>
              <a:t>(tilføje ? og des lige).</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Der kan tilføjes en selvbetjening, eller der kan redigeres i mikroartiklens tekst. </a:t>
            </a:r>
          </a:p>
          <a:p>
            <a:pPr marL="0" marR="0" lvl="0" indent="0" algn="l" defTabSz="457200" rtl="0" eaLnBrk="1" fontAlgn="auto" latinLnBrk="0" hangingPunct="1">
              <a:lnSpc>
                <a:spcPct val="100000"/>
              </a:lnSpc>
              <a:spcBef>
                <a:spcPts val="0"/>
              </a:spcBef>
              <a:spcAft>
                <a:spcPts val="0"/>
              </a:spcAft>
              <a:buClrTx/>
              <a:buSzTx/>
              <a:buFontTx/>
              <a:buNone/>
              <a:tabLst/>
              <a:defRPr/>
            </a:pPr>
            <a:br>
              <a:rPr lang="da-DK" dirty="0"/>
            </a:br>
            <a:r>
              <a:rPr lang="da-DK" dirty="0"/>
              <a:t>Vær </a:t>
            </a:r>
            <a:r>
              <a:rPr lang="da-DK" b="1" dirty="0"/>
              <a:t>opmærksom på</a:t>
            </a:r>
            <a:r>
              <a:rPr lang="da-DK" dirty="0"/>
              <a:t>, at mikroartiklen </a:t>
            </a:r>
            <a:r>
              <a:rPr lang="da-DK" b="1" dirty="0"/>
              <a:t>først vil være synlig i borgervisning, når der er tilføjet en brødtekst.</a:t>
            </a:r>
            <a:r>
              <a:rPr lang="da-DK"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Det kan I altid </a:t>
            </a:r>
            <a:r>
              <a:rPr lang="da-DK" b="1" dirty="0"/>
              <a:t>teste af ved at klikke på ”</a:t>
            </a:r>
            <a:r>
              <a:rPr lang="da-DK" b="1" dirty="0" err="1"/>
              <a:t>preview</a:t>
            </a:r>
            <a:r>
              <a:rPr lang="da-DK" b="1" dirty="0"/>
              <a:t>” </a:t>
            </a:r>
            <a:r>
              <a:rPr lang="da-DK" dirty="0"/>
              <a:t>knappen. </a:t>
            </a:r>
          </a:p>
        </p:txBody>
      </p:sp>
      <p:sp>
        <p:nvSpPr>
          <p:cNvPr id="4" name="Slide Number Placeholder 3"/>
          <p:cNvSpPr>
            <a:spLocks noGrp="1"/>
          </p:cNvSpPr>
          <p:nvPr>
            <p:ph type="sldNum" sz="quarter" idx="10"/>
          </p:nvPr>
        </p:nvSpPr>
        <p:spPr/>
        <p:txBody>
          <a:bodyPr/>
          <a:lstStyle/>
          <a:p>
            <a:fld id="{EFAC016E-5E5F-3248-8F94-DBEB972C2B51}" type="slidenum">
              <a:rPr lang="da-DK" smtClean="0"/>
              <a:t>72</a:t>
            </a:fld>
            <a:endParaRPr lang="da-DK"/>
          </a:p>
        </p:txBody>
      </p:sp>
    </p:spTree>
    <p:extLst>
      <p:ext uri="{BB962C8B-B14F-4D97-AF65-F5344CB8AC3E}">
        <p14:creationId xmlns:p14="http://schemas.microsoft.com/office/powerpoint/2010/main" val="18846382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0" dirty="0"/>
              <a:t>Nu ser vi på, hvordan det ser ud, når </a:t>
            </a:r>
            <a:r>
              <a:rPr lang="da-DK" b="1" dirty="0"/>
              <a:t>man tilføjer en mikroartikel på </a:t>
            </a:r>
            <a:r>
              <a:rPr lang="da-DK" b="1" dirty="0" err="1"/>
              <a:t>lifeindenmark</a:t>
            </a:r>
            <a:r>
              <a:rPr lang="da-DK" b="1" dirty="0"/>
              <a:t>.</a:t>
            </a:r>
          </a:p>
          <a:p>
            <a:r>
              <a:rPr lang="da-DK" b="0" dirty="0"/>
              <a:t>Processen er </a:t>
            </a:r>
            <a:r>
              <a:rPr lang="da-DK" b="1" dirty="0"/>
              <a:t>præcis den samme</a:t>
            </a:r>
            <a:r>
              <a:rPr lang="da-DK" b="0" dirty="0"/>
              <a:t>. Dvs. man </a:t>
            </a:r>
          </a:p>
          <a:p>
            <a:pPr marL="228600" indent="-228600">
              <a:buFont typeface="+mj-lt"/>
              <a:buAutoNum type="arabicPeriod"/>
            </a:pPr>
            <a:r>
              <a:rPr lang="da-DK" b="0" dirty="0"/>
              <a:t>Klikker på ”komponent” knappen i båndmenuen</a:t>
            </a:r>
          </a:p>
          <a:p>
            <a:pPr marL="228600" indent="-228600">
              <a:buFont typeface="+mj-lt"/>
              <a:buAutoNum type="arabicPeriod"/>
            </a:pPr>
            <a:r>
              <a:rPr lang="da-DK" b="0" dirty="0"/>
              <a:t>Klikker på ”tilføj her”…</a:t>
            </a:r>
            <a:r>
              <a:rPr lang="da-DK" b="0" dirty="0">
                <a:sym typeface="Wingdings" panose="05000000000000000000" pitchFamily="2" charset="2"/>
              </a:rPr>
              <a:t></a:t>
            </a:r>
            <a:endParaRPr lang="da-DK" b="0" dirty="0"/>
          </a:p>
        </p:txBody>
      </p:sp>
      <p:sp>
        <p:nvSpPr>
          <p:cNvPr id="4" name="Slide Number Placeholder 3"/>
          <p:cNvSpPr>
            <a:spLocks noGrp="1"/>
          </p:cNvSpPr>
          <p:nvPr>
            <p:ph type="sldNum" sz="quarter" idx="10"/>
          </p:nvPr>
        </p:nvSpPr>
        <p:spPr/>
        <p:txBody>
          <a:bodyPr/>
          <a:lstStyle/>
          <a:p>
            <a:fld id="{EFAC016E-5E5F-3248-8F94-DBEB972C2B51}" type="slidenum">
              <a:rPr lang="da-DK" smtClean="0"/>
              <a:t>73</a:t>
            </a:fld>
            <a:endParaRPr lang="da-DK"/>
          </a:p>
        </p:txBody>
      </p:sp>
    </p:spTree>
    <p:extLst>
      <p:ext uri="{BB962C8B-B14F-4D97-AF65-F5344CB8AC3E}">
        <p14:creationId xmlns:p14="http://schemas.microsoft.com/office/powerpoint/2010/main" val="11851885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Og så </a:t>
            </a:r>
            <a:r>
              <a:rPr lang="da-DK" b="1" dirty="0"/>
              <a:t>vælger</a:t>
            </a:r>
            <a:r>
              <a:rPr lang="da-DK" dirty="0"/>
              <a:t> I en af de førnævnte mikroartikler.</a:t>
            </a:r>
          </a:p>
          <a:p>
            <a:r>
              <a:rPr lang="da-DK" dirty="0"/>
              <a:t>Som sagt, så er det en god idé allerede nu, at have </a:t>
            </a:r>
            <a:r>
              <a:rPr lang="da-DK" b="1" dirty="0"/>
              <a:t>taget stilling til, hvilken type selvbetjeningsløsning </a:t>
            </a:r>
            <a:r>
              <a:rPr lang="da-DK" dirty="0"/>
              <a:t>(hvis man skal have sådan en), der skal være, inden man vælger en mikroartikeltype. Hvis der ikke er selvbetjening, tager i bare den, der hedder mikroartikel.</a:t>
            </a:r>
          </a:p>
        </p:txBody>
      </p:sp>
      <p:sp>
        <p:nvSpPr>
          <p:cNvPr id="4" name="Slide Number Placeholder 3"/>
          <p:cNvSpPr>
            <a:spLocks noGrp="1"/>
          </p:cNvSpPr>
          <p:nvPr>
            <p:ph type="sldNum" sz="quarter" idx="10"/>
          </p:nvPr>
        </p:nvSpPr>
        <p:spPr/>
        <p:txBody>
          <a:bodyPr/>
          <a:lstStyle/>
          <a:p>
            <a:fld id="{EFAC016E-5E5F-3248-8F94-DBEB972C2B51}" type="slidenum">
              <a:rPr lang="da-DK" smtClean="0"/>
              <a:t>74</a:t>
            </a:fld>
            <a:endParaRPr lang="da-DK"/>
          </a:p>
        </p:txBody>
      </p:sp>
    </p:spTree>
    <p:extLst>
      <p:ext uri="{BB962C8B-B14F-4D97-AF65-F5344CB8AC3E}">
        <p14:creationId xmlns:p14="http://schemas.microsoft.com/office/powerpoint/2010/main" val="13630554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Og igen, er der </a:t>
            </a:r>
            <a:r>
              <a:rPr lang="da-DK" b="1" dirty="0"/>
              <a:t>mulighed for at angive en overskrift </a:t>
            </a:r>
            <a:r>
              <a:rPr lang="da-DK" dirty="0"/>
              <a:t>på artiklen. Spørgsmålstegn og des lige, kan tilføjes efterfølgende.</a:t>
            </a:r>
          </a:p>
        </p:txBody>
      </p:sp>
      <p:sp>
        <p:nvSpPr>
          <p:cNvPr id="4" name="Slide Number Placeholder 3"/>
          <p:cNvSpPr>
            <a:spLocks noGrp="1"/>
          </p:cNvSpPr>
          <p:nvPr>
            <p:ph type="sldNum" sz="quarter" idx="10"/>
          </p:nvPr>
        </p:nvSpPr>
        <p:spPr/>
        <p:txBody>
          <a:bodyPr/>
          <a:lstStyle/>
          <a:p>
            <a:fld id="{EFAC016E-5E5F-3248-8F94-DBEB972C2B51}" type="slidenum">
              <a:rPr lang="da-DK" smtClean="0"/>
              <a:t>75</a:t>
            </a:fld>
            <a:endParaRPr lang="da-DK"/>
          </a:p>
        </p:txBody>
      </p:sp>
    </p:spTree>
    <p:extLst>
      <p:ext uri="{BB962C8B-B14F-4D97-AF65-F5344CB8AC3E}">
        <p14:creationId xmlns:p14="http://schemas.microsoft.com/office/powerpoint/2010/main" val="24344184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Skulle I komme dertil, hvor I får behovet for at </a:t>
            </a:r>
            <a:r>
              <a:rPr lang="da-DK" b="1" dirty="0"/>
              <a:t>slette en mikroartikel</a:t>
            </a:r>
            <a:r>
              <a:rPr lang="da-DK" dirty="0"/>
              <a:t>, så skal det altid ske efter </a:t>
            </a:r>
            <a:r>
              <a:rPr lang="da-DK" sz="1200" b="1" kern="1200" dirty="0">
                <a:solidFill>
                  <a:schemeClr val="tx1"/>
                </a:solidFill>
                <a:effectLst/>
                <a:latin typeface="+mn-lt"/>
                <a:ea typeface="+mn-ea"/>
                <a:cs typeface="+mn-cs"/>
              </a:rPr>
              <a:t>forhåndsaftale</a:t>
            </a:r>
            <a:r>
              <a:rPr lang="da-DK"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Skriv til admin@borger.dk.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Når mikroartikler slettes, så skal de </a:t>
            </a:r>
            <a:r>
              <a:rPr lang="da-DK" sz="1200" b="1" kern="1200" dirty="0">
                <a:solidFill>
                  <a:schemeClr val="tx1"/>
                </a:solidFill>
                <a:effectLst/>
                <a:latin typeface="+mn-lt"/>
                <a:ea typeface="+mn-ea"/>
                <a:cs typeface="+mn-cs"/>
              </a:rPr>
              <a:t>slettes 2 steder</a:t>
            </a:r>
            <a:r>
              <a:rPr lang="da-DK" sz="1200" kern="1200" dirty="0">
                <a:solidFill>
                  <a:schemeClr val="tx1"/>
                </a:solidFill>
                <a:effectLst/>
                <a:latin typeface="+mn-lt"/>
                <a:ea typeface="+mn-ea"/>
                <a:cs typeface="+mn-cs"/>
              </a:rPr>
              <a:t>. Både i </a:t>
            </a:r>
            <a:r>
              <a:rPr lang="da-DK" sz="1200" b="1" kern="1200" dirty="0">
                <a:solidFill>
                  <a:schemeClr val="tx1"/>
                </a:solidFill>
                <a:effectLst/>
                <a:latin typeface="+mn-lt"/>
                <a:ea typeface="+mn-ea"/>
                <a:cs typeface="+mn-cs"/>
              </a:rPr>
              <a:t>sideredigering</a:t>
            </a:r>
            <a:r>
              <a:rPr lang="da-DK" sz="1200" kern="1200" dirty="0">
                <a:solidFill>
                  <a:schemeClr val="tx1"/>
                </a:solidFill>
                <a:effectLst/>
                <a:latin typeface="+mn-lt"/>
                <a:ea typeface="+mn-ea"/>
                <a:cs typeface="+mn-cs"/>
              </a:rPr>
              <a:t> og i </a:t>
            </a:r>
            <a:r>
              <a:rPr lang="da-DK" sz="1200" b="1" kern="1200" dirty="0">
                <a:solidFill>
                  <a:schemeClr val="tx1"/>
                </a:solidFill>
                <a:effectLst/>
                <a:latin typeface="+mn-lt"/>
                <a:ea typeface="+mn-ea"/>
                <a:cs typeface="+mn-cs"/>
              </a:rPr>
              <a:t>indholdsredigering</a:t>
            </a:r>
            <a:r>
              <a:rPr lang="da-DK"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I </a:t>
            </a:r>
            <a:r>
              <a:rPr lang="da-DK" sz="1200" b="1" kern="1200" dirty="0">
                <a:solidFill>
                  <a:schemeClr val="tx1"/>
                </a:solidFill>
                <a:effectLst/>
                <a:latin typeface="+mn-lt"/>
                <a:ea typeface="+mn-ea"/>
                <a:cs typeface="+mn-cs"/>
              </a:rPr>
              <a:t>sideredigering</a:t>
            </a:r>
            <a:r>
              <a:rPr lang="da-DK" sz="1200" kern="1200" dirty="0">
                <a:solidFill>
                  <a:schemeClr val="tx1"/>
                </a:solidFill>
                <a:effectLst/>
                <a:latin typeface="+mn-lt"/>
                <a:ea typeface="+mn-ea"/>
                <a:cs typeface="+mn-cs"/>
              </a:rPr>
              <a:t> sletter i ved at klikke på </a:t>
            </a:r>
            <a:r>
              <a:rPr lang="da-DK" sz="1200" b="1" kern="1200" dirty="0">
                <a:solidFill>
                  <a:schemeClr val="tx1"/>
                </a:solidFill>
                <a:effectLst/>
                <a:latin typeface="+mn-lt"/>
                <a:ea typeface="+mn-ea"/>
                <a:cs typeface="+mn-cs"/>
              </a:rPr>
              <a:t>”+”</a:t>
            </a:r>
            <a:r>
              <a:rPr lang="da-DK" sz="1200" kern="1200" dirty="0">
                <a:solidFill>
                  <a:schemeClr val="tx1"/>
                </a:solidFill>
                <a:effectLst/>
                <a:latin typeface="+mn-lt"/>
                <a:ea typeface="+mn-ea"/>
                <a:cs typeface="+mn-cs"/>
              </a:rPr>
              <a:t> i den mikroartikel, der skal slettes. Herefter klikker I på det </a:t>
            </a:r>
            <a:r>
              <a:rPr lang="da-DK" sz="1200" b="1" kern="1200" dirty="0">
                <a:solidFill>
                  <a:schemeClr val="tx1"/>
                </a:solidFill>
                <a:effectLst/>
                <a:latin typeface="+mn-lt"/>
                <a:ea typeface="+mn-ea"/>
                <a:cs typeface="+mn-cs"/>
              </a:rPr>
              <a:t>røde kryds </a:t>
            </a:r>
            <a:r>
              <a:rPr lang="da-DK" sz="1200" kern="1200" dirty="0">
                <a:solidFill>
                  <a:schemeClr val="tx1"/>
                </a:solidFill>
                <a:effectLst/>
                <a:latin typeface="+mn-lt"/>
                <a:ea typeface="+mn-ea"/>
                <a:cs typeface="+mn-cs"/>
              </a:rPr>
              <a:t>i mikroartiklens menu for at slette.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Herefter kan I med fordel skifte mellem de to redigeringsformer ved at splitte skærmen </a:t>
            </a:r>
            <a:r>
              <a:rPr lang="da-DK" sz="1200" kern="1200" dirty="0">
                <a:solidFill>
                  <a:schemeClr val="tx1"/>
                </a:solidFill>
                <a:effectLst/>
                <a:latin typeface="+mn-lt"/>
                <a:ea typeface="+mn-ea"/>
                <a:cs typeface="+mn-cs"/>
                <a:sym typeface="Wingdings" panose="05000000000000000000" pitchFamily="2" charset="2"/>
              </a:rPr>
              <a:t></a:t>
            </a:r>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EFAC016E-5E5F-3248-8F94-DBEB972C2B51}" type="slidenum">
              <a:rPr lang="da-DK" smtClean="0"/>
              <a:t>76</a:t>
            </a:fld>
            <a:endParaRPr lang="da-DK"/>
          </a:p>
        </p:txBody>
      </p:sp>
    </p:spTree>
    <p:extLst>
      <p:ext uri="{BB962C8B-B14F-4D97-AF65-F5344CB8AC3E}">
        <p14:creationId xmlns:p14="http://schemas.microsoft.com/office/powerpoint/2010/main" val="8215515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Når siden åbnes i </a:t>
            </a:r>
            <a:r>
              <a:rPr lang="da-DK" sz="1200" b="1" kern="1200" dirty="0">
                <a:solidFill>
                  <a:schemeClr val="tx1"/>
                </a:solidFill>
                <a:effectLst/>
                <a:latin typeface="+mn-lt"/>
                <a:ea typeface="+mn-ea"/>
                <a:cs typeface="+mn-cs"/>
              </a:rPr>
              <a:t>Indholdsredigering</a:t>
            </a:r>
            <a:r>
              <a:rPr lang="da-DK" sz="1200" kern="1200" dirty="0">
                <a:solidFill>
                  <a:schemeClr val="tx1"/>
                </a:solidFill>
                <a:effectLst/>
                <a:latin typeface="+mn-lt"/>
                <a:ea typeface="+mn-ea"/>
                <a:cs typeface="+mn-cs"/>
              </a:rPr>
              <a:t> slettes mikroartiklen ved at</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kern="1200" dirty="0">
                <a:solidFill>
                  <a:schemeClr val="tx1"/>
                </a:solidFill>
                <a:effectLst/>
                <a:latin typeface="+mn-lt"/>
                <a:ea typeface="+mn-ea"/>
                <a:cs typeface="+mn-cs"/>
              </a:rPr>
              <a:t>Udfolde mappen ‘mikroartikler’</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kern="1200" dirty="0">
                <a:solidFill>
                  <a:schemeClr val="tx1"/>
                </a:solidFill>
                <a:effectLst/>
                <a:latin typeface="+mn-lt"/>
                <a:ea typeface="+mn-ea"/>
                <a:cs typeface="+mn-cs"/>
              </a:rPr>
              <a:t>Højreklikke på den mikroartikel, der skal slettes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kern="1200" dirty="0">
                <a:solidFill>
                  <a:schemeClr val="tx1"/>
                </a:solidFill>
                <a:effectLst/>
                <a:latin typeface="+mn-lt"/>
                <a:ea typeface="+mn-ea"/>
                <a:cs typeface="+mn-cs"/>
              </a:rPr>
              <a:t>Vælge ”slet” </a:t>
            </a:r>
            <a:endParaRPr lang="da-DK" dirty="0"/>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77</a:t>
            </a:fld>
            <a:endParaRPr lang="da-DK"/>
          </a:p>
        </p:txBody>
      </p:sp>
    </p:spTree>
    <p:extLst>
      <p:ext uri="{BB962C8B-B14F-4D97-AF65-F5344CB8AC3E}">
        <p14:creationId xmlns:p14="http://schemas.microsoft.com/office/powerpoint/2010/main" val="41948023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er en </a:t>
            </a:r>
            <a:r>
              <a:rPr lang="da-DK" b="1" dirty="0"/>
              <a:t>funktion i Sitecore</a:t>
            </a:r>
            <a:r>
              <a:rPr lang="da-DK" dirty="0"/>
              <a:t>, som giver et </a:t>
            </a:r>
            <a:r>
              <a:rPr lang="da-DK" b="1" dirty="0"/>
              <a:t>overblik over elementer, der ikke er i brug</a:t>
            </a:r>
            <a:r>
              <a:rPr lang="da-DK" dirty="0"/>
              <a:t>. </a:t>
            </a:r>
          </a:p>
          <a:p>
            <a:endParaRPr lang="da-DK" dirty="0"/>
          </a:p>
          <a:p>
            <a:r>
              <a:rPr lang="da-DK" dirty="0"/>
              <a:t>Det </a:t>
            </a:r>
            <a:r>
              <a:rPr lang="da-DK" b="1" dirty="0"/>
              <a:t>grå ikon </a:t>
            </a:r>
            <a:r>
              <a:rPr lang="da-DK" b="0" dirty="0"/>
              <a:t>(</a:t>
            </a:r>
            <a:r>
              <a:rPr lang="da-DK" dirty="0"/>
              <a:t>1), indikerer at den pågældende </a:t>
            </a:r>
            <a:r>
              <a:rPr lang="da-DK" b="1" dirty="0"/>
              <a:t>mappe</a:t>
            </a:r>
            <a:r>
              <a:rPr lang="da-DK" dirty="0"/>
              <a:t> har </a:t>
            </a:r>
            <a:r>
              <a:rPr lang="da-DK" b="1" dirty="0"/>
              <a:t>et eller flere elementer, der ikke længere er i brug</a:t>
            </a:r>
            <a:r>
              <a:rPr lang="da-DK" dirty="0"/>
              <a:t>. </a:t>
            </a:r>
          </a:p>
          <a:p>
            <a:r>
              <a:rPr lang="da-DK" dirty="0"/>
              <a:t>Så kan man </a:t>
            </a:r>
            <a:r>
              <a:rPr lang="da-DK" b="1" dirty="0"/>
              <a:t>udfolde mappen </a:t>
            </a:r>
            <a:r>
              <a:rPr lang="da-DK" dirty="0"/>
              <a:t>og </a:t>
            </a:r>
            <a:r>
              <a:rPr lang="da-DK" b="1" dirty="0"/>
              <a:t>finde det pågældende element</a:t>
            </a:r>
            <a:r>
              <a:rPr lang="da-DK" dirty="0"/>
              <a:t>, der ikke længere er i brug. </a:t>
            </a:r>
          </a:p>
          <a:p>
            <a:r>
              <a:rPr lang="da-DK" dirty="0"/>
              <a:t>Det vil være </a:t>
            </a:r>
            <a:r>
              <a:rPr lang="da-DK" b="1" dirty="0"/>
              <a:t>illustreret af det farvede ikon </a:t>
            </a:r>
            <a:r>
              <a:rPr lang="da-DK" dirty="0"/>
              <a:t>som er markeret her (2). </a:t>
            </a:r>
          </a:p>
          <a:p>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Funktionen er altså rigtig </a:t>
            </a:r>
            <a:r>
              <a:rPr lang="da-DK" b="1" dirty="0"/>
              <a:t>god til </a:t>
            </a:r>
            <a:r>
              <a:rPr lang="da-DK" dirty="0"/>
              <a:t>når man skal </a:t>
            </a:r>
            <a:r>
              <a:rPr lang="da-DK" b="1" dirty="0"/>
              <a:t>danne sig et overblik </a:t>
            </a:r>
            <a:r>
              <a:rPr lang="da-DK" dirty="0"/>
              <a:t>over fx </a:t>
            </a:r>
            <a:r>
              <a:rPr lang="da-DK" b="1" dirty="0"/>
              <a:t>mikroartikler, der ikke længere er på sideredigering </a:t>
            </a:r>
            <a:r>
              <a:rPr lang="da-DK" dirty="0"/>
              <a:t>fordi de fx er blevet slettet.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Som vi så på det forrige slide, så skal </a:t>
            </a:r>
            <a:r>
              <a:rPr lang="da-DK" b="1" dirty="0"/>
              <a:t>mikroartikler altid slettes fra begge redigeringsformer </a:t>
            </a:r>
            <a:r>
              <a:rPr lang="da-DK" dirty="0"/>
              <a:t>– </a:t>
            </a:r>
            <a:r>
              <a:rPr lang="da-DK" b="1" dirty="0"/>
              <a:t>hvis</a:t>
            </a:r>
            <a:r>
              <a:rPr lang="da-DK" dirty="0"/>
              <a:t> det </a:t>
            </a:r>
            <a:r>
              <a:rPr lang="da-DK" b="1" dirty="0"/>
              <a:t>ikke er sæson-artikler</a:t>
            </a:r>
            <a:r>
              <a:rPr lang="da-DK" dirty="0"/>
              <a:t>, eller lignende.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Så med den her funktion, kan man altså let og overskueligt se, om der er nogle elementer, der er ikke længere er i brug på sideredigering, og herefter tage stilling til, om de skal slettes eller beholdes.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78</a:t>
            </a:fld>
            <a:endParaRPr lang="da-DK"/>
          </a:p>
        </p:txBody>
      </p:sp>
    </p:spTree>
    <p:extLst>
      <p:ext uri="{BB962C8B-B14F-4D97-AF65-F5344CB8AC3E}">
        <p14:creationId xmlns:p14="http://schemas.microsoft.com/office/powerpoint/2010/main" val="2806249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I skal </a:t>
            </a:r>
            <a:r>
              <a:rPr lang="da-DK" b="1" dirty="0"/>
              <a:t>fjerne en selvbetjening</a:t>
            </a:r>
            <a:r>
              <a:rPr lang="da-DK" dirty="0"/>
              <a:t>, så klikker I på ”</a:t>
            </a:r>
            <a:r>
              <a:rPr lang="da-DK" b="1" dirty="0"/>
              <a:t>rediger selvbetjening</a:t>
            </a:r>
            <a:r>
              <a:rPr lang="da-DK" dirty="0"/>
              <a:t>” ud for den mikroartikel, hvor selvbetjeningen skal fjernes </a:t>
            </a:r>
            <a:r>
              <a:rPr lang="da-DK" dirty="0">
                <a:sym typeface="Wingdings" panose="05000000000000000000" pitchFamily="2" charset="2"/>
              </a:rPr>
              <a:t></a:t>
            </a:r>
            <a:endParaRPr lang="da-DK" dirty="0"/>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79</a:t>
            </a:fld>
            <a:endParaRPr lang="da-DK"/>
          </a:p>
        </p:txBody>
      </p:sp>
    </p:spTree>
    <p:extLst>
      <p:ext uri="{BB962C8B-B14F-4D97-AF65-F5344CB8AC3E}">
        <p14:creationId xmlns:p14="http://schemas.microsoft.com/office/powerpoint/2010/main" val="2422311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450435">
              <a:defRPr/>
            </a:pPr>
            <a:r>
              <a:rPr lang="da-DK" dirty="0"/>
              <a:t>Annoncen til venstre er</a:t>
            </a:r>
            <a:r>
              <a:rPr lang="da-DK" baseline="0" dirty="0"/>
              <a:t> fra Statens Annonce- og Reklamekontor, som blev oprettet i 1937, og der går faktisk en lige linje derfra og til det borger.dk, vi kender </a:t>
            </a:r>
            <a:r>
              <a:rPr lang="da-DK" baseline="0"/>
              <a:t>i dag. </a:t>
            </a:r>
            <a:endParaRPr lang="da-DK" baseline="0" dirty="0"/>
          </a:p>
          <a:p>
            <a:pPr defTabSz="450435">
              <a:defRPr/>
            </a:pPr>
            <a:endParaRPr lang="da-DK" b="1" baseline="0" dirty="0"/>
          </a:p>
          <a:p>
            <a:pPr defTabSz="450435">
              <a:defRPr/>
            </a:pPr>
            <a:r>
              <a:rPr lang="da-DK" b="1" baseline="0" dirty="0"/>
              <a:t>Statens Annonce og Reklamekontor </a:t>
            </a:r>
            <a:r>
              <a:rPr lang="da-DK" baseline="0" dirty="0"/>
              <a:t>blev i 1975 til </a:t>
            </a:r>
            <a:r>
              <a:rPr lang="da-DK" b="1" baseline="0" dirty="0"/>
              <a:t>Statens Informationskontor, </a:t>
            </a:r>
            <a:r>
              <a:rPr lang="da-DK" b="0" baseline="0" dirty="0"/>
              <a:t>som i 1978</a:t>
            </a:r>
            <a:r>
              <a:rPr lang="da-DK" baseline="0" dirty="0"/>
              <a:t> blev til </a:t>
            </a:r>
            <a:r>
              <a:rPr lang="da-DK" b="1" baseline="0" dirty="0"/>
              <a:t>Statens Informationstjeneste, </a:t>
            </a:r>
            <a:r>
              <a:rPr lang="da-DK" b="0" baseline="0" dirty="0"/>
              <a:t>som </a:t>
            </a:r>
            <a:r>
              <a:rPr lang="da-DK" baseline="0" dirty="0"/>
              <a:t>i 1991 blev til </a:t>
            </a:r>
            <a:r>
              <a:rPr lang="da-DK" b="1" baseline="0" dirty="0"/>
              <a:t>Statens Information, </a:t>
            </a:r>
            <a:r>
              <a:rPr lang="da-DK" b="0" baseline="0" dirty="0"/>
              <a:t>som i 2002 blev til </a:t>
            </a:r>
            <a:r>
              <a:rPr lang="da-DK" b="1" baseline="0" dirty="0"/>
              <a:t>IT- og Telestyrelsen, </a:t>
            </a:r>
            <a:r>
              <a:rPr lang="da-DK" baseline="0" dirty="0"/>
              <a:t>som blev til </a:t>
            </a:r>
            <a:r>
              <a:rPr lang="da-DK" b="1" baseline="0" dirty="0"/>
              <a:t>Digitaliseringsstyrelsen i 2011</a:t>
            </a:r>
            <a:r>
              <a:rPr lang="da-DK" baseline="0" dirty="0"/>
              <a:t>. </a:t>
            </a:r>
          </a:p>
          <a:p>
            <a:endParaRPr lang="da-DK" dirty="0"/>
          </a:p>
          <a:p>
            <a:endParaRPr lang="da-DK" dirty="0"/>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7A1A6-2510-453D-BE9E-79B629FA18F7}"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27/02/2026</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39688167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Herefter </a:t>
            </a:r>
            <a:r>
              <a:rPr lang="da-DK" b="1" dirty="0"/>
              <a:t>åbner vinduet </a:t>
            </a:r>
            <a:r>
              <a:rPr lang="da-DK" dirty="0"/>
              <a:t>her, hvor du kan </a:t>
            </a:r>
            <a:r>
              <a:rPr lang="da-DK" b="1" dirty="0"/>
              <a:t>se, hvilken selvbetjening, der er tilknyttet og skal fjernes </a:t>
            </a:r>
            <a:r>
              <a:rPr lang="da-DK" dirty="0"/>
              <a:t>ved at</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Klikke på ”fjern”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Klikke på ”ok” for at gemme.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80</a:t>
            </a:fld>
            <a:endParaRPr lang="da-DK"/>
          </a:p>
        </p:txBody>
      </p:sp>
    </p:spTree>
    <p:extLst>
      <p:ext uri="{BB962C8B-B14F-4D97-AF65-F5344CB8AC3E}">
        <p14:creationId xmlns:p14="http://schemas.microsoft.com/office/powerpoint/2010/main" val="860992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Jeg demonstrerer kort hvordan I </a:t>
            </a:r>
            <a:r>
              <a:rPr lang="da-DK" b="1" dirty="0"/>
              <a:t>tilføjer og fjerner komponenter</a:t>
            </a:r>
            <a:r>
              <a:rPr lang="da-DK" dirty="0"/>
              <a:t>, før det er jeres tur. </a:t>
            </a:r>
          </a:p>
        </p:txBody>
      </p:sp>
      <p:sp>
        <p:nvSpPr>
          <p:cNvPr id="4" name="Pladsholder til slidenummer 3"/>
          <p:cNvSpPr>
            <a:spLocks noGrp="1"/>
          </p:cNvSpPr>
          <p:nvPr>
            <p:ph type="sldNum" sz="quarter" idx="5"/>
          </p:nvPr>
        </p:nvSpPr>
        <p:spPr/>
        <p:txBody>
          <a:bodyPr/>
          <a:lstStyle/>
          <a:p>
            <a:fld id="{EFAC016E-5E5F-3248-8F94-DBEB972C2B51}" type="slidenum">
              <a:rPr lang="da-DK" smtClean="0"/>
              <a:t>81</a:t>
            </a:fld>
            <a:endParaRPr lang="da-DK"/>
          </a:p>
        </p:txBody>
      </p:sp>
    </p:spTree>
    <p:extLst>
      <p:ext uri="{BB962C8B-B14F-4D97-AF65-F5344CB8AC3E}">
        <p14:creationId xmlns:p14="http://schemas.microsoft.com/office/powerpoint/2010/main" val="1360651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(husk 5 min til at gennemgå FAQ </a:t>
            </a:r>
            <a:r>
              <a:rPr lang="da-DK" b="1" dirty="0"/>
              <a:t>12.55</a:t>
            </a:r>
            <a:r>
              <a:rPr lang="da-DK" dirty="0"/>
              <a:t>) </a:t>
            </a:r>
          </a:p>
          <a:p>
            <a:r>
              <a:rPr lang="da-DK" dirty="0"/>
              <a:t>Nu skal vi i gang med endnu en øvelse – I skal tage fat i indholdssiden igen og i gang med at redigere, </a:t>
            </a:r>
          </a:p>
          <a:p>
            <a:endParaRPr lang="da-DK" dirty="0"/>
          </a:p>
          <a:p>
            <a:r>
              <a:rPr lang="da-DK" dirty="0"/>
              <a:t>I har </a:t>
            </a:r>
            <a:r>
              <a:rPr lang="da-DK" dirty="0" err="1"/>
              <a:t>ca</a:t>
            </a:r>
            <a:r>
              <a:rPr lang="da-DK" dirty="0"/>
              <a:t> 10. min til øvelserne – er der nogle spørgsmål før vi går i gang?</a:t>
            </a:r>
          </a:p>
        </p:txBody>
      </p:sp>
      <p:sp>
        <p:nvSpPr>
          <p:cNvPr id="4" name="Pladsholder til slidenummer 3"/>
          <p:cNvSpPr>
            <a:spLocks noGrp="1"/>
          </p:cNvSpPr>
          <p:nvPr>
            <p:ph type="sldNum" sz="quarter" idx="10"/>
          </p:nvPr>
        </p:nvSpPr>
        <p:spPr/>
        <p:txBody>
          <a:bodyPr/>
          <a:lstStyle/>
          <a:p>
            <a:fld id="{EFAC016E-5E5F-3248-8F94-DBEB972C2B51}" type="slidenum">
              <a:rPr lang="da-DK" smtClean="0"/>
              <a:t>82</a:t>
            </a:fld>
            <a:endParaRPr lang="da-DK"/>
          </a:p>
        </p:txBody>
      </p:sp>
    </p:spTree>
    <p:extLst>
      <p:ext uri="{BB962C8B-B14F-4D97-AF65-F5344CB8AC3E}">
        <p14:creationId xmlns:p14="http://schemas.microsoft.com/office/powerpoint/2010/main" val="37881461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FAQ’en</a:t>
            </a:r>
            <a:r>
              <a:rPr lang="da-DK" dirty="0"/>
              <a:t> er en blandt mange undervisningsmaterialer, som I har </a:t>
            </a:r>
            <a:r>
              <a:rPr lang="da-DK" b="1" dirty="0"/>
              <a:t>til rådighed </a:t>
            </a:r>
            <a:r>
              <a:rPr lang="da-DK" dirty="0"/>
              <a:t>i tiden </a:t>
            </a:r>
            <a:r>
              <a:rPr lang="da-DK" b="1" dirty="0"/>
              <a:t>efter kurset her</a:t>
            </a:r>
            <a:r>
              <a:rPr lang="da-DK" dirty="0"/>
              <a:t>. </a:t>
            </a:r>
          </a:p>
          <a:p>
            <a:endParaRPr lang="da-DK" dirty="0"/>
          </a:p>
          <a:p>
            <a:r>
              <a:rPr lang="da-DK" dirty="0"/>
              <a:t>I </a:t>
            </a:r>
            <a:r>
              <a:rPr lang="da-DK" dirty="0" err="1"/>
              <a:t>FAQ’en</a:t>
            </a:r>
            <a:r>
              <a:rPr lang="da-DK" dirty="0"/>
              <a:t> er der listet en lang række </a:t>
            </a:r>
            <a:r>
              <a:rPr lang="da-DK" dirty="0" err="1"/>
              <a:t>frequently</a:t>
            </a:r>
            <a:r>
              <a:rPr lang="da-DK" dirty="0"/>
              <a:t> </a:t>
            </a:r>
            <a:r>
              <a:rPr lang="da-DK" dirty="0" err="1"/>
              <a:t>asked</a:t>
            </a:r>
            <a:r>
              <a:rPr lang="da-DK" dirty="0"/>
              <a:t> </a:t>
            </a:r>
            <a:r>
              <a:rPr lang="da-DK" dirty="0" err="1"/>
              <a:t>questions</a:t>
            </a:r>
            <a:r>
              <a:rPr lang="da-DK" dirty="0"/>
              <a:t>, der har til </a:t>
            </a:r>
            <a:r>
              <a:rPr lang="da-DK" b="1" dirty="0"/>
              <a:t>formål at hjælpe jer i jeres daglige arbejde</a:t>
            </a:r>
            <a:r>
              <a:rPr lang="da-DK" dirty="0"/>
              <a:t>, når I skal til at arbejde med redigering. I de situationer, kan I betragte </a:t>
            </a:r>
            <a:r>
              <a:rPr lang="da-DK" dirty="0" err="1"/>
              <a:t>FAQ’en</a:t>
            </a:r>
            <a:r>
              <a:rPr lang="da-DK" dirty="0"/>
              <a:t> som et </a:t>
            </a:r>
            <a:r>
              <a:rPr lang="da-DK" b="1" dirty="0"/>
              <a:t>let og tilgængeligt opslagsværktøj</a:t>
            </a:r>
            <a:r>
              <a:rPr lang="da-DK" dirty="0"/>
              <a:t>, hvor I (forhåbentlig) kan søge svar på jeres spørgsmål. </a:t>
            </a:r>
          </a:p>
          <a:p>
            <a:endParaRPr lang="da-DK" dirty="0"/>
          </a:p>
          <a:p>
            <a:r>
              <a:rPr lang="da-DK" dirty="0"/>
              <a:t>Vi gennemgår et par stykker af dem her i fællesskab -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83</a:t>
            </a:fld>
            <a:endParaRPr lang="da-DK"/>
          </a:p>
        </p:txBody>
      </p:sp>
    </p:spTree>
    <p:extLst>
      <p:ext uri="{BB962C8B-B14F-4D97-AF65-F5344CB8AC3E}">
        <p14:creationId xmlns:p14="http://schemas.microsoft.com/office/powerpoint/2010/main" val="204311432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Den første, </a:t>
            </a:r>
            <a:r>
              <a:rPr lang="da-DK" sz="1200" dirty="0">
                <a:solidFill>
                  <a:srgbClr val="FFFFFF"/>
                </a:solidFill>
                <a:latin typeface="Arial" panose="020B0604020202020204" pitchFamily="34" charset="0"/>
                <a:cs typeface="Arial" panose="020B0604020202020204" pitchFamily="34" charset="0"/>
              </a:rPr>
              <a:t>hvordan du hurtigt kan gemme dit arbejde.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solidFill>
                  <a:srgbClr val="FFFFFF"/>
                </a:solidFill>
                <a:latin typeface="Arial" panose="020B0604020202020204" pitchFamily="34" charset="0"/>
                <a:cs typeface="Arial" panose="020B0604020202020204" pitchFamily="34" charset="0"/>
              </a:rPr>
              <a:t>Svaret er her CTRL+S.</a:t>
            </a:r>
          </a:p>
        </p:txBody>
      </p:sp>
      <p:sp>
        <p:nvSpPr>
          <p:cNvPr id="4" name="Slide Number Placeholder 3"/>
          <p:cNvSpPr>
            <a:spLocks noGrp="1"/>
          </p:cNvSpPr>
          <p:nvPr>
            <p:ph type="sldNum" sz="quarter" idx="10"/>
          </p:nvPr>
        </p:nvSpPr>
        <p:spPr/>
        <p:txBody>
          <a:bodyPr/>
          <a:lstStyle/>
          <a:p>
            <a:fld id="{EFAC016E-5E5F-3248-8F94-DBEB972C2B51}" type="slidenum">
              <a:rPr lang="da-DK" smtClean="0"/>
              <a:t>84</a:t>
            </a:fld>
            <a:endParaRPr lang="da-DK"/>
          </a:p>
        </p:txBody>
      </p:sp>
    </p:spTree>
    <p:extLst>
      <p:ext uri="{BB962C8B-B14F-4D97-AF65-F5344CB8AC3E}">
        <p14:creationId xmlns:p14="http://schemas.microsoft.com/office/powerpoint/2010/main" val="27682438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solidFill>
                  <a:srgbClr val="FFFFFF"/>
                </a:solidFill>
                <a:latin typeface="Arial" panose="020B0604020202020204" pitchFamily="34" charset="0"/>
                <a:cs typeface="Arial" panose="020B0604020202020204" pitchFamily="34" charset="0"/>
              </a:rPr>
              <a:t>Svaret til andet spørgsmål, om hvorvidt det er muligt at rulle tilbage til en tidligere version:</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solidFill>
                  <a:srgbClr val="FFFFFF"/>
                </a:solidFill>
                <a:latin typeface="Arial" panose="020B0604020202020204" pitchFamily="34" charset="0"/>
                <a:cs typeface="Arial" panose="020B0604020202020204" pitchFamily="34" charset="0"/>
              </a:rPr>
              <a:t>Det kan desværre </a:t>
            </a:r>
            <a:r>
              <a:rPr lang="da-DK" sz="1200" b="1" dirty="0">
                <a:solidFill>
                  <a:srgbClr val="FFFFFF"/>
                </a:solidFill>
                <a:latin typeface="Arial" panose="020B0604020202020204" pitchFamily="34" charset="0"/>
                <a:cs typeface="Arial" panose="020B0604020202020204" pitchFamily="34" charset="0"/>
              </a:rPr>
              <a:t>ikke</a:t>
            </a:r>
            <a:r>
              <a:rPr lang="da-DK" sz="1200" dirty="0">
                <a:solidFill>
                  <a:srgbClr val="FFFFFF"/>
                </a:solidFill>
                <a:latin typeface="Arial" panose="020B0604020202020204" pitchFamily="34" charset="0"/>
                <a:cs typeface="Arial" panose="020B0604020202020204" pitchFamily="34" charset="0"/>
              </a:rPr>
              <a:t> lade sig gøre. </a:t>
            </a:r>
            <a:endParaRPr lang="da-DK" dirty="0"/>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85</a:t>
            </a:fld>
            <a:endParaRPr lang="da-DK"/>
          </a:p>
        </p:txBody>
      </p:sp>
    </p:spTree>
    <p:extLst>
      <p:ext uri="{BB962C8B-B14F-4D97-AF65-F5344CB8AC3E}">
        <p14:creationId xmlns:p14="http://schemas.microsoft.com/office/powerpoint/2010/main" val="36549224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solidFill>
                  <a:srgbClr val="FFFFFF"/>
                </a:solidFill>
                <a:latin typeface="Arial" panose="020B0604020202020204" pitchFamily="34" charset="0"/>
                <a:cs typeface="Arial" panose="020B0604020202020204" pitchFamily="34" charset="0"/>
              </a:rPr>
              <a:t>Næste spørgsmål handler om, hvorvidt det er </a:t>
            </a:r>
            <a:r>
              <a:rPr lang="da-DK" sz="1200" b="1" dirty="0">
                <a:solidFill>
                  <a:srgbClr val="FFFFFF"/>
                </a:solidFill>
                <a:latin typeface="Arial" panose="020B0604020202020204" pitchFamily="34" charset="0"/>
                <a:cs typeface="Arial" panose="020B0604020202020204" pitchFamily="34" charset="0"/>
              </a:rPr>
              <a:t>muligt at oprette en ny side eller mikroartiklen som kopi af eksisterende.</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dirty="0">
                <a:solidFill>
                  <a:srgbClr val="FFFFFF"/>
                </a:solidFill>
                <a:latin typeface="Arial" panose="020B0604020202020204" pitchFamily="34" charset="0"/>
                <a:cs typeface="Arial" panose="020B0604020202020204" pitchFamily="34" charset="0"/>
              </a:rPr>
              <a:t>T</a:t>
            </a:r>
            <a:r>
              <a:rPr lang="da-DK" sz="1200" dirty="0">
                <a:solidFill>
                  <a:srgbClr val="FFFFFF"/>
                </a:solidFill>
                <a:latin typeface="Arial" panose="020B0604020202020204" pitchFamily="34" charset="0"/>
                <a:cs typeface="Arial" panose="020B0604020202020204" pitchFamily="34" charset="0"/>
              </a:rPr>
              <a:t>il det er svaret </a:t>
            </a:r>
            <a:r>
              <a:rPr lang="da-DK" sz="1200" b="1" dirty="0">
                <a:solidFill>
                  <a:srgbClr val="FFFFFF"/>
                </a:solidFill>
                <a:latin typeface="Arial" panose="020B0604020202020204" pitchFamily="34" charset="0"/>
                <a:cs typeface="Arial" panose="020B0604020202020204" pitchFamily="34" charset="0"/>
              </a:rPr>
              <a:t>nej</a:t>
            </a:r>
            <a:r>
              <a:rPr lang="da-DK" sz="1200" dirty="0">
                <a:solidFill>
                  <a:srgbClr val="FFFFFF"/>
                </a:solidFill>
                <a:latin typeface="Arial" panose="020B0604020202020204" pitchFamily="34" charset="0"/>
                <a:cs typeface="Arial" panose="020B0604020202020204" pitchFamily="34" charset="0"/>
              </a:rPr>
              <a:t>, man må ikke oprette nye sider eller mikroartikler som kopier af eksisterende. </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86</a:t>
            </a:fld>
            <a:endParaRPr lang="da-DK"/>
          </a:p>
        </p:txBody>
      </p:sp>
    </p:spTree>
    <p:extLst>
      <p:ext uri="{BB962C8B-B14F-4D97-AF65-F5344CB8AC3E}">
        <p14:creationId xmlns:p14="http://schemas.microsoft.com/office/powerpoint/2010/main" val="34040283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skal være </a:t>
            </a:r>
            <a:r>
              <a:rPr lang="da-DK" b="1" dirty="0"/>
              <a:t>opmærksomme på,</a:t>
            </a:r>
            <a:r>
              <a:rPr lang="da-DK" dirty="0"/>
              <a:t> at der kun går </a:t>
            </a:r>
            <a:r>
              <a:rPr lang="da-DK" b="1" dirty="0"/>
              <a:t>30 minutter før man timer ud i Sitecore</a:t>
            </a:r>
            <a:r>
              <a:rPr lang="da-DK" dirty="0"/>
              <a:t>. </a:t>
            </a:r>
          </a:p>
          <a:p>
            <a:r>
              <a:rPr lang="da-DK" dirty="0"/>
              <a:t>Dvs. hvis I skriver på en mikroartikel, og </a:t>
            </a:r>
            <a:r>
              <a:rPr lang="da-DK" b="1" dirty="0"/>
              <a:t>ikke</a:t>
            </a:r>
            <a:r>
              <a:rPr lang="da-DK" dirty="0"/>
              <a:t> får </a:t>
            </a:r>
            <a:r>
              <a:rPr lang="da-DK" b="1" dirty="0"/>
              <a:t>gemt undervejs</a:t>
            </a:r>
            <a:r>
              <a:rPr lang="da-DK" dirty="0"/>
              <a:t>, så vil systemet opfatte jer som inaktive, og sessionen vil udløbe og </a:t>
            </a:r>
            <a:r>
              <a:rPr lang="da-DK" b="1" dirty="0"/>
              <a:t>arbejdet gå tabt</a:t>
            </a:r>
            <a:r>
              <a:rPr lang="da-DK" dirty="0"/>
              <a:t>. </a:t>
            </a:r>
          </a:p>
          <a:p>
            <a:r>
              <a:rPr lang="da-DK" dirty="0"/>
              <a:t>Husk derfor at gemme løbende.</a:t>
            </a:r>
          </a:p>
        </p:txBody>
      </p:sp>
      <p:sp>
        <p:nvSpPr>
          <p:cNvPr id="4" name="Pladsholder til slidenummer 3"/>
          <p:cNvSpPr>
            <a:spLocks noGrp="1"/>
          </p:cNvSpPr>
          <p:nvPr>
            <p:ph type="sldNum" sz="quarter" idx="10"/>
          </p:nvPr>
        </p:nvSpPr>
        <p:spPr/>
        <p:txBody>
          <a:bodyPr/>
          <a:lstStyle/>
          <a:p>
            <a:fld id="{EFAC016E-5E5F-3248-8F94-DBEB972C2B51}" type="slidenum">
              <a:rPr lang="da-DK" smtClean="0"/>
              <a:t>87</a:t>
            </a:fld>
            <a:endParaRPr lang="da-DK"/>
          </a:p>
        </p:txBody>
      </p:sp>
    </p:spTree>
    <p:extLst>
      <p:ext uri="{BB962C8B-B14F-4D97-AF65-F5344CB8AC3E}">
        <p14:creationId xmlns:p14="http://schemas.microsoft.com/office/powerpoint/2010/main" val="6900206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4A372-E86E-EABF-A03A-1A01CF19E1A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6D4CE15-7DD5-FCCF-8BD5-46E2B837162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A89908B-38CD-0580-9B58-FA2E7059EA30}"/>
              </a:ext>
            </a:extLst>
          </p:cNvPr>
          <p:cNvSpPr>
            <a:spLocks noGrp="1"/>
          </p:cNvSpPr>
          <p:nvPr>
            <p:ph type="body" idx="1"/>
          </p:nvPr>
        </p:nvSpPr>
        <p:spPr/>
        <p:txBody>
          <a:bodyPr/>
          <a:lstStyle/>
          <a:p>
            <a:r>
              <a:rPr lang="da-DK"/>
              <a:t>
##-AccessibilityAssistant: Skip layout check-##</a:t>
            </a:r>
            <a:endParaRPr lang="da-DK" dirty="0"/>
          </a:p>
        </p:txBody>
      </p:sp>
      <p:sp>
        <p:nvSpPr>
          <p:cNvPr id="4" name="Pladsholder til slidenummer 3">
            <a:extLst>
              <a:ext uri="{FF2B5EF4-FFF2-40B4-BE49-F238E27FC236}">
                <a16:creationId xmlns:a16="http://schemas.microsoft.com/office/drawing/2014/main" id="{8F65C78B-5ED4-C222-A225-3D371CDBCD4D}"/>
              </a:ext>
            </a:extLst>
          </p:cNvPr>
          <p:cNvSpPr>
            <a:spLocks noGrp="1"/>
          </p:cNvSpPr>
          <p:nvPr>
            <p:ph type="sldNum" sz="quarter" idx="5"/>
          </p:nvPr>
        </p:nvSpPr>
        <p:spPr/>
        <p:txBody>
          <a:bodyPr/>
          <a:lstStyle/>
          <a:p>
            <a:fld id="{EFAC016E-5E5F-3248-8F94-DBEB972C2B51}" type="slidenum">
              <a:rPr lang="da-DK" smtClean="0"/>
              <a:t>88</a:t>
            </a:fld>
            <a:endParaRPr lang="da-DK"/>
          </a:p>
        </p:txBody>
      </p:sp>
    </p:spTree>
    <p:extLst>
      <p:ext uri="{BB962C8B-B14F-4D97-AF65-F5344CB8AC3E}">
        <p14:creationId xmlns:p14="http://schemas.microsoft.com/office/powerpoint/2010/main" val="32098032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(13.00-13.20)
##-AccessibilityAssistant: Skip layout check-##</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89</a:t>
            </a:fld>
            <a:endParaRPr lang="da-DK"/>
          </a:p>
        </p:txBody>
      </p:sp>
    </p:spTree>
    <p:extLst>
      <p:ext uri="{BB962C8B-B14F-4D97-AF65-F5344CB8AC3E}">
        <p14:creationId xmlns:p14="http://schemas.microsoft.com/office/powerpoint/2010/main" val="2559756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Tx/>
              <a:buChar char="-"/>
            </a:pPr>
            <a:r>
              <a:rPr lang="da-DK" dirty="0"/>
              <a:t>Borger.dk blev lanceret</a:t>
            </a:r>
            <a:r>
              <a:rPr lang="da-DK" baseline="0" dirty="0"/>
              <a:t> ved kommunalreformen som en fællesoffentlig portal for borgere. Det var en sammenlægning af danmark.dk og netborger.dk. Tilsvarende blev virk.dk lanceret som portal for virksomheder.</a:t>
            </a:r>
          </a:p>
          <a:p>
            <a:pPr marL="171450" indent="-171450">
              <a:buFontTx/>
              <a:buChar char="-"/>
            </a:pPr>
            <a:r>
              <a:rPr lang="da-DK" baseline="0" dirty="0"/>
              <a:t>Den 1. januar 2007 var 272 kommuner blevet til 98. 14 amter var blevet til 5 regioner, og mange opgaver var blevet flyttet mellem myndighederne. Og for at hjælpe borgerne med at finde rundt blev borger.dk lanceret som en fælles indgang til det offentlige.</a:t>
            </a:r>
          </a:p>
          <a:p>
            <a:pPr marL="171450" indent="-171450">
              <a:buFontTx/>
              <a:buChar char="-"/>
            </a:pPr>
            <a:r>
              <a:rPr lang="da-DK" baseline="0" dirty="0"/>
              <a:t>Pr. 1. januar 2027 bliver de 5 regioner til 4 regioner. Allerede til kommunalvalget den 18. november sidste år stemte vi til Region Østdanmark, som er sammenlægningen af Region Sjælland og Region Hovedstaden.</a:t>
            </a:r>
          </a:p>
          <a:p>
            <a:pPr marL="171450" indent="-171450">
              <a:buFontTx/>
              <a:buChar char="-"/>
            </a:pPr>
            <a:endParaRPr lang="da-DK" dirty="0"/>
          </a:p>
        </p:txBody>
      </p:sp>
      <p:sp>
        <p:nvSpPr>
          <p:cNvPr id="4" name="Pladsholder til diasnummer 3"/>
          <p:cNvSpPr>
            <a:spLocks noGrp="1"/>
          </p:cNvSpPr>
          <p:nvPr>
            <p:ph type="sldNum" sz="quarter" idx="10"/>
          </p:nvPr>
        </p:nvSpPr>
        <p:spPr/>
        <p:txBody>
          <a:bodyPr/>
          <a:lstStyle/>
          <a:p>
            <a:fld id="{27848E65-9E75-41AE-BC80-13A10C6B0591}" type="slidenum">
              <a:rPr lang="da-DK" smtClean="0"/>
              <a:pPr/>
              <a:t>9</a:t>
            </a:fld>
            <a:endParaRPr lang="da-DK" dirty="0"/>
          </a:p>
        </p:txBody>
      </p:sp>
    </p:spTree>
    <p:extLst>
      <p:ext uri="{BB962C8B-B14F-4D97-AF65-F5344CB8AC3E}">
        <p14:creationId xmlns:p14="http://schemas.microsoft.com/office/powerpoint/2010/main" val="20966382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Læringsmålene er, at I forstår, hvad det vil sige at </a:t>
            </a:r>
            <a:r>
              <a:rPr lang="da-DK" b="1" dirty="0"/>
              <a:t>udgive</a:t>
            </a:r>
            <a:r>
              <a:rPr lang="da-DK" dirty="0"/>
              <a:t>, og at I kan publicere en side. </a:t>
            </a:r>
          </a:p>
        </p:txBody>
      </p:sp>
      <p:sp>
        <p:nvSpPr>
          <p:cNvPr id="4" name="Slide Number Placeholder 3"/>
          <p:cNvSpPr>
            <a:spLocks noGrp="1"/>
          </p:cNvSpPr>
          <p:nvPr>
            <p:ph type="sldNum" sz="quarter" idx="10"/>
          </p:nvPr>
        </p:nvSpPr>
        <p:spPr/>
        <p:txBody>
          <a:bodyPr/>
          <a:lstStyle/>
          <a:p>
            <a:fld id="{EFAC016E-5E5F-3248-8F94-DBEB972C2B51}" type="slidenum">
              <a:rPr lang="da-DK" smtClean="0"/>
              <a:t>90</a:t>
            </a:fld>
            <a:endParaRPr lang="da-DK"/>
          </a:p>
        </p:txBody>
      </p:sp>
    </p:spTree>
    <p:extLst>
      <p:ext uri="{BB962C8B-B14F-4D97-AF65-F5344CB8AC3E}">
        <p14:creationId xmlns:p14="http://schemas.microsoft.com/office/powerpoint/2010/main" val="20130755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Under fanen ”hjem” finder I ”udgiv”-knappen. Det er den der klikkes på, så snart indholdet er klar til at blive udgivet. </a:t>
            </a:r>
          </a:p>
          <a:p>
            <a:r>
              <a:rPr lang="da-DK"/>
              <a:t>Først er det en god idé at bruge ”preview”-knappen til at se, at alt ser helt rigtigt ud. </a:t>
            </a:r>
            <a:br>
              <a:rPr lang="da-DK"/>
            </a:br>
            <a:br>
              <a:rPr lang="da-DK"/>
            </a:br>
            <a:r>
              <a:rPr lang="da-DK"/>
              <a:t>I kan også udgive via indholdsredigeringen. Det viser jeg om et øjeblik for lifeindenmark. </a:t>
            </a:r>
            <a:br>
              <a:rPr lang="da-DK"/>
            </a:br>
            <a:br>
              <a:rPr lang="da-DK"/>
            </a:br>
            <a:r>
              <a:rPr lang="da-DK"/>
              <a:t>Skulle du komme til at udgive noget, der ikke er klar til udgivelse, kan du selvfølgelig rette og udgive på ny. </a:t>
            </a:r>
          </a:p>
          <a:p>
            <a:endParaRPr lang="da-DK"/>
          </a:p>
          <a:p>
            <a:r>
              <a:rPr lang="da-DK"/>
              <a:t>Drejer det sig om en hel side, der ikke skulle have været ud, så skriv til admin@borger.dk.
##-AccessibilityAssitant: Alternative text for this slide below this line-##
Skærmbillede, der viser, hvor man udgiver via båndmenuen</a:t>
            </a:r>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91</a:t>
            </a:fld>
            <a:endParaRPr lang="da-DK"/>
          </a:p>
        </p:txBody>
      </p:sp>
    </p:spTree>
    <p:extLst>
      <p:ext uri="{BB962C8B-B14F-4D97-AF65-F5344CB8AC3E}">
        <p14:creationId xmlns:p14="http://schemas.microsoft.com/office/powerpoint/2010/main" val="36968000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Når du har klikket på ”udgiv”, vil denne </a:t>
            </a:r>
            <a:r>
              <a:rPr lang="da-DK" sz="1200" b="1" kern="1200" dirty="0">
                <a:solidFill>
                  <a:schemeClr val="tx1"/>
                </a:solidFill>
                <a:effectLst/>
                <a:latin typeface="+mn-lt"/>
                <a:ea typeface="+mn-ea"/>
                <a:cs typeface="+mn-cs"/>
              </a:rPr>
              <a:t>pop</a:t>
            </a:r>
            <a:r>
              <a:rPr lang="da-DK" sz="1200" b="1" kern="1200" baseline="0" dirty="0">
                <a:solidFill>
                  <a:schemeClr val="tx1"/>
                </a:solidFill>
                <a:effectLst/>
                <a:latin typeface="+mn-lt"/>
                <a:ea typeface="+mn-ea"/>
                <a:cs typeface="+mn-cs"/>
              </a:rPr>
              <a:t>-o</a:t>
            </a:r>
            <a:r>
              <a:rPr lang="da-DK" sz="1200" b="1" kern="1200" dirty="0">
                <a:solidFill>
                  <a:schemeClr val="tx1"/>
                </a:solidFill>
                <a:effectLst/>
                <a:latin typeface="+mn-lt"/>
                <a:ea typeface="+mn-ea"/>
                <a:cs typeface="+mn-cs"/>
              </a:rPr>
              <a:t>p</a:t>
            </a:r>
            <a:r>
              <a:rPr lang="da-DK" sz="1200" kern="1200" dirty="0">
                <a:solidFill>
                  <a:schemeClr val="tx1"/>
                </a:solidFill>
                <a:effectLst/>
                <a:latin typeface="+mn-lt"/>
                <a:ea typeface="+mn-ea"/>
                <a:cs typeface="+mn-cs"/>
              </a:rPr>
              <a:t> vises på skærmen.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Og her er det </a:t>
            </a:r>
            <a:r>
              <a:rPr lang="da-DK" sz="1200" b="1" kern="1200" dirty="0">
                <a:solidFill>
                  <a:schemeClr val="tx1"/>
                </a:solidFill>
                <a:effectLst/>
                <a:latin typeface="+mn-lt"/>
                <a:ea typeface="+mn-ea"/>
                <a:cs typeface="+mn-cs"/>
              </a:rPr>
              <a:t>vigtigt</a:t>
            </a:r>
            <a:r>
              <a:rPr lang="da-DK" sz="1200" kern="1200" dirty="0">
                <a:solidFill>
                  <a:schemeClr val="tx1"/>
                </a:solidFill>
                <a:effectLst/>
                <a:latin typeface="+mn-lt"/>
                <a:ea typeface="+mn-ea"/>
                <a:cs typeface="+mn-cs"/>
              </a:rPr>
              <a:t>, at I vælger </a:t>
            </a:r>
            <a:r>
              <a:rPr lang="da-DK" sz="1200" b="1" kern="1200" dirty="0">
                <a:solidFill>
                  <a:schemeClr val="tx1"/>
                </a:solidFill>
                <a:effectLst/>
                <a:latin typeface="+mn-lt"/>
                <a:ea typeface="+mn-ea"/>
                <a:cs typeface="+mn-cs"/>
              </a:rPr>
              <a:t>indstillingerne som vist her</a:t>
            </a:r>
            <a:r>
              <a:rPr lang="da-DK" sz="1200" kern="1200" dirty="0">
                <a:solidFill>
                  <a:schemeClr val="tx1"/>
                </a:solidFill>
                <a:effectLst/>
                <a:latin typeface="+mn-lt"/>
                <a:ea typeface="+mn-ea"/>
                <a:cs typeface="+mn-cs"/>
              </a:rPr>
              <a:t>, da man ellers risikerer at </a:t>
            </a:r>
            <a:r>
              <a:rPr lang="da-DK" sz="1200" b="1" kern="1200" dirty="0">
                <a:solidFill>
                  <a:schemeClr val="tx1"/>
                </a:solidFill>
                <a:effectLst/>
                <a:latin typeface="+mn-lt"/>
                <a:ea typeface="+mn-ea"/>
                <a:cs typeface="+mn-cs"/>
              </a:rPr>
              <a:t>belaste systemet </a:t>
            </a:r>
            <a:r>
              <a:rPr lang="da-DK" sz="1200" kern="1200" dirty="0">
                <a:solidFill>
                  <a:schemeClr val="tx1"/>
                </a:solidFill>
                <a:effectLst/>
                <a:latin typeface="+mn-lt"/>
                <a:ea typeface="+mn-ea"/>
                <a:cs typeface="+mn-cs"/>
              </a:rPr>
              <a:t>unødigt. </a:t>
            </a:r>
          </a:p>
          <a:p>
            <a:r>
              <a:rPr lang="da-DK" sz="1200" kern="1200" dirty="0">
                <a:solidFill>
                  <a:schemeClr val="tx1"/>
                </a:solidFill>
                <a:effectLst/>
                <a:latin typeface="+mn-lt"/>
                <a:ea typeface="+mn-ea"/>
                <a:cs typeface="+mn-cs"/>
              </a:rPr>
              <a:t>I skal </a:t>
            </a:r>
            <a:r>
              <a:rPr lang="da-DK" sz="1200" b="1" kern="1200" dirty="0">
                <a:solidFill>
                  <a:schemeClr val="tx1"/>
                </a:solidFill>
                <a:effectLst/>
                <a:latin typeface="+mn-lt"/>
                <a:ea typeface="+mn-ea"/>
                <a:cs typeface="+mn-cs"/>
              </a:rPr>
              <a:t>altid</a:t>
            </a:r>
            <a:r>
              <a:rPr lang="da-DK" sz="1200" kern="1200" dirty="0">
                <a:solidFill>
                  <a:schemeClr val="tx1"/>
                </a:solidFill>
                <a:effectLst/>
                <a:latin typeface="+mn-lt"/>
                <a:ea typeface="+mn-ea"/>
                <a:cs typeface="+mn-cs"/>
              </a:rPr>
              <a:t> sætte </a:t>
            </a:r>
            <a:r>
              <a:rPr lang="da-DK" sz="1200" b="1" kern="1200" dirty="0">
                <a:solidFill>
                  <a:schemeClr val="tx1"/>
                </a:solidFill>
                <a:effectLst/>
                <a:latin typeface="+mn-lt"/>
                <a:ea typeface="+mn-ea"/>
                <a:cs typeface="+mn-cs"/>
              </a:rPr>
              <a:t>hak i:</a:t>
            </a:r>
          </a:p>
          <a:p>
            <a:pPr marL="228600" indent="-228600">
              <a:buFont typeface="+mj-lt"/>
              <a:buAutoNum type="arabicPeriod"/>
            </a:pPr>
            <a:r>
              <a:rPr lang="da-DK" sz="1200" b="1" kern="1200" dirty="0">
                <a:solidFill>
                  <a:schemeClr val="tx1"/>
                </a:solidFill>
                <a:effectLst/>
                <a:latin typeface="+mn-lt"/>
                <a:ea typeface="+mn-ea"/>
                <a:cs typeface="+mn-cs"/>
              </a:rPr>
              <a:t>”Udgiv relaterede elementer”. </a:t>
            </a:r>
          </a:p>
          <a:p>
            <a:pPr marL="228600" indent="-228600">
              <a:buFont typeface="+mj-lt"/>
              <a:buAutoNum type="arabicPeriod"/>
            </a:pPr>
            <a:r>
              <a:rPr lang="da-DK" sz="1200" kern="1200" dirty="0">
                <a:solidFill>
                  <a:schemeClr val="tx1"/>
                </a:solidFill>
                <a:effectLst/>
                <a:latin typeface="+mn-lt"/>
                <a:ea typeface="+mn-ea"/>
                <a:cs typeface="+mn-cs"/>
              </a:rPr>
              <a:t>”Danish”, når I udgiver på borger.dk </a:t>
            </a:r>
          </a:p>
          <a:p>
            <a:pPr marL="228600" indent="-228600">
              <a:buFont typeface="+mj-lt"/>
              <a:buAutoNum type="arabicPeriod"/>
            </a:pPr>
            <a:r>
              <a:rPr lang="da-DK" sz="1200" kern="1200" dirty="0">
                <a:solidFill>
                  <a:schemeClr val="tx1"/>
                </a:solidFill>
                <a:effectLst/>
                <a:latin typeface="+mn-lt"/>
                <a:ea typeface="+mn-ea"/>
                <a:cs typeface="+mn-cs"/>
              </a:rPr>
              <a:t>”English” når I udgiver på lifeindenmark.dk</a:t>
            </a:r>
          </a:p>
          <a:p>
            <a:pPr marL="228600" indent="-228600">
              <a:buFont typeface="+mj-lt"/>
              <a:buAutoNum type="arabicPeriod"/>
            </a:pPr>
            <a:r>
              <a:rPr lang="da-DK" sz="1200" kern="1200" dirty="0">
                <a:solidFill>
                  <a:schemeClr val="tx1"/>
                </a:solidFill>
                <a:effectLst/>
                <a:latin typeface="+mn-lt"/>
                <a:ea typeface="+mn-ea"/>
                <a:cs typeface="+mn-cs"/>
              </a:rPr>
              <a:t>”Udgiv” for at udgive</a:t>
            </a:r>
            <a:endParaRPr lang="da-DK" dirty="0"/>
          </a:p>
          <a:p>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92</a:t>
            </a:fld>
            <a:endParaRPr lang="da-DK"/>
          </a:p>
        </p:txBody>
      </p:sp>
    </p:spTree>
    <p:extLst>
      <p:ext uri="{BB962C8B-B14F-4D97-AF65-F5344CB8AC3E}">
        <p14:creationId xmlns:p14="http://schemas.microsoft.com/office/powerpoint/2010/main" val="35274296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Når der skal </a:t>
            </a:r>
            <a:r>
              <a:rPr lang="da-DK" b="1" dirty="0"/>
              <a:t>udgives for </a:t>
            </a:r>
            <a:r>
              <a:rPr lang="da-DK" b="1" dirty="0" err="1"/>
              <a:t>lifeindenmark</a:t>
            </a:r>
            <a:r>
              <a:rPr lang="da-DK" dirty="0"/>
              <a:t>, skal I:</a:t>
            </a:r>
          </a:p>
          <a:p>
            <a:pPr marL="228600" indent="-228600">
              <a:buFont typeface="+mj-lt"/>
              <a:buAutoNum type="arabicPeriod"/>
            </a:pPr>
            <a:r>
              <a:rPr lang="da-DK" dirty="0"/>
              <a:t>Klikke på den side, der skal udgives (1 og 2)</a:t>
            </a:r>
          </a:p>
          <a:p>
            <a:pPr marL="228600" indent="-228600">
              <a:buFont typeface="+mj-lt"/>
              <a:buAutoNum type="arabicPeriod"/>
            </a:pPr>
            <a:r>
              <a:rPr lang="da-DK" dirty="0"/>
              <a:t>Klikke på fanen ”udgiv” </a:t>
            </a:r>
          </a:p>
          <a:p>
            <a:pPr marL="228600" indent="-228600">
              <a:buFont typeface="+mj-lt"/>
              <a:buAutoNum type="arabicPeriod"/>
            </a:pPr>
            <a:r>
              <a:rPr lang="da-DK" dirty="0"/>
              <a:t>Udfolde </a:t>
            </a:r>
            <a:r>
              <a:rPr lang="da-DK" dirty="0" err="1"/>
              <a:t>dropdown</a:t>
            </a:r>
            <a:r>
              <a:rPr lang="da-DK" dirty="0"/>
              <a:t>-menuen for ”Udgiv”</a:t>
            </a:r>
          </a:p>
          <a:p>
            <a:pPr marL="228600" indent="-228600">
              <a:buFont typeface="+mj-lt"/>
              <a:buAutoNum type="arabicPeriod"/>
            </a:pPr>
            <a:r>
              <a:rPr lang="da-DK" dirty="0"/>
              <a:t>Vælge ”udgiv element” </a:t>
            </a:r>
          </a:p>
        </p:txBody>
      </p:sp>
      <p:sp>
        <p:nvSpPr>
          <p:cNvPr id="4" name="Slide Number Placeholder 3"/>
          <p:cNvSpPr>
            <a:spLocks noGrp="1"/>
          </p:cNvSpPr>
          <p:nvPr>
            <p:ph type="sldNum" sz="quarter" idx="10"/>
          </p:nvPr>
        </p:nvSpPr>
        <p:spPr/>
        <p:txBody>
          <a:bodyPr/>
          <a:lstStyle/>
          <a:p>
            <a:fld id="{EFAC016E-5E5F-3248-8F94-DBEB972C2B51}" type="slidenum">
              <a:rPr lang="da-DK" smtClean="0"/>
              <a:t>93</a:t>
            </a:fld>
            <a:endParaRPr lang="da-DK"/>
          </a:p>
        </p:txBody>
      </p:sp>
    </p:spTree>
    <p:extLst>
      <p:ext uri="{BB962C8B-B14F-4D97-AF65-F5344CB8AC3E}">
        <p14:creationId xmlns:p14="http://schemas.microsoft.com/office/powerpoint/2010/main" val="41589801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Igen skal </a:t>
            </a:r>
            <a:r>
              <a:rPr lang="da-DK" b="1" dirty="0"/>
              <a:t>indstillingerne</a:t>
            </a:r>
            <a:r>
              <a:rPr lang="da-DK" dirty="0"/>
              <a:t> </a:t>
            </a:r>
            <a:r>
              <a:rPr lang="da-DK" b="1" dirty="0"/>
              <a:t>vælges</a:t>
            </a:r>
            <a:r>
              <a:rPr lang="da-DK" dirty="0"/>
              <a:t> som illustreret her. </a:t>
            </a:r>
          </a:p>
          <a:p>
            <a:endParaRPr lang="da-DK" dirty="0"/>
          </a:p>
          <a:p>
            <a:r>
              <a:rPr lang="da-DK" dirty="0"/>
              <a:t>”Udgiv relaterede elementer” og sproget skal være sat til ”engelsk”.</a:t>
            </a:r>
          </a:p>
          <a:p>
            <a:endParaRPr lang="da-DK" dirty="0"/>
          </a:p>
          <a:p>
            <a:r>
              <a:rPr lang="da-DK" dirty="0"/>
              <a:t>Tryk herefter på ”Udgiv”</a:t>
            </a:r>
          </a:p>
        </p:txBody>
      </p:sp>
      <p:sp>
        <p:nvSpPr>
          <p:cNvPr id="4" name="Pladsholder til slidenummer 3"/>
          <p:cNvSpPr>
            <a:spLocks noGrp="1"/>
          </p:cNvSpPr>
          <p:nvPr>
            <p:ph type="sldNum" sz="quarter" idx="5"/>
          </p:nvPr>
        </p:nvSpPr>
        <p:spPr/>
        <p:txBody>
          <a:bodyPr/>
          <a:lstStyle/>
          <a:p>
            <a:fld id="{EFAC016E-5E5F-3248-8F94-DBEB972C2B51}" type="slidenum">
              <a:rPr lang="da-DK" smtClean="0"/>
              <a:t>94</a:t>
            </a:fld>
            <a:endParaRPr lang="da-DK"/>
          </a:p>
        </p:txBody>
      </p:sp>
    </p:spTree>
    <p:extLst>
      <p:ext uri="{BB962C8B-B14F-4D97-AF65-F5344CB8AC3E}">
        <p14:creationId xmlns:p14="http://schemas.microsoft.com/office/powerpoint/2010/main" val="597211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Når denne pop-op kommer frem er elementet udgivet.</a:t>
            </a:r>
            <a:br>
              <a:rPr lang="da-DK" dirty="0"/>
            </a:br>
            <a:br>
              <a:rPr lang="da-DK" dirty="0"/>
            </a:br>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95</a:t>
            </a:fld>
            <a:endParaRPr lang="da-DK"/>
          </a:p>
        </p:txBody>
      </p:sp>
    </p:spTree>
    <p:extLst>
      <p:ext uri="{BB962C8B-B14F-4D97-AF65-F5344CB8AC3E}">
        <p14:creationId xmlns:p14="http://schemas.microsoft.com/office/powerpoint/2010/main" val="358681002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Sitecore </a:t>
            </a:r>
            <a:r>
              <a:rPr lang="da-DK" b="1" dirty="0"/>
              <a:t>advarer</a:t>
            </a:r>
            <a:r>
              <a:rPr lang="da-DK" dirty="0"/>
              <a:t> jer, hvis der er sket </a:t>
            </a:r>
            <a:r>
              <a:rPr lang="da-DK" b="1" dirty="0"/>
              <a:t>ændringer i en tekst</a:t>
            </a:r>
            <a:r>
              <a:rPr lang="da-DK" dirty="0"/>
              <a:t>, som I </a:t>
            </a:r>
            <a:r>
              <a:rPr lang="da-DK" b="1" dirty="0"/>
              <a:t>ikke</a:t>
            </a:r>
            <a:r>
              <a:rPr lang="da-DK" dirty="0"/>
              <a:t> har set, før de overskrives. </a:t>
            </a:r>
          </a:p>
          <a:p>
            <a:pPr marL="0" marR="0" lvl="0" indent="0" algn="l" defTabSz="457200" rtl="0" eaLnBrk="1" fontAlgn="auto" latinLnBrk="0" hangingPunct="1">
              <a:lnSpc>
                <a:spcPct val="100000"/>
              </a:lnSpc>
              <a:spcBef>
                <a:spcPts val="0"/>
              </a:spcBef>
              <a:spcAft>
                <a:spcPts val="0"/>
              </a:spcAft>
              <a:buClrTx/>
              <a:buSzTx/>
              <a:buFontTx/>
              <a:buNone/>
              <a:tabLst/>
              <a:defRPr/>
            </a:pPr>
            <a:br>
              <a:rPr lang="da-DK" dirty="0"/>
            </a:br>
            <a:r>
              <a:rPr lang="da-DK" dirty="0"/>
              <a:t>Fx. hvis jeg, som redaktør, møder ind i morgen og </a:t>
            </a:r>
            <a:r>
              <a:rPr lang="da-DK" b="1" dirty="0"/>
              <a:t>går i gang med at redigere mikroartikel nr. 4</a:t>
            </a:r>
            <a:r>
              <a:rPr lang="da-DK" dirty="0"/>
              <a:t>, på indholdssiden Støtte til handicapbil.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Mens </a:t>
            </a:r>
            <a:r>
              <a:rPr lang="da-DK" b="1" dirty="0"/>
              <a:t>jeg sidder og skriver, åbner min kollega præcis samme mikroartikel</a:t>
            </a:r>
            <a:r>
              <a:rPr lang="da-DK" dirty="0"/>
              <a:t>, fordi personen lige vil ind og ændre fx en tastefejl.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Når min </a:t>
            </a:r>
            <a:r>
              <a:rPr lang="da-DK" b="1" dirty="0"/>
              <a:t>kollega har rettet og trykker ”gem</a:t>
            </a:r>
            <a:r>
              <a:rPr lang="da-DK" dirty="0"/>
              <a:t>”, vil vedkommende få denne </a:t>
            </a:r>
            <a:r>
              <a:rPr lang="da-DK" b="1" dirty="0"/>
              <a:t>notifikation</a:t>
            </a:r>
            <a:r>
              <a:rPr lang="da-DK" dirty="0"/>
              <a:t> om, at de er ved at overskrive en andens ændringer, fordi Sitecore har registreret, at der er ved at blive foretaget ændringer i samme artikel af en anden bruger.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I sådan et tilfælde </a:t>
            </a:r>
            <a:r>
              <a:rPr lang="da-DK" b="1" dirty="0"/>
              <a:t>bør man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Klikke på ”afbryd”</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Eventuelt kopiere sin tekst i et dokument et andet sted</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Vende tilbage senere, når ændringerne er gemt.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Advarsel siger: ”Et eller flere elementer er blevet ændret. Vil du overskrive disse ændringer?” ”Ok”/”Afbryd”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10"/>
          </p:nvPr>
        </p:nvSpPr>
        <p:spPr/>
        <p:txBody>
          <a:bodyPr/>
          <a:lstStyle/>
          <a:p>
            <a:fld id="{EFAC016E-5E5F-3248-8F94-DBEB972C2B51}" type="slidenum">
              <a:rPr lang="da-DK" smtClean="0"/>
              <a:t>96</a:t>
            </a:fld>
            <a:endParaRPr lang="da-DK"/>
          </a:p>
        </p:txBody>
      </p:sp>
    </p:spTree>
    <p:extLst>
      <p:ext uri="{BB962C8B-B14F-4D97-AF65-F5344CB8AC3E}">
        <p14:creationId xmlns:p14="http://schemas.microsoft.com/office/powerpoint/2010/main" val="817135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4B89C-8E8A-6021-21E2-116A10624AB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CED3E65-02AE-056D-A591-7DE91511942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FB14C63-8A06-57C4-8F33-64E27BFCD2F3}"/>
              </a:ext>
            </a:extLst>
          </p:cNvPr>
          <p:cNvSpPr>
            <a:spLocks noGrp="1"/>
          </p:cNvSpPr>
          <p:nvPr>
            <p:ph type="body" idx="1"/>
          </p:nvPr>
        </p:nvSpPr>
        <p:spPr/>
        <p:txBody>
          <a:bodyPr/>
          <a:lstStyle/>
          <a:p>
            <a:r>
              <a:rPr lang="da-DK"/>
              <a:t>Jeg demonstrerer kort hvordan I udgiver, før det er jeres tur. 
##-AccessibilityAssistant: Skip layout check-##</a:t>
            </a:r>
            <a:endParaRPr lang="da-DK" dirty="0"/>
          </a:p>
        </p:txBody>
      </p:sp>
      <p:sp>
        <p:nvSpPr>
          <p:cNvPr id="4" name="Pladsholder til slidenummer 3">
            <a:extLst>
              <a:ext uri="{FF2B5EF4-FFF2-40B4-BE49-F238E27FC236}">
                <a16:creationId xmlns:a16="http://schemas.microsoft.com/office/drawing/2014/main" id="{4C29D806-AC5B-F640-0997-211AA2E4AC5C}"/>
              </a:ext>
            </a:extLst>
          </p:cNvPr>
          <p:cNvSpPr>
            <a:spLocks noGrp="1"/>
          </p:cNvSpPr>
          <p:nvPr>
            <p:ph type="sldNum" sz="quarter" idx="5"/>
          </p:nvPr>
        </p:nvSpPr>
        <p:spPr/>
        <p:txBody>
          <a:bodyPr/>
          <a:lstStyle/>
          <a:p>
            <a:fld id="{EFAC016E-5E5F-3248-8F94-DBEB972C2B51}" type="slidenum">
              <a:rPr lang="da-DK" smtClean="0"/>
              <a:t>97</a:t>
            </a:fld>
            <a:endParaRPr lang="da-DK"/>
          </a:p>
        </p:txBody>
      </p:sp>
    </p:spTree>
    <p:extLst>
      <p:ext uri="{BB962C8B-B14F-4D97-AF65-F5344CB8AC3E}">
        <p14:creationId xmlns:p14="http://schemas.microsoft.com/office/powerpoint/2010/main" val="41410423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skal i gang med en ganske lille </a:t>
            </a:r>
            <a:r>
              <a:rPr lang="da-DK" b="1" dirty="0"/>
              <a:t>øvelse om udgivelse.</a:t>
            </a:r>
          </a:p>
          <a:p>
            <a:r>
              <a:rPr lang="da-DK" dirty="0"/>
              <a:t>I skal logge ind i miljøet på ny, og udgive de rettelser, som I har arbejdet på. Husk evt. at gemme først. </a:t>
            </a:r>
          </a:p>
        </p:txBody>
      </p:sp>
      <p:sp>
        <p:nvSpPr>
          <p:cNvPr id="4" name="Pladsholder til slidenummer 3"/>
          <p:cNvSpPr>
            <a:spLocks noGrp="1"/>
          </p:cNvSpPr>
          <p:nvPr>
            <p:ph type="sldNum" sz="quarter" idx="5"/>
          </p:nvPr>
        </p:nvSpPr>
        <p:spPr/>
        <p:txBody>
          <a:bodyPr/>
          <a:lstStyle/>
          <a:p>
            <a:fld id="{EFAC016E-5E5F-3248-8F94-DBEB972C2B51}" type="slidenum">
              <a:rPr lang="da-DK" smtClean="0"/>
              <a:t>98</a:t>
            </a:fld>
            <a:endParaRPr lang="da-DK"/>
          </a:p>
        </p:txBody>
      </p:sp>
    </p:spTree>
    <p:extLst>
      <p:ext uri="{BB962C8B-B14F-4D97-AF65-F5344CB8AC3E}">
        <p14:creationId xmlns:p14="http://schemas.microsoft.com/office/powerpoint/2010/main" val="224583878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Lektion 5 handler om genbrugelige links. Genbrugelige links er lidt særlige for borger.dk. Fordelen ved at oprette links i en fælles database på borger.dk er, at ændringer slår igennem på alle de sider, hvor linket forekommer. Det kan fx være et link til den gældende lovtekst for serviceloven på retsinformation.dk
##-AccessibilityAssistant: Skip layout check-##</a:t>
            </a:r>
          </a:p>
        </p:txBody>
      </p:sp>
      <p:sp>
        <p:nvSpPr>
          <p:cNvPr id="4" name="Pladsholder til slidenummer 3"/>
          <p:cNvSpPr>
            <a:spLocks noGrp="1"/>
          </p:cNvSpPr>
          <p:nvPr>
            <p:ph type="sldNum" sz="quarter" idx="5"/>
          </p:nvPr>
        </p:nvSpPr>
        <p:spPr/>
        <p:txBody>
          <a:bodyPr/>
          <a:lstStyle/>
          <a:p>
            <a:fld id="{EFAC016E-5E5F-3248-8F94-DBEB972C2B51}" type="slidenum">
              <a:rPr lang="da-DK" smtClean="0"/>
              <a:t>99</a:t>
            </a:fld>
            <a:endParaRPr lang="da-DK"/>
          </a:p>
        </p:txBody>
      </p:sp>
    </p:spTree>
    <p:extLst>
      <p:ext uri="{BB962C8B-B14F-4D97-AF65-F5344CB8AC3E}">
        <p14:creationId xmlns:p14="http://schemas.microsoft.com/office/powerpoint/2010/main" val="2085874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with bullets">
    <p:spTree>
      <p:nvGrpSpPr>
        <p:cNvPr id="1" name=""/>
        <p:cNvGrpSpPr/>
        <p:nvPr/>
      </p:nvGrpSpPr>
      <p:grpSpPr>
        <a:xfrm>
          <a:off x="0" y="0"/>
          <a:ext cx="0" cy="0"/>
          <a:chOff x="0" y="0"/>
          <a:chExt cx="0" cy="0"/>
        </a:xfrm>
      </p:grpSpPr>
      <p:cxnSp>
        <p:nvCxnSpPr>
          <p:cNvPr id="18" name="Lige forbindelse 8"/>
          <p:cNvCxnSpPr/>
          <p:nvPr userDrawn="1"/>
        </p:nvCxnSpPr>
        <p:spPr>
          <a:xfrm flipH="1">
            <a:off x="0" y="613968"/>
            <a:ext cx="12192000"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2" name="Lige forbindelse 7"/>
          <p:cNvCxnSpPr/>
          <p:nvPr userDrawn="1"/>
        </p:nvCxnSpPr>
        <p:spPr>
          <a:xfrm flipH="1">
            <a:off x="0" y="6475882"/>
            <a:ext cx="121920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p>
            <a:r>
              <a:rPr lang="da-DK" dirty="0"/>
              <a:t>Skriv titel på slide</a:t>
            </a:r>
          </a:p>
        </p:txBody>
      </p:sp>
      <p:sp>
        <p:nvSpPr>
          <p:cNvPr id="8" name="Content Placeholder 7"/>
          <p:cNvSpPr>
            <a:spLocks noGrp="1"/>
          </p:cNvSpPr>
          <p:nvPr>
            <p:ph sz="quarter" idx="14" hasCustomPrompt="1"/>
          </p:nvPr>
        </p:nvSpPr>
        <p:spPr>
          <a:xfrm>
            <a:off x="1321914" y="1484313"/>
            <a:ext cx="9597600" cy="4679950"/>
          </a:xfrm>
          <a:prstGeom prst="rect">
            <a:avLst/>
          </a:prstGeom>
        </p:spPr>
        <p:txBody>
          <a:bodyPr/>
          <a:lstStyle>
            <a:lvl1pPr>
              <a:defRPr lang="en-US" sz="1600" smtClean="0"/>
            </a:lvl1pPr>
            <a:lvl2pPr>
              <a:defRPr lang="en-US" sz="1400" smtClean="0"/>
            </a:lvl2pPr>
            <a:lvl3pPr>
              <a:defRPr lang="en-US" sz="1200" smtClean="0"/>
            </a:lvl3pPr>
            <a:lvl4pPr>
              <a:defRPr lang="en-US" sz="1200" smtClean="0"/>
            </a:lvl4pPr>
            <a:lvl5pPr>
              <a:defRPr lang="da-DK" sz="1200"/>
            </a:lvl5pPr>
          </a:lstStyle>
          <a:p>
            <a:pPr lvl="0"/>
            <a:r>
              <a:rPr lang="en-US" dirty="0" err="1"/>
              <a:t>Skriv</a:t>
            </a:r>
            <a:r>
              <a:rPr lang="en-US" dirty="0"/>
              <a:t> </a:t>
            </a:r>
            <a:r>
              <a:rPr lang="en-US" dirty="0" err="1"/>
              <a:t>brødtekst</a:t>
            </a:r>
            <a:r>
              <a:rPr lang="en-US" dirty="0"/>
              <a:t> her</a:t>
            </a:r>
          </a:p>
        </p:txBody>
      </p:sp>
    </p:spTree>
    <p:extLst>
      <p:ext uri="{BB962C8B-B14F-4D97-AF65-F5344CB8AC3E}">
        <p14:creationId xmlns:p14="http://schemas.microsoft.com/office/powerpoint/2010/main" val="408717387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ection break">
    <p:bg>
      <p:bgPr>
        <a:solidFill>
          <a:schemeClr val="accent3">
            <a:lumMod val="20000"/>
            <a:lumOff val="80000"/>
            <a:alpha val="35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320001" y="2385584"/>
            <a:ext cx="8489019" cy="1449000"/>
          </a:xfrm>
          <a:prstGeom prst="rect">
            <a:avLst/>
          </a:prstGeom>
        </p:spPr>
        <p:txBody>
          <a:bodyPr lIns="0" tIns="0" rIns="0" bIns="0" anchor="t" anchorCtr="0">
            <a:normAutofit/>
          </a:bodyPr>
          <a:lstStyle>
            <a:lvl1pPr>
              <a:defRPr sz="4500">
                <a:solidFill>
                  <a:srgbClr val="5C8938"/>
                </a:solidFill>
              </a:defRPr>
            </a:lvl1pPr>
          </a:lstStyle>
          <a:p>
            <a:r>
              <a:rPr lang="da-DK" dirty="0" err="1"/>
              <a:t>Section</a:t>
            </a:r>
            <a:r>
              <a:rPr lang="da-DK" dirty="0"/>
              <a:t> break</a:t>
            </a:r>
          </a:p>
        </p:txBody>
      </p:sp>
    </p:spTree>
    <p:extLst>
      <p:ext uri="{BB962C8B-B14F-4D97-AF65-F5344CB8AC3E}">
        <p14:creationId xmlns:p14="http://schemas.microsoft.com/office/powerpoint/2010/main" val="362895623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ext with bullets">
    <p:spTree>
      <p:nvGrpSpPr>
        <p:cNvPr id="1" name=""/>
        <p:cNvGrpSpPr/>
        <p:nvPr/>
      </p:nvGrpSpPr>
      <p:grpSpPr>
        <a:xfrm>
          <a:off x="0" y="0"/>
          <a:ext cx="0" cy="0"/>
          <a:chOff x="0" y="0"/>
          <a:chExt cx="0" cy="0"/>
        </a:xfrm>
      </p:grpSpPr>
      <p:cxnSp>
        <p:nvCxnSpPr>
          <p:cNvPr id="18" name="Lige forbindelse 8"/>
          <p:cNvCxnSpPr/>
          <p:nvPr userDrawn="1"/>
        </p:nvCxnSpPr>
        <p:spPr>
          <a:xfrm flipH="1">
            <a:off x="0" y="613968"/>
            <a:ext cx="12192000"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2" name="Lige forbindelse 7"/>
          <p:cNvCxnSpPr/>
          <p:nvPr userDrawn="1"/>
        </p:nvCxnSpPr>
        <p:spPr>
          <a:xfrm flipH="1">
            <a:off x="0" y="6475882"/>
            <a:ext cx="121920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p>
            <a:r>
              <a:rPr lang="da-DK" dirty="0"/>
              <a:t>Skriv titel på slide</a:t>
            </a:r>
          </a:p>
        </p:txBody>
      </p:sp>
      <p:sp>
        <p:nvSpPr>
          <p:cNvPr id="8" name="Content Placeholder 7"/>
          <p:cNvSpPr>
            <a:spLocks noGrp="1"/>
          </p:cNvSpPr>
          <p:nvPr>
            <p:ph sz="quarter" idx="14" hasCustomPrompt="1"/>
          </p:nvPr>
        </p:nvSpPr>
        <p:spPr>
          <a:xfrm>
            <a:off x="1321914" y="1484313"/>
            <a:ext cx="9597600" cy="4679950"/>
          </a:xfrm>
          <a:prstGeom prst="rect">
            <a:avLst/>
          </a:prstGeom>
        </p:spPr>
        <p:txBody>
          <a:bodyPr/>
          <a:lstStyle>
            <a:lvl1pPr>
              <a:defRPr lang="en-US" sz="1600" smtClean="0"/>
            </a:lvl1pPr>
            <a:lvl2pPr>
              <a:defRPr lang="en-US" sz="1400" smtClean="0"/>
            </a:lvl2pPr>
            <a:lvl3pPr>
              <a:defRPr lang="en-US" sz="1200" smtClean="0"/>
            </a:lvl3pPr>
            <a:lvl4pPr>
              <a:defRPr lang="en-US" sz="1200" smtClean="0"/>
            </a:lvl4pPr>
            <a:lvl5pPr>
              <a:defRPr lang="da-DK" sz="1200"/>
            </a:lvl5pPr>
          </a:lstStyle>
          <a:p>
            <a:pPr lvl="0"/>
            <a:r>
              <a:rPr lang="en-US" dirty="0" err="1"/>
              <a:t>Skriv</a:t>
            </a:r>
            <a:r>
              <a:rPr lang="en-US" dirty="0"/>
              <a:t> </a:t>
            </a:r>
            <a:r>
              <a:rPr lang="en-US" dirty="0" err="1"/>
              <a:t>brødtekst</a:t>
            </a:r>
            <a:r>
              <a:rPr lang="en-US" dirty="0"/>
              <a:t> her</a:t>
            </a:r>
          </a:p>
        </p:txBody>
      </p:sp>
    </p:spTree>
    <p:extLst>
      <p:ext uri="{BB962C8B-B14F-4D97-AF65-F5344CB8AC3E}">
        <p14:creationId xmlns:p14="http://schemas.microsoft.com/office/powerpoint/2010/main" val="196133033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ext no bullets">
    <p:spTree>
      <p:nvGrpSpPr>
        <p:cNvPr id="1" name=""/>
        <p:cNvGrpSpPr/>
        <p:nvPr/>
      </p:nvGrpSpPr>
      <p:grpSpPr>
        <a:xfrm>
          <a:off x="0" y="0"/>
          <a:ext cx="0" cy="0"/>
          <a:chOff x="0" y="0"/>
          <a:chExt cx="0" cy="0"/>
        </a:xfrm>
      </p:grpSpPr>
      <p:cxnSp>
        <p:nvCxnSpPr>
          <p:cNvPr id="18" name="Lige forbindelse 8"/>
          <p:cNvCxnSpPr/>
          <p:nvPr userDrawn="1"/>
        </p:nvCxnSpPr>
        <p:spPr>
          <a:xfrm flipH="1">
            <a:off x="0" y="613968"/>
            <a:ext cx="12192000"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2" name="Lige forbindelse 7"/>
          <p:cNvCxnSpPr/>
          <p:nvPr userDrawn="1"/>
        </p:nvCxnSpPr>
        <p:spPr>
          <a:xfrm flipH="1">
            <a:off x="0" y="6475882"/>
            <a:ext cx="121920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p>
            <a:r>
              <a:rPr lang="da-DK" dirty="0"/>
              <a:t>Skriv titel på slide</a:t>
            </a:r>
          </a:p>
        </p:txBody>
      </p:sp>
      <p:sp>
        <p:nvSpPr>
          <p:cNvPr id="7" name="Content Placeholder 7"/>
          <p:cNvSpPr>
            <a:spLocks noGrp="1"/>
          </p:cNvSpPr>
          <p:nvPr>
            <p:ph sz="quarter" idx="14" hasCustomPrompt="1"/>
          </p:nvPr>
        </p:nvSpPr>
        <p:spPr>
          <a:xfrm>
            <a:off x="1321914" y="1484313"/>
            <a:ext cx="9597600" cy="4679950"/>
          </a:xfrm>
          <a:prstGeom prst="rect">
            <a:avLst/>
          </a:prstGeom>
        </p:spPr>
        <p:txBody>
          <a:bodyPr/>
          <a:lstStyle>
            <a:lvl1pPr marL="0" indent="0">
              <a:buNone/>
              <a:defRPr lang="en-US" sz="1600" smtClean="0"/>
            </a:lvl1pPr>
            <a:lvl2pPr>
              <a:defRPr lang="en-US" sz="1400" smtClean="0"/>
            </a:lvl2pPr>
            <a:lvl3pPr>
              <a:defRPr lang="en-US" sz="1200" smtClean="0"/>
            </a:lvl3pPr>
            <a:lvl4pPr>
              <a:defRPr lang="en-US" sz="1200" smtClean="0"/>
            </a:lvl4pPr>
            <a:lvl5pPr>
              <a:defRPr lang="da-DK" sz="1200"/>
            </a:lvl5pPr>
          </a:lstStyle>
          <a:p>
            <a:pPr lvl="0"/>
            <a:r>
              <a:rPr lang="en-US" dirty="0" err="1"/>
              <a:t>Skriv</a:t>
            </a:r>
            <a:r>
              <a:rPr lang="en-US" dirty="0"/>
              <a:t> </a:t>
            </a:r>
            <a:r>
              <a:rPr lang="en-US" dirty="0" err="1"/>
              <a:t>brødtekst</a:t>
            </a:r>
            <a:r>
              <a:rPr lang="en-US" dirty="0"/>
              <a:t> her</a:t>
            </a:r>
          </a:p>
        </p:txBody>
      </p:sp>
    </p:spTree>
    <p:extLst>
      <p:ext uri="{BB962C8B-B14F-4D97-AF65-F5344CB8AC3E}">
        <p14:creationId xmlns:p14="http://schemas.microsoft.com/office/powerpoint/2010/main" val="20416791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89862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Overskrift og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Ins="1036800"/>
          <a:lstStyle>
            <a:lvl1pPr>
              <a:defRPr cap="none" baseline="0"/>
            </a:lvl1pPr>
          </a:lstStyle>
          <a:p>
            <a:r>
              <a:rPr lang="da-DK" dirty="0"/>
              <a:t>Klik her for at tilføje titel</a:t>
            </a:r>
          </a:p>
        </p:txBody>
      </p:sp>
      <p:sp>
        <p:nvSpPr>
          <p:cNvPr id="3" name="Content Placeholder 2"/>
          <p:cNvSpPr>
            <a:spLocks noGrp="1"/>
          </p:cNvSpPr>
          <p:nvPr>
            <p:ph idx="1" hasCustomPrompt="1"/>
          </p:nvPr>
        </p:nvSpPr>
        <p:spPr/>
        <p:txBody>
          <a:bodyPr rIns="1036800"/>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Date Placeholder 3"/>
          <p:cNvSpPr>
            <a:spLocks noGrp="1"/>
          </p:cNvSpPr>
          <p:nvPr>
            <p:ph type="dt" sz="half" idx="10"/>
          </p:nvPr>
        </p:nvSpPr>
        <p:spPr/>
        <p:txBody>
          <a:bodyPr/>
          <a:lstStyle/>
          <a:p>
            <a:fld id="{D709F18B-C64D-467D-95E0-03999A31A181}" type="datetime1">
              <a:rPr lang="da-DK" smtClean="0"/>
              <a:t>27-02-2026</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80AE25ED-097C-4BDC-A7CE-FA97BD9CA3B5}" type="slidenum">
              <a:rPr lang="da-DK" smtClean="0"/>
              <a:pPr/>
              <a:t>‹nr.›</a:t>
            </a:fld>
            <a:endParaRPr lang="da-DK" dirty="0"/>
          </a:p>
        </p:txBody>
      </p:sp>
      <p:sp>
        <p:nvSpPr>
          <p:cNvPr id="17" name="TextBox 16"/>
          <p:cNvSpPr txBox="1">
            <a:spLocks noChangeArrowheads="1"/>
          </p:cNvSpPr>
          <p:nvPr userDrawn="1"/>
        </p:nvSpPr>
        <p:spPr bwMode="auto">
          <a:xfrm>
            <a:off x="-1536848" y="1455600"/>
            <a:ext cx="1428898" cy="82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lnSpc>
                <a:spcPct val="108000"/>
              </a:lnSpc>
              <a:spcBef>
                <a:spcPts val="600"/>
              </a:spcBef>
            </a:pPr>
            <a:r>
              <a:rPr lang="da-DK" sz="900" b="1" noProof="1">
                <a:solidFill>
                  <a:schemeClr val="tx1">
                    <a:lumMod val="65000"/>
                    <a:lumOff val="35000"/>
                  </a:schemeClr>
                </a:solidFill>
                <a:cs typeface="Arial" charset="0"/>
              </a:rPr>
              <a:t>Lav bold underoverskrift</a:t>
            </a:r>
            <a:br>
              <a:rPr lang="da-DK" sz="900" noProof="1">
                <a:solidFill>
                  <a:schemeClr val="tx1">
                    <a:lumMod val="65000"/>
                    <a:lumOff val="35000"/>
                  </a:schemeClr>
                </a:solidFill>
                <a:cs typeface="Arial" charset="0"/>
              </a:rPr>
            </a:br>
            <a:r>
              <a:rPr lang="da-DK" sz="900" noProof="1">
                <a:solidFill>
                  <a:schemeClr val="tx1">
                    <a:lumMod val="65000"/>
                    <a:lumOff val="35000"/>
                  </a:schemeClr>
                </a:solidFill>
                <a:cs typeface="Arial" charset="0"/>
              </a:rPr>
              <a:t> Fjern bullet og </a:t>
            </a:r>
            <a:br>
              <a:rPr lang="da-DK" sz="900" noProof="1">
                <a:solidFill>
                  <a:schemeClr val="tx1">
                    <a:lumMod val="65000"/>
                    <a:lumOff val="35000"/>
                  </a:schemeClr>
                </a:solidFill>
                <a:cs typeface="Arial" charset="0"/>
              </a:rPr>
            </a:br>
            <a:r>
              <a:rPr lang="da-DK" sz="900" noProof="1">
                <a:solidFill>
                  <a:schemeClr val="tx1">
                    <a:lumMod val="65000"/>
                    <a:lumOff val="35000"/>
                  </a:schemeClr>
                </a:solidFill>
                <a:cs typeface="Arial" charset="0"/>
              </a:rPr>
              <a:t>lav</a:t>
            </a:r>
            <a:r>
              <a:rPr lang="da-DK" sz="900" baseline="0" noProof="1">
                <a:solidFill>
                  <a:schemeClr val="tx1">
                    <a:lumMod val="65000"/>
                    <a:lumOff val="35000"/>
                  </a:schemeClr>
                </a:solidFill>
                <a:cs typeface="Arial" charset="0"/>
              </a:rPr>
              <a:t> teksten bold</a:t>
            </a:r>
          </a:p>
          <a:p>
            <a:pPr algn="r" eaLnBrk="1" hangingPunct="1">
              <a:lnSpc>
                <a:spcPct val="108000"/>
              </a:lnSpc>
              <a:spcBef>
                <a:spcPts val="600"/>
              </a:spcBef>
            </a:pPr>
            <a:r>
              <a:rPr lang="da-DK" sz="900" baseline="0" noProof="1">
                <a:solidFill>
                  <a:schemeClr val="tx1">
                    <a:lumMod val="65000"/>
                    <a:lumOff val="35000"/>
                  </a:schemeClr>
                </a:solidFill>
                <a:cs typeface="Arial" charset="0"/>
              </a:rPr>
              <a:t>Ønsker du korrekt bullet, </a:t>
            </a:r>
            <a:br>
              <a:rPr lang="da-DK" sz="900" baseline="0" noProof="1">
                <a:solidFill>
                  <a:schemeClr val="tx1">
                    <a:lumMod val="65000"/>
                    <a:lumOff val="35000"/>
                  </a:schemeClr>
                </a:solidFill>
                <a:cs typeface="Arial" charset="0"/>
              </a:rPr>
            </a:br>
            <a:r>
              <a:rPr lang="da-DK" sz="900" baseline="0" noProof="1">
                <a:solidFill>
                  <a:schemeClr val="tx1">
                    <a:lumMod val="65000"/>
                    <a:lumOff val="35000"/>
                  </a:schemeClr>
                </a:solidFill>
                <a:cs typeface="Arial" charset="0"/>
              </a:rPr>
              <a:t>klik på </a:t>
            </a:r>
            <a:r>
              <a:rPr lang="da-DK" sz="900" b="1" baseline="0" noProof="1">
                <a:solidFill>
                  <a:schemeClr val="tx1">
                    <a:lumMod val="65000"/>
                    <a:lumOff val="35000"/>
                  </a:schemeClr>
                </a:solidFill>
                <a:cs typeface="Arial" charset="0"/>
              </a:rPr>
              <a:t>bullet-knappen</a:t>
            </a:r>
            <a:endParaRPr lang="da-DK" sz="900" b="1" noProof="1">
              <a:solidFill>
                <a:schemeClr val="tx1">
                  <a:lumMod val="65000"/>
                  <a:lumOff val="35000"/>
                </a:schemeClr>
              </a:solidFill>
              <a:cs typeface="Arial" charset="0"/>
            </a:endParaRPr>
          </a:p>
        </p:txBody>
      </p:sp>
    </p:spTree>
    <p:extLst>
      <p:ext uri="{BB962C8B-B14F-4D97-AF65-F5344CB8AC3E}">
        <p14:creationId xmlns:p14="http://schemas.microsoft.com/office/powerpoint/2010/main" val="306884501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Log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709F18B-C64D-467D-95E0-03999A31A181}" type="datetime1">
              <a:rPr lang="da-DK" smtClean="0"/>
              <a:t>27-02-2026</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Tree>
    <p:extLst>
      <p:ext uri="{BB962C8B-B14F-4D97-AF65-F5344CB8AC3E}">
        <p14:creationId xmlns:p14="http://schemas.microsoft.com/office/powerpoint/2010/main" val="274400957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65833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557648A-F76E-4360-BF12-1B45D0B517CD}"/>
              </a:ext>
            </a:extLst>
          </p:cNvPr>
          <p:cNvSpPr>
            <a:spLocks noGrp="1"/>
          </p:cNvSpPr>
          <p:nvPr>
            <p:ph idx="1"/>
          </p:nvPr>
        </p:nvSpPr>
        <p:spPr>
          <a:xfrm>
            <a:off x="838200" y="1825625"/>
            <a:ext cx="10515600" cy="43513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2" name="Titel 1">
            <a:extLst>
              <a:ext uri="{FF2B5EF4-FFF2-40B4-BE49-F238E27FC236}">
                <a16:creationId xmlns:a16="http://schemas.microsoft.com/office/drawing/2014/main" id="{62917B15-C072-670A-1426-6C635037AFA3}"/>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Tree>
    <p:extLst>
      <p:ext uri="{BB962C8B-B14F-4D97-AF65-F5344CB8AC3E}">
        <p14:creationId xmlns:p14="http://schemas.microsoft.com/office/powerpoint/2010/main" val="283563108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9C5C53-E088-4530-BAB3-F9ABD21DCFE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F3630D36-E4B2-4A43-9131-88F6FC6E912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016C6A1F-D063-4B1F-9761-0C7A56EF3E86}"/>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27-02-2026</a:t>
            </a:fld>
            <a:endParaRPr lang="da-DK"/>
          </a:p>
        </p:txBody>
      </p:sp>
      <p:sp>
        <p:nvSpPr>
          <p:cNvPr id="5" name="Pladsholder til sidefod 4">
            <a:extLst>
              <a:ext uri="{FF2B5EF4-FFF2-40B4-BE49-F238E27FC236}">
                <a16:creationId xmlns:a16="http://schemas.microsoft.com/office/drawing/2014/main" id="{FA77A1A0-05B0-4A82-9090-DC619452B055}"/>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0C9844E2-EA78-44F3-A1BA-454571399A57}"/>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41078548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E57A5D-D4B2-4B60-9B18-889BDCF278F0}"/>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36AD203-A02D-4A7C-A4F7-71451DB1DB81}"/>
              </a:ext>
            </a:extLst>
          </p:cNvPr>
          <p:cNvSpPr>
            <a:spLocks noGrp="1"/>
          </p:cNvSpPr>
          <p:nvPr>
            <p:ph sz="half" idx="1"/>
          </p:nvPr>
        </p:nvSpPr>
        <p:spPr>
          <a:xfrm>
            <a:off x="838200" y="1825625"/>
            <a:ext cx="5181600" cy="43513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AACA1C2-A9FA-4E3C-A5FA-B3959C28D6F5}"/>
              </a:ext>
            </a:extLst>
          </p:cNvPr>
          <p:cNvSpPr>
            <a:spLocks noGrp="1"/>
          </p:cNvSpPr>
          <p:nvPr>
            <p:ph sz="half" idx="2"/>
          </p:nvPr>
        </p:nvSpPr>
        <p:spPr>
          <a:xfrm>
            <a:off x="6172200" y="1825625"/>
            <a:ext cx="5181600" cy="43513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D5476495-B090-41E6-ACA3-172CB09172E2}"/>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27-02-2026</a:t>
            </a:fld>
            <a:endParaRPr lang="da-DK"/>
          </a:p>
        </p:txBody>
      </p:sp>
      <p:sp>
        <p:nvSpPr>
          <p:cNvPr id="6" name="Pladsholder til sidefod 5">
            <a:extLst>
              <a:ext uri="{FF2B5EF4-FFF2-40B4-BE49-F238E27FC236}">
                <a16:creationId xmlns:a16="http://schemas.microsoft.com/office/drawing/2014/main" id="{E2DE351A-3F2A-4329-951C-8DFCDDB29A91}"/>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08880D8B-9721-40DD-BB25-EF6F2198D1AE}"/>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28208777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cxnSp>
        <p:nvCxnSpPr>
          <p:cNvPr id="18" name="Lige forbindelse 8"/>
          <p:cNvCxnSpPr/>
          <p:nvPr userDrawn="1"/>
        </p:nvCxnSpPr>
        <p:spPr>
          <a:xfrm flipH="1">
            <a:off x="0" y="613968"/>
            <a:ext cx="12192000"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2" name="Lige forbindelse 7"/>
          <p:cNvCxnSpPr/>
          <p:nvPr userDrawn="1"/>
        </p:nvCxnSpPr>
        <p:spPr>
          <a:xfrm flipH="1">
            <a:off x="0" y="6475882"/>
            <a:ext cx="121920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p>
            <a:r>
              <a:rPr lang="da-DK" dirty="0"/>
              <a:t>Skriv titel på slide</a:t>
            </a:r>
          </a:p>
        </p:txBody>
      </p:sp>
      <p:sp>
        <p:nvSpPr>
          <p:cNvPr id="7" name="Content Placeholder 7"/>
          <p:cNvSpPr>
            <a:spLocks noGrp="1"/>
          </p:cNvSpPr>
          <p:nvPr>
            <p:ph sz="quarter" idx="14" hasCustomPrompt="1"/>
          </p:nvPr>
        </p:nvSpPr>
        <p:spPr>
          <a:xfrm>
            <a:off x="1321914" y="1484313"/>
            <a:ext cx="9597600" cy="4679950"/>
          </a:xfrm>
          <a:prstGeom prst="rect">
            <a:avLst/>
          </a:prstGeom>
        </p:spPr>
        <p:txBody>
          <a:bodyPr/>
          <a:lstStyle>
            <a:lvl1pPr marL="0" indent="0">
              <a:buNone/>
              <a:defRPr lang="en-US" sz="1600" smtClean="0"/>
            </a:lvl1pPr>
            <a:lvl2pPr>
              <a:defRPr lang="en-US" sz="1400" smtClean="0"/>
            </a:lvl2pPr>
            <a:lvl3pPr>
              <a:defRPr lang="en-US" sz="1200" smtClean="0"/>
            </a:lvl3pPr>
            <a:lvl4pPr>
              <a:defRPr lang="en-US" sz="1200" smtClean="0"/>
            </a:lvl4pPr>
            <a:lvl5pPr>
              <a:defRPr lang="da-DK" sz="1200"/>
            </a:lvl5pPr>
          </a:lstStyle>
          <a:p>
            <a:pPr lvl="0"/>
            <a:r>
              <a:rPr lang="en-US" dirty="0" err="1"/>
              <a:t>Skriv</a:t>
            </a:r>
            <a:r>
              <a:rPr lang="en-US" dirty="0"/>
              <a:t> </a:t>
            </a:r>
            <a:r>
              <a:rPr lang="en-US" dirty="0" err="1"/>
              <a:t>brødtekst</a:t>
            </a:r>
            <a:r>
              <a:rPr lang="en-US" dirty="0"/>
              <a:t> her</a:t>
            </a:r>
          </a:p>
        </p:txBody>
      </p:sp>
    </p:spTree>
    <p:extLst>
      <p:ext uri="{BB962C8B-B14F-4D97-AF65-F5344CB8AC3E}">
        <p14:creationId xmlns:p14="http://schemas.microsoft.com/office/powerpoint/2010/main" val="309826269"/>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1570E9-4E36-4D16-926C-27C8591D2D09}"/>
              </a:ext>
            </a:extLst>
          </p:cNvPr>
          <p:cNvSpPr>
            <a:spLocks noGrp="1"/>
          </p:cNvSpPr>
          <p:nvPr>
            <p:ph type="title"/>
          </p:nvPr>
        </p:nvSpPr>
        <p:spPr>
          <a:xfrm>
            <a:off x="839788" y="365125"/>
            <a:ext cx="10515600" cy="1325563"/>
          </a:xfrm>
          <a:prstGeom prst="rect">
            <a:avLst/>
          </a:prstGeom>
        </p:spPr>
        <p:txBody>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82C16B2E-F795-4E54-A26C-A726A6EE9D1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A3F5DF83-8982-4A11-97AA-FDE02531D7D3}"/>
              </a:ext>
            </a:extLst>
          </p:cNvPr>
          <p:cNvSpPr>
            <a:spLocks noGrp="1"/>
          </p:cNvSpPr>
          <p:nvPr>
            <p:ph sz="half" idx="2"/>
          </p:nvPr>
        </p:nvSpPr>
        <p:spPr>
          <a:xfrm>
            <a:off x="839788" y="2505075"/>
            <a:ext cx="5157787" cy="368458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F57DB851-0210-41C3-ACD3-DD23D82785C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70FB4123-F436-4B44-A912-EA0147C8F859}"/>
              </a:ext>
            </a:extLst>
          </p:cNvPr>
          <p:cNvSpPr>
            <a:spLocks noGrp="1"/>
          </p:cNvSpPr>
          <p:nvPr>
            <p:ph sz="quarter" idx="4"/>
          </p:nvPr>
        </p:nvSpPr>
        <p:spPr>
          <a:xfrm>
            <a:off x="6172200" y="2505075"/>
            <a:ext cx="5183188" cy="368458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C0B66BFB-C816-4E83-943C-3E513EAA819C}"/>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27-02-2026</a:t>
            </a:fld>
            <a:endParaRPr lang="da-DK"/>
          </a:p>
        </p:txBody>
      </p:sp>
      <p:sp>
        <p:nvSpPr>
          <p:cNvPr id="8" name="Pladsholder til sidefod 7">
            <a:extLst>
              <a:ext uri="{FF2B5EF4-FFF2-40B4-BE49-F238E27FC236}">
                <a16:creationId xmlns:a16="http://schemas.microsoft.com/office/drawing/2014/main" id="{D3F5BCB0-F3B4-42CA-8022-37F1E79CDA30}"/>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9" name="Pladsholder til slidenummer 8">
            <a:extLst>
              <a:ext uri="{FF2B5EF4-FFF2-40B4-BE49-F238E27FC236}">
                <a16:creationId xmlns:a16="http://schemas.microsoft.com/office/drawing/2014/main" id="{F63AAF29-6D24-48D4-8521-0BED41710BB4}"/>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9424785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5D3A2F-DEF1-4317-BE66-D127BE194977}"/>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43F1500D-C403-404E-A1B8-DEF17428F9E6}"/>
              </a:ext>
            </a:extLst>
          </p:cNvPr>
          <p:cNvSpPr>
            <a:spLocks noGrp="1"/>
          </p:cNvSpPr>
          <p:nvPr>
            <p:ph type="dt" sz="half" idx="10"/>
          </p:nvPr>
        </p:nvSpPr>
        <p:spPr>
          <a:xfrm>
            <a:off x="838200" y="6356350"/>
            <a:ext cx="2743200" cy="365125"/>
          </a:xfrm>
          <a:prstGeom prst="rect">
            <a:avLst/>
          </a:prstGeom>
        </p:spPr>
        <p:txBody>
          <a:bodyPr/>
          <a:lstStyle>
            <a:lvl1pPr>
              <a:defRPr/>
            </a:lvl1pPr>
          </a:lstStyle>
          <a:p>
            <a:endParaRPr lang="da-DK" dirty="0"/>
          </a:p>
          <a:p>
            <a:endParaRPr lang="da-DK" dirty="0"/>
          </a:p>
        </p:txBody>
      </p:sp>
      <p:sp>
        <p:nvSpPr>
          <p:cNvPr id="4" name="Pladsholder til sidefod 3">
            <a:extLst>
              <a:ext uri="{FF2B5EF4-FFF2-40B4-BE49-F238E27FC236}">
                <a16:creationId xmlns:a16="http://schemas.microsoft.com/office/drawing/2014/main" id="{ADB1D245-9D78-46DA-9E41-81E55E50559B}"/>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5" name="Pladsholder til slidenummer 4">
            <a:extLst>
              <a:ext uri="{FF2B5EF4-FFF2-40B4-BE49-F238E27FC236}">
                <a16:creationId xmlns:a16="http://schemas.microsoft.com/office/drawing/2014/main" id="{80D519A4-58C6-4D11-A1DD-A0052549FEB9}"/>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dirty="0"/>
          </a:p>
        </p:txBody>
      </p:sp>
    </p:spTree>
    <p:extLst>
      <p:ext uri="{BB962C8B-B14F-4D97-AF65-F5344CB8AC3E}">
        <p14:creationId xmlns:p14="http://schemas.microsoft.com/office/powerpoint/2010/main" val="389204236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0053D95-3346-43A6-9066-A106B276D442}"/>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27-02-2026</a:t>
            </a:fld>
            <a:endParaRPr lang="da-DK"/>
          </a:p>
        </p:txBody>
      </p:sp>
      <p:sp>
        <p:nvSpPr>
          <p:cNvPr id="3" name="Pladsholder til sidefod 2">
            <a:extLst>
              <a:ext uri="{FF2B5EF4-FFF2-40B4-BE49-F238E27FC236}">
                <a16:creationId xmlns:a16="http://schemas.microsoft.com/office/drawing/2014/main" id="{9316C537-E32B-4735-8DB0-B1945A843535}"/>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4" name="Pladsholder til slidenummer 3">
            <a:extLst>
              <a:ext uri="{FF2B5EF4-FFF2-40B4-BE49-F238E27FC236}">
                <a16:creationId xmlns:a16="http://schemas.microsoft.com/office/drawing/2014/main" id="{98740021-F3F7-47E8-833A-B2152D8EA1E4}"/>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94466280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rugerdefineret layout">
    <p:bg>
      <p:bgPr>
        <a:solidFill>
          <a:srgbClr val="284D6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C7562D-C3B6-7DF5-7744-8C28601663EB}"/>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Tree>
    <p:extLst>
      <p:ext uri="{BB962C8B-B14F-4D97-AF65-F5344CB8AC3E}">
        <p14:creationId xmlns:p14="http://schemas.microsoft.com/office/powerpoint/2010/main" val="401174546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F557C2-5F65-4082-ADF9-47991FB4B7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4A627355-5A29-4A7C-AD95-06ED6B46E13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1F668B6B-C427-40C3-8EF8-35D8C46310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5ADA6A0-FD8C-48E6-A2DC-4320C03CDC1E}"/>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27-02-2026</a:t>
            </a:fld>
            <a:endParaRPr lang="da-DK"/>
          </a:p>
        </p:txBody>
      </p:sp>
      <p:sp>
        <p:nvSpPr>
          <p:cNvPr id="6" name="Pladsholder til sidefod 5">
            <a:extLst>
              <a:ext uri="{FF2B5EF4-FFF2-40B4-BE49-F238E27FC236}">
                <a16:creationId xmlns:a16="http://schemas.microsoft.com/office/drawing/2014/main" id="{B6C2329B-145F-4BDB-A122-CAC32B2E9747}"/>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B6215C32-1B1D-4DC6-B572-F19A702C58F2}"/>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3152443775"/>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570E06-605C-4779-9729-7F4723DBC0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DD583E82-3FAB-4259-A7A0-F6B06C5F743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D7F3840C-FF40-4635-9C73-358F87D584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1BA8339-CFF7-417A-AF42-9D8E58B954EE}"/>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27-02-2026</a:t>
            </a:fld>
            <a:endParaRPr lang="da-DK"/>
          </a:p>
        </p:txBody>
      </p:sp>
      <p:sp>
        <p:nvSpPr>
          <p:cNvPr id="6" name="Pladsholder til sidefod 5">
            <a:extLst>
              <a:ext uri="{FF2B5EF4-FFF2-40B4-BE49-F238E27FC236}">
                <a16:creationId xmlns:a16="http://schemas.microsoft.com/office/drawing/2014/main" id="{E16C5752-E031-443A-9D2B-CFFDE610B3BC}"/>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7B00610C-93DC-4A59-BF7B-FA58F8F141A9}"/>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560430339"/>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106DDF-7FE2-473C-AA08-4F3AA02E3D37}"/>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FE8C542E-D0BB-46EA-9FED-E34F277DB8A8}"/>
              </a:ext>
            </a:extLst>
          </p:cNvPr>
          <p:cNvSpPr>
            <a:spLocks noGrp="1"/>
          </p:cNvSpPr>
          <p:nvPr>
            <p:ph type="body" orient="vert" idx="1"/>
          </p:nvPr>
        </p:nvSpPr>
        <p:spPr>
          <a:xfrm>
            <a:off x="838200" y="1825625"/>
            <a:ext cx="10515600" cy="4351338"/>
          </a:xfrm>
          <a:prstGeom prst="rect">
            <a:avLst/>
          </a:prstGeo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BCEE56C-EB9A-43A8-887C-F567D508C97D}"/>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27-02-2026</a:t>
            </a:fld>
            <a:endParaRPr lang="da-DK"/>
          </a:p>
        </p:txBody>
      </p:sp>
      <p:sp>
        <p:nvSpPr>
          <p:cNvPr id="5" name="Pladsholder til sidefod 4">
            <a:extLst>
              <a:ext uri="{FF2B5EF4-FFF2-40B4-BE49-F238E27FC236}">
                <a16:creationId xmlns:a16="http://schemas.microsoft.com/office/drawing/2014/main" id="{2745DA72-494E-4F0F-8DDC-EF6F41705EE8}"/>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55D7FB12-8F3A-4E8A-9591-E2FD1761BBE0}"/>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31205643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57D95AB3-9AB4-49CD-B1E5-3BA37C929359}"/>
              </a:ext>
            </a:extLst>
          </p:cNvPr>
          <p:cNvSpPr>
            <a:spLocks noGrp="1"/>
          </p:cNvSpPr>
          <p:nvPr>
            <p:ph type="title" orient="vert"/>
          </p:nvPr>
        </p:nvSpPr>
        <p:spPr>
          <a:xfrm>
            <a:off x="8724900" y="365125"/>
            <a:ext cx="2628900" cy="5811838"/>
          </a:xfrm>
          <a:prstGeom prst="rect">
            <a:avLst/>
          </a:prstGeo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F751E51B-4D09-4D8D-B865-02461F8426C1}"/>
              </a:ext>
            </a:extLst>
          </p:cNvPr>
          <p:cNvSpPr>
            <a:spLocks noGrp="1"/>
          </p:cNvSpPr>
          <p:nvPr>
            <p:ph type="body" orient="vert" idx="1"/>
          </p:nvPr>
        </p:nvSpPr>
        <p:spPr>
          <a:xfrm>
            <a:off x="838200" y="365125"/>
            <a:ext cx="7734300" cy="5811838"/>
          </a:xfrm>
          <a:prstGeom prst="rect">
            <a:avLst/>
          </a:prstGeo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C03BBEB-491E-4E70-A33E-3DE18C721540}"/>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27-02-2026</a:t>
            </a:fld>
            <a:endParaRPr lang="da-DK"/>
          </a:p>
        </p:txBody>
      </p:sp>
      <p:sp>
        <p:nvSpPr>
          <p:cNvPr id="5" name="Pladsholder til sidefod 4">
            <a:extLst>
              <a:ext uri="{FF2B5EF4-FFF2-40B4-BE49-F238E27FC236}">
                <a16:creationId xmlns:a16="http://schemas.microsoft.com/office/drawing/2014/main" id="{4BBE7934-0398-4AD8-A59B-2246B8FC4274}"/>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1906DA2E-21F2-47AF-BA88-16D977F4F3D9}"/>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049338904"/>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re indhold ">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6" y="1450800"/>
            <a:ext cx="3221038" cy="4464000"/>
          </a:xfrm>
        </p:spPr>
        <p:txBody>
          <a:bodyPr rIns="144000"/>
          <a:lstStyle>
            <a:lvl1pPr>
              <a:defRPr sz="1594"/>
            </a:lvl1pPr>
            <a:lvl2pPr>
              <a:defRPr sz="1397"/>
            </a:lvl2pPr>
            <a:lvl3pPr>
              <a:defRPr sz="1197"/>
            </a:lvl3pPr>
            <a:lvl4pPr>
              <a:defRPr sz="1197"/>
            </a:lvl4pPr>
            <a:lvl5pPr>
              <a:defRPr sz="1197"/>
            </a:lvl5pPr>
            <a:lvl6pPr>
              <a:defRPr sz="1397"/>
            </a:lvl6pPr>
            <a:lvl7pPr>
              <a:defRPr sz="1794"/>
            </a:lvl7pPr>
            <a:lvl8pPr>
              <a:defRPr sz="1794"/>
            </a:lvl8pPr>
            <a:lvl9pPr>
              <a:defRPr sz="1794"/>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endParaRPr lang="da-DK" dirty="0"/>
          </a:p>
        </p:txBody>
      </p:sp>
      <p:sp>
        <p:nvSpPr>
          <p:cNvPr id="4" name="Content Placeholder 3"/>
          <p:cNvSpPr>
            <a:spLocks noGrp="1"/>
          </p:cNvSpPr>
          <p:nvPr>
            <p:ph sz="half" idx="2" hasCustomPrompt="1"/>
          </p:nvPr>
        </p:nvSpPr>
        <p:spPr>
          <a:xfrm>
            <a:off x="4487264" y="1450800"/>
            <a:ext cx="3220050" cy="4464000"/>
          </a:xfrm>
        </p:spPr>
        <p:txBody>
          <a:bodyPr rIns="144000"/>
          <a:lstStyle>
            <a:lvl1pPr>
              <a:defRPr sz="1594"/>
            </a:lvl1pPr>
            <a:lvl2pPr>
              <a:defRPr sz="1397"/>
            </a:lvl2pPr>
            <a:lvl3pPr>
              <a:defRPr sz="1197"/>
            </a:lvl3pPr>
            <a:lvl4pPr>
              <a:defRPr sz="1197"/>
            </a:lvl4pPr>
            <a:lvl5pPr>
              <a:defRPr sz="1197"/>
            </a:lvl5pPr>
            <a:lvl6pPr>
              <a:defRPr sz="1794"/>
            </a:lvl6pPr>
            <a:lvl7pPr>
              <a:defRPr sz="1794"/>
            </a:lvl7pPr>
            <a:lvl8pPr>
              <a:defRPr sz="1794"/>
            </a:lvl8pPr>
            <a:lvl9pPr>
              <a:defRPr sz="1794"/>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5" name="Date Placeholder 4"/>
          <p:cNvSpPr>
            <a:spLocks noGrp="1"/>
          </p:cNvSpPr>
          <p:nvPr>
            <p:ph type="dt" sz="half" idx="10"/>
          </p:nvPr>
        </p:nvSpPr>
        <p:spPr/>
        <p:txBody>
          <a:bodyPr/>
          <a:lstStyle/>
          <a:p>
            <a:fld id="{D709F18B-C64D-467D-95E0-03999A31A181}" type="datetime1">
              <a:rPr lang="da-DK" smtClean="0"/>
              <a:t>27-02-2026</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8" name="Title 7"/>
          <p:cNvSpPr>
            <a:spLocks noGrp="1"/>
          </p:cNvSpPr>
          <p:nvPr>
            <p:ph type="title" hasCustomPrompt="1"/>
          </p:nvPr>
        </p:nvSpPr>
        <p:spPr/>
        <p:txBody>
          <a:bodyPr/>
          <a:lstStyle>
            <a:lvl1pPr>
              <a:defRPr/>
            </a:lvl1pPr>
          </a:lstStyle>
          <a:p>
            <a:r>
              <a:rPr lang="da-DK" dirty="0"/>
              <a:t>Klik her for at tilføje titel</a:t>
            </a:r>
            <a:endParaRPr lang="da-DK"/>
          </a:p>
        </p:txBody>
      </p:sp>
      <p:sp>
        <p:nvSpPr>
          <p:cNvPr id="11" name="Content Placeholder 4">
            <a:extLst>
              <a:ext uri="{FF2B5EF4-FFF2-40B4-BE49-F238E27FC236}">
                <a16:creationId xmlns:a16="http://schemas.microsoft.com/office/drawing/2014/main" id="{39C4FF46-D1E8-41B4-A51E-1FD980294EF8}"/>
              </a:ext>
            </a:extLst>
          </p:cNvPr>
          <p:cNvSpPr>
            <a:spLocks noGrp="1"/>
          </p:cNvSpPr>
          <p:nvPr>
            <p:ph sz="quarter" idx="13" hasCustomPrompt="1"/>
          </p:nvPr>
        </p:nvSpPr>
        <p:spPr>
          <a:xfrm>
            <a:off x="8267101" y="1450800"/>
            <a:ext cx="3220050" cy="4464000"/>
          </a:xfrm>
        </p:spPr>
        <p:txBody>
          <a:bodyPr rIns="144000"/>
          <a:lstStyle>
            <a:lvl1pPr>
              <a:defRPr sz="1594"/>
            </a:lvl1pPr>
            <a:lvl2pPr>
              <a:defRPr sz="1397"/>
            </a:lvl2pPr>
            <a:lvl3pPr>
              <a:defRPr sz="1197"/>
            </a:lvl3pPr>
            <a:lvl4pPr>
              <a:defRPr sz="1197"/>
            </a:lvl4pPr>
            <a:lvl5pPr>
              <a:defRPr sz="1197"/>
            </a:lvl5pPr>
          </a:lstStyle>
          <a:p>
            <a:pPr lvl="0"/>
            <a:r>
              <a:rPr lang="da-DK" noProof="0" dirty="0"/>
              <a:t>Klik for at tilføje tekst</a:t>
            </a:r>
            <a:endParaRPr lang="da-DK"/>
          </a:p>
          <a:p>
            <a:pPr lvl="1"/>
            <a:r>
              <a:rPr lang="da-DK" noProof="0" dirty="0"/>
              <a:t>Andet Niveau</a:t>
            </a:r>
            <a:endParaRPr lang="da-DK"/>
          </a:p>
          <a:p>
            <a:pPr lvl="2"/>
            <a:r>
              <a:rPr lang="da-DK" noProof="0" dirty="0"/>
              <a:t>Tredje Niveau</a:t>
            </a:r>
            <a:endParaRPr lang="da-DK"/>
          </a:p>
          <a:p>
            <a:pPr lvl="3"/>
            <a:r>
              <a:rPr lang="da-DK" noProof="0" dirty="0"/>
              <a:t>Fjerde Niveau</a:t>
            </a:r>
            <a:endParaRPr lang="da-DK"/>
          </a:p>
          <a:p>
            <a:pPr lvl="4"/>
            <a:r>
              <a:rPr lang="da-DK" noProof="0" dirty="0"/>
              <a:t>Femte Niveau</a:t>
            </a:r>
            <a:endParaRPr lang="da-DK"/>
          </a:p>
          <a:p>
            <a:pPr lvl="5"/>
            <a:r>
              <a:rPr lang="da-DK" noProof="0" dirty="0"/>
              <a:t>6</a:t>
            </a:r>
            <a:endParaRPr lang="da-DK"/>
          </a:p>
          <a:p>
            <a:pPr lvl="6"/>
            <a:r>
              <a:rPr lang="da-DK" noProof="0" dirty="0"/>
              <a:t>7</a:t>
            </a:r>
            <a:endParaRPr lang="da-DK"/>
          </a:p>
          <a:p>
            <a:pPr lvl="7"/>
            <a:r>
              <a:rPr lang="da-DK" noProof="0" dirty="0"/>
              <a:t>8</a:t>
            </a:r>
            <a:endParaRPr lang="da-DK"/>
          </a:p>
          <a:p>
            <a:pPr lvl="8"/>
            <a:r>
              <a:rPr lang="da-DK" noProof="0" dirty="0"/>
              <a:t>9</a:t>
            </a:r>
            <a:endParaRPr lang="da-DK"/>
          </a:p>
        </p:txBody>
      </p:sp>
      <p:sp>
        <p:nvSpPr>
          <p:cNvPr id="10" name="Line 5"/>
          <p:cNvSpPr>
            <a:spLocks noChangeShapeType="1"/>
          </p:cNvSpPr>
          <p:nvPr userDrawn="1"/>
        </p:nvSpPr>
        <p:spPr bwMode="auto">
          <a:xfrm>
            <a:off x="7988588" y="1511307"/>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694" dirty="0"/>
          </a:p>
        </p:txBody>
      </p:sp>
      <p:sp>
        <p:nvSpPr>
          <p:cNvPr id="19" name="Line 5">
            <a:extLst>
              <a:ext uri="{FF2B5EF4-FFF2-40B4-BE49-F238E27FC236}">
                <a16:creationId xmlns:a16="http://schemas.microsoft.com/office/drawing/2014/main" id="{5195F64E-E880-4C67-9339-04C69E75DD97}"/>
              </a:ext>
            </a:extLst>
          </p:cNvPr>
          <p:cNvSpPr>
            <a:spLocks noChangeShapeType="1"/>
          </p:cNvSpPr>
          <p:nvPr userDrawn="1"/>
        </p:nvSpPr>
        <p:spPr bwMode="auto">
          <a:xfrm>
            <a:off x="4204988" y="1512005"/>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694" dirty="0"/>
          </a:p>
        </p:txBody>
      </p:sp>
    </p:spTree>
    <p:extLst>
      <p:ext uri="{BB962C8B-B14F-4D97-AF65-F5344CB8AC3E}">
        <p14:creationId xmlns:p14="http://schemas.microsoft.com/office/powerpoint/2010/main" val="2112031641"/>
      </p:ext>
    </p:extLst>
  </p:cSld>
  <p:clrMapOvr>
    <a:masterClrMapping/>
  </p:clrMapOvr>
  <p:transition spd="slow">
    <p:push dir="u"/>
  </p:transition>
  <p:extLst>
    <p:ext uri="{DCECCB84-F9BA-43D5-87BE-67443E8EF086}">
      <p15:sldGuideLst xmlns:p15="http://schemas.microsoft.com/office/powerpoint/2012/main">
        <p15:guide id="1" pos="2471">
          <p15:clr>
            <a:srgbClr val="A4A3A4"/>
          </p15:clr>
        </p15:guide>
        <p15:guide id="2" pos="2825">
          <p15:clr>
            <a:srgbClr val="A4A3A4"/>
          </p15:clr>
        </p15:guide>
        <p15:guide id="3" pos="4855">
          <p15:clr>
            <a:srgbClr val="A4A3A4"/>
          </p15:clr>
        </p15:guide>
        <p15:guide id="4" pos="5208">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o indhold ">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8" y="1450800"/>
            <a:ext cx="5111750" cy="4464000"/>
          </a:xfrm>
        </p:spPr>
        <p:txBody>
          <a:bodyPr rIns="144000"/>
          <a:lstStyle>
            <a:lvl1pPr>
              <a:defRPr sz="1596"/>
            </a:lvl1pPr>
            <a:lvl2pPr>
              <a:defRPr sz="1398"/>
            </a:lvl2pPr>
            <a:lvl3pPr>
              <a:defRPr sz="1198"/>
            </a:lvl3pPr>
            <a:lvl4pPr>
              <a:defRPr sz="1198"/>
            </a:lvl4pPr>
            <a:lvl5pPr>
              <a:defRPr sz="1198"/>
            </a:lvl5pPr>
            <a:lvl6pPr>
              <a:defRPr sz="1398"/>
            </a:lvl6pPr>
            <a:lvl7pPr>
              <a:defRPr sz="1796"/>
            </a:lvl7pPr>
            <a:lvl8pPr>
              <a:defRPr sz="1796"/>
            </a:lvl8pPr>
            <a:lvl9pPr>
              <a:defRPr sz="1796"/>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endParaRPr lang="da-DK" dirty="0"/>
          </a:p>
        </p:txBody>
      </p:sp>
      <p:sp>
        <p:nvSpPr>
          <p:cNvPr id="4" name="Content Placeholder 3"/>
          <p:cNvSpPr>
            <a:spLocks noGrp="1"/>
          </p:cNvSpPr>
          <p:nvPr>
            <p:ph sz="half" idx="2" hasCustomPrompt="1"/>
          </p:nvPr>
        </p:nvSpPr>
        <p:spPr>
          <a:xfrm>
            <a:off x="6375600" y="1450800"/>
            <a:ext cx="5112000" cy="4464000"/>
          </a:xfrm>
        </p:spPr>
        <p:txBody>
          <a:bodyPr rIns="144000"/>
          <a:lstStyle>
            <a:lvl1pPr>
              <a:defRPr sz="1596"/>
            </a:lvl1pPr>
            <a:lvl2pPr>
              <a:defRPr sz="1398"/>
            </a:lvl2pPr>
            <a:lvl3pPr>
              <a:defRPr sz="1198"/>
            </a:lvl3pPr>
            <a:lvl4pPr>
              <a:defRPr sz="1198"/>
            </a:lvl4pPr>
            <a:lvl5pPr>
              <a:defRPr sz="1198"/>
            </a:lvl5pPr>
            <a:lvl6pPr>
              <a:defRPr sz="1796"/>
            </a:lvl6pPr>
            <a:lvl7pPr>
              <a:defRPr sz="1796"/>
            </a:lvl7pPr>
            <a:lvl8pPr>
              <a:defRPr sz="1796"/>
            </a:lvl8pPr>
            <a:lvl9pPr>
              <a:defRPr sz="1796"/>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10" name="Line 5"/>
          <p:cNvSpPr>
            <a:spLocks noChangeShapeType="1"/>
          </p:cNvSpPr>
          <p:nvPr userDrawn="1"/>
        </p:nvSpPr>
        <p:spPr bwMode="auto">
          <a:xfrm>
            <a:off x="6096000" y="1511305"/>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696" dirty="0"/>
          </a:p>
        </p:txBody>
      </p:sp>
      <p:sp>
        <p:nvSpPr>
          <p:cNvPr id="5" name="Date Placeholder 4"/>
          <p:cNvSpPr>
            <a:spLocks noGrp="1"/>
          </p:cNvSpPr>
          <p:nvPr>
            <p:ph type="dt" sz="half" idx="10"/>
          </p:nvPr>
        </p:nvSpPr>
        <p:spPr/>
        <p:txBody>
          <a:bodyPr/>
          <a:lstStyle/>
          <a:p>
            <a:fld id="{D709F18B-C64D-467D-95E0-03999A31A181}" type="datetime1">
              <a:rPr lang="da-DK" smtClean="0"/>
              <a:t>27-02-2026</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8" name="Title 7"/>
          <p:cNvSpPr>
            <a:spLocks noGrp="1"/>
          </p:cNvSpPr>
          <p:nvPr>
            <p:ph type="title" hasCustomPrompt="1"/>
          </p:nvPr>
        </p:nvSpPr>
        <p:spPr/>
        <p:txBody>
          <a:bodyPr/>
          <a:lstStyle>
            <a:lvl1pPr>
              <a:defRPr/>
            </a:lvl1pPr>
          </a:lstStyle>
          <a:p>
            <a:r>
              <a:rPr lang="da-DK" dirty="0"/>
              <a:t>Klik her for at tilføje titel</a:t>
            </a:r>
            <a:endParaRPr lang="da-DK"/>
          </a:p>
        </p:txBody>
      </p:sp>
    </p:spTree>
    <p:extLst>
      <p:ext uri="{BB962C8B-B14F-4D97-AF65-F5344CB8AC3E}">
        <p14:creationId xmlns:p14="http://schemas.microsoft.com/office/powerpoint/2010/main" val="1283423127"/>
      </p:ext>
    </p:extLst>
  </p:cSld>
  <p:clrMapOvr>
    <a:masterClrMapping/>
  </p:clrMapOvr>
  <p:transition spd="slow">
    <p:push dir="u"/>
  </p:transition>
  <p:extLst>
    <p:ext uri="{DCECCB84-F9BA-43D5-87BE-67443E8EF086}">
      <p15:sldGuideLst xmlns:p15="http://schemas.microsoft.com/office/powerpoint/2012/main">
        <p15:guide id="1" pos="3662">
          <p15:clr>
            <a:srgbClr val="A4A3A4"/>
          </p15:clr>
        </p15:guide>
        <p15:guide id="2" pos="3839">
          <p15:clr>
            <a:srgbClr val="A4A3A4"/>
          </p15:clr>
        </p15:guide>
        <p15:guide id="3" pos="4016">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only - for diagram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dirty="0"/>
              <a:t>Skriv titel på slide</a:t>
            </a:r>
          </a:p>
        </p:txBody>
      </p:sp>
    </p:spTree>
    <p:extLst>
      <p:ext uri="{BB962C8B-B14F-4D97-AF65-F5344CB8AC3E}">
        <p14:creationId xmlns:p14="http://schemas.microsoft.com/office/powerpoint/2010/main" val="3040638633"/>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Hvid tom">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912000"/>
            <a:ext cx="0" cy="0"/>
          </a:xfrm>
          <a:prstGeom prst="rect">
            <a:avLst/>
          </a:prstGeom>
        </p:spPr>
        <p:txBody>
          <a:bodyPr/>
          <a:lstStyle>
            <a:lvl1pPr>
              <a:defRPr>
                <a:noFill/>
              </a:defRPr>
            </a:lvl1pPr>
          </a:lstStyle>
          <a:p>
            <a:fld id="{ED5F2DD1-FF2E-4A6A-A9E9-8BE1BCFC17F4}" type="datetime1">
              <a:rPr lang="da-DK" smtClean="0"/>
              <a:pPr/>
              <a:t>27-02-2026</a:t>
            </a:fld>
            <a:endParaRPr lang="da-DK" dirty="0"/>
          </a:p>
        </p:txBody>
      </p:sp>
      <p:sp>
        <p:nvSpPr>
          <p:cNvPr id="4" name="Footer Placeholder 3"/>
          <p:cNvSpPr>
            <a:spLocks noGrp="1"/>
          </p:cNvSpPr>
          <p:nvPr>
            <p:ph type="ftr" sz="quarter" idx="11"/>
          </p:nvPr>
        </p:nvSpPr>
        <p:spPr>
          <a:xfrm>
            <a:off x="0" y="6912000"/>
            <a:ext cx="0" cy="0"/>
          </a:xfrm>
          <a:prstGeom prst="rect">
            <a:avLst/>
          </a:prstGeom>
        </p:spPr>
        <p:txBody>
          <a:bodyPr/>
          <a:lstStyle>
            <a:lvl1pPr>
              <a:defRPr>
                <a:noFill/>
              </a:defRPr>
            </a:lvl1pPr>
          </a:lstStyle>
          <a:p>
            <a:endParaRPr lang="da-DK" dirty="0"/>
          </a:p>
        </p:txBody>
      </p:sp>
      <p:sp>
        <p:nvSpPr>
          <p:cNvPr id="5" name="Slide Number Placeholder 4"/>
          <p:cNvSpPr>
            <a:spLocks noGrp="1"/>
          </p:cNvSpPr>
          <p:nvPr>
            <p:ph type="sldNum" sz="quarter" idx="12"/>
          </p:nvPr>
        </p:nvSpPr>
        <p:spPr>
          <a:xfrm>
            <a:off x="0" y="6912000"/>
            <a:ext cx="0" cy="0"/>
          </a:xfrm>
          <a:prstGeom prst="rect">
            <a:avLst/>
          </a:prstGeom>
        </p:spPr>
        <p:txBody>
          <a:bodyPr/>
          <a:lstStyle>
            <a:lvl1pPr>
              <a:defRPr>
                <a:noFill/>
              </a:defRPr>
            </a:lvl1pPr>
          </a:lstStyle>
          <a:p>
            <a:fld id="{1E80101F-5742-4645-B1C0-D6AFABF6C92F}" type="slidenum">
              <a:rPr lang="da-DK" smtClean="0"/>
              <a:pPr/>
              <a:t>‹nr.›</a:t>
            </a:fld>
            <a:endParaRPr lang="da-DK" dirty="0"/>
          </a:p>
        </p:txBody>
      </p:sp>
      <p:sp>
        <p:nvSpPr>
          <p:cNvPr id="6" name="Baggrund"/>
          <p:cNvSpPr/>
          <p:nvPr userDrawn="1"/>
        </p:nvSpPr>
        <p:spPr bwMode="auto">
          <a:xfrm>
            <a:off x="1852" y="0"/>
            <a:ext cx="12190161" cy="6858000"/>
          </a:xfrm>
          <a:prstGeom prst="rect">
            <a:avLst/>
          </a:prstGeom>
          <a:solidFill>
            <a:schemeClr val="bg1"/>
          </a:solid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05295" rtl="0" eaLnBrk="1" fontAlgn="base" latinLnBrk="0" hangingPunct="1">
              <a:lnSpc>
                <a:spcPct val="108000"/>
              </a:lnSpc>
              <a:spcBef>
                <a:spcPct val="54000"/>
              </a:spcBef>
              <a:spcAft>
                <a:spcPct val="0"/>
              </a:spcAft>
              <a:buClrTx/>
              <a:buSzTx/>
              <a:buFontTx/>
              <a:buNone/>
              <a:tabLst/>
            </a:pPr>
            <a:endParaRPr kumimoji="0" lang="da-DK" sz="168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7537061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iteldia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240000" y="180000"/>
            <a:ext cx="11712000" cy="6498000"/>
          </a:xfrm>
          <a:prstGeom prst="rect">
            <a:avLst/>
          </a:prstGeom>
          <a:solidFill>
            <a:srgbClr val="B4CAD5"/>
          </a:solidFill>
        </p:spPr>
        <p:txBody>
          <a:bodyPr tIns="936000" anchor="ctr" anchorCtr="0"/>
          <a:lstStyle>
            <a:lvl1pPr algn="ctr">
              <a:defRPr sz="1400" b="0"/>
            </a:lvl1pPr>
          </a:lstStyle>
          <a:p>
            <a:r>
              <a:rPr lang="en-US" noProof="1"/>
              <a:t>Klik her og indsæt billede via Vælg billeder- eller Rediger-knappen.</a:t>
            </a:r>
          </a:p>
        </p:txBody>
      </p:sp>
      <p:sp>
        <p:nvSpPr>
          <p:cNvPr id="18" name="Text Placeholder 3"/>
          <p:cNvSpPr>
            <a:spLocks noGrp="1"/>
          </p:cNvSpPr>
          <p:nvPr>
            <p:ph type="body" sz="quarter" idx="11" hasCustomPrompt="1"/>
          </p:nvPr>
        </p:nvSpPr>
        <p:spPr>
          <a:xfrm>
            <a:off x="624000" y="180000"/>
            <a:ext cx="7296000" cy="3060000"/>
          </a:xfrm>
          <a:prstGeom prst="rect">
            <a:avLst/>
          </a:prstGeom>
          <a:blipFill>
            <a:blip r:embed="rId2"/>
            <a:stretch>
              <a:fillRect/>
            </a:stretch>
          </a:blipFill>
        </p:spPr>
        <p:txBody>
          <a:bodyPr lIns="241200" rIns="180000" bIns="234000" anchor="b" anchorCtr="0"/>
          <a:lstStyle>
            <a:lvl1pPr>
              <a:defRPr sz="1100" b="0">
                <a:solidFill>
                  <a:schemeClr val="bg1"/>
                </a:solidFill>
              </a:defRPr>
            </a:lvl1pPr>
          </a:lstStyle>
          <a:p>
            <a:pPr lvl="0"/>
            <a:r>
              <a:rPr lang="da-DK" noProof="0" dirty="0"/>
              <a:t>Måned og år</a:t>
            </a:r>
          </a:p>
        </p:txBody>
      </p:sp>
      <p:sp>
        <p:nvSpPr>
          <p:cNvPr id="12" name="Text Placeholder 8"/>
          <p:cNvSpPr>
            <a:spLocks noGrp="1"/>
          </p:cNvSpPr>
          <p:nvPr>
            <p:ph type="body" sz="quarter" idx="15" hasCustomPrompt="1"/>
          </p:nvPr>
        </p:nvSpPr>
        <p:spPr>
          <a:xfrm>
            <a:off x="960000" y="391812"/>
            <a:ext cx="2750400" cy="4068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lIns="0" tIns="0"/>
          <a:lstStyle>
            <a:lvl1pPr algn="ctr">
              <a:defRPr sz="100" b="0">
                <a:solidFill>
                  <a:schemeClr val="bg1"/>
                </a:solidFill>
              </a:defRPr>
            </a:lvl1pPr>
            <a:lvl2pPr>
              <a:defRPr sz="1200"/>
            </a:lvl2pPr>
            <a:lvl3pPr>
              <a:defRPr sz="1200"/>
            </a:lvl3pPr>
            <a:lvl4pPr>
              <a:defRPr sz="1100"/>
            </a:lvl4pPr>
            <a:lvl5pPr>
              <a:defRPr sz="1050"/>
            </a:lvl5pPr>
          </a:lstStyle>
          <a:p>
            <a:pPr lvl="0"/>
            <a:r>
              <a:rPr lang="da-DK" dirty="0"/>
              <a:t>D</a:t>
            </a:r>
          </a:p>
        </p:txBody>
      </p:sp>
      <p:sp>
        <p:nvSpPr>
          <p:cNvPr id="5" name="Title 1"/>
          <p:cNvSpPr>
            <a:spLocks noGrp="1" noChangeAspect="1"/>
          </p:cNvSpPr>
          <p:nvPr>
            <p:ph type="title" hasCustomPrompt="1"/>
          </p:nvPr>
        </p:nvSpPr>
        <p:spPr>
          <a:xfrm>
            <a:off x="935565" y="1267199"/>
            <a:ext cx="6748800" cy="999186"/>
          </a:xfrm>
          <a:prstGeom prst="rect">
            <a:avLst/>
          </a:prstGeom>
        </p:spPr>
        <p:txBody>
          <a:bodyPr anchor="b" anchorCtr="0">
            <a:normAutofit/>
          </a:bodyPr>
          <a:lstStyle>
            <a:lvl1pPr>
              <a:lnSpc>
                <a:spcPct val="90000"/>
              </a:lnSpc>
              <a:defRPr sz="3200" cap="none" baseline="0">
                <a:solidFill>
                  <a:schemeClr val="bg1"/>
                </a:solidFill>
              </a:defRPr>
            </a:lvl1pPr>
          </a:lstStyle>
          <a:p>
            <a:r>
              <a:rPr lang="da-DK" dirty="0"/>
              <a:t>Indsæt titel i maksimalt to linjer</a:t>
            </a:r>
          </a:p>
        </p:txBody>
      </p:sp>
      <p:sp>
        <p:nvSpPr>
          <p:cNvPr id="6147" name="Subtitle 2"/>
          <p:cNvSpPr>
            <a:spLocks noGrp="1" noChangeArrowheads="1"/>
          </p:cNvSpPr>
          <p:nvPr>
            <p:ph type="subTitle" idx="1" hasCustomPrompt="1"/>
          </p:nvPr>
        </p:nvSpPr>
        <p:spPr>
          <a:xfrm>
            <a:off x="935568" y="2348881"/>
            <a:ext cx="6735233" cy="370800"/>
          </a:xfrm>
          <a:prstGeom prst="rect">
            <a:avLst/>
          </a:prstGeom>
        </p:spPr>
        <p:txBody>
          <a:bodyPr/>
          <a:lstStyle>
            <a:lvl1pPr>
              <a:lnSpc>
                <a:spcPct val="100000"/>
              </a:lnSpc>
              <a:defRPr sz="1800" b="0">
                <a:solidFill>
                  <a:schemeClr val="bg1"/>
                </a:solidFill>
              </a:defRPr>
            </a:lvl1pPr>
          </a:lstStyle>
          <a:p>
            <a:pPr lvl="0"/>
            <a:r>
              <a:rPr lang="da-DK" noProof="0" dirty="0"/>
              <a:t>Indsæt undertitel i maksimalt én linje</a:t>
            </a:r>
          </a:p>
        </p:txBody>
      </p:sp>
      <p:sp>
        <p:nvSpPr>
          <p:cNvPr id="6150" name="Rectangle 6" hidden="1"/>
          <p:cNvSpPr>
            <a:spLocks noGrp="1" noChangeArrowheads="1"/>
          </p:cNvSpPr>
          <p:nvPr>
            <p:ph type="sldNum" sz="quarter" idx="4"/>
          </p:nvPr>
        </p:nvSpPr>
        <p:spPr>
          <a:xfrm>
            <a:off x="6121401" y="6632281"/>
            <a:ext cx="309033" cy="45719"/>
          </a:xfrm>
          <a:prstGeom prst="rect">
            <a:avLst/>
          </a:prstGeom>
          <a:noFill/>
        </p:spPr>
        <p:txBody>
          <a:bodyPr/>
          <a:lstStyle>
            <a:lvl1pPr algn="l">
              <a:defRPr sz="100">
                <a:solidFill>
                  <a:schemeClr val="tx2"/>
                </a:solidFill>
              </a:defRPr>
            </a:lvl1pPr>
          </a:lstStyle>
          <a:p>
            <a:endParaRPr lang="da-DK" dirty="0"/>
          </a:p>
        </p:txBody>
      </p:sp>
      <p:sp>
        <p:nvSpPr>
          <p:cNvPr id="17" name="AutoShape 4"/>
          <p:cNvSpPr>
            <a:spLocks/>
          </p:cNvSpPr>
          <p:nvPr/>
        </p:nvSpPr>
        <p:spPr bwMode="gray">
          <a:xfrm>
            <a:off x="-2611967" y="180974"/>
            <a:ext cx="2495549" cy="969496"/>
          </a:xfrm>
          <a:prstGeom prst="rect">
            <a:avLst/>
          </a:prstGeom>
          <a:noFill/>
          <a:ln w="12700" algn="ctr">
            <a:noFill/>
            <a:miter lim="800000"/>
            <a:headEnd/>
            <a:tailEnd/>
          </a:ln>
          <a:effectLst/>
        </p:spPr>
        <p:txBody>
          <a:bodyPr lIns="0" tIns="0" rIns="0" bIns="0">
            <a:spAutoFit/>
          </a:bodyPr>
          <a:lstStyle/>
          <a:p>
            <a:pPr algn="r" defTabSz="457200">
              <a:lnSpc>
                <a:spcPct val="100000"/>
              </a:lnSpc>
              <a:spcBef>
                <a:spcPct val="0"/>
              </a:spcBef>
              <a:tabLst>
                <a:tab pos="177800" algn="l"/>
              </a:tabLst>
            </a:pPr>
            <a:r>
              <a:rPr lang="da-DK" sz="900" b="1" noProof="1">
                <a:solidFill>
                  <a:schemeClr val="tx1">
                    <a:lumMod val="65000"/>
                    <a:lumOff val="35000"/>
                  </a:schemeClr>
                </a:solidFill>
                <a:cs typeface="Arial" charset="0"/>
              </a:rPr>
              <a:t>Vis hjælpelinjer som er en hjælp ved placering af billeder</a:t>
            </a:r>
          </a:p>
          <a:p>
            <a:pPr algn="r" defTabSz="457200">
              <a:lnSpc>
                <a:spcPct val="100000"/>
              </a:lnSpc>
              <a:spcBef>
                <a:spcPct val="0"/>
              </a:spcBef>
              <a:tabLst>
                <a:tab pos="177800" algn="l"/>
              </a:tabLst>
            </a:pPr>
            <a:r>
              <a:rPr lang="da-DK" sz="900" noProof="1">
                <a:solidFill>
                  <a:schemeClr val="tx1">
                    <a:lumMod val="65000"/>
                    <a:lumOff val="35000"/>
                  </a:schemeClr>
                </a:solidFill>
                <a:cs typeface="Arial" charset="0"/>
              </a:rPr>
              <a:t>1.	</a:t>
            </a:r>
            <a:r>
              <a:rPr lang="da-DK" sz="900" noProof="1">
                <a:solidFill>
                  <a:schemeClr val="tx1">
                    <a:lumMod val="65000"/>
                    <a:lumOff val="35000"/>
                  </a:schemeClr>
                </a:solidFill>
              </a:rPr>
              <a:t>Højre klik på den aktuelle side og vælg </a:t>
            </a:r>
            <a:r>
              <a:rPr lang="da-DK" sz="900" noProof="1">
                <a:solidFill>
                  <a:schemeClr val="tx1">
                    <a:lumMod val="65000"/>
                    <a:lumOff val="35000"/>
                  </a:schemeClr>
                </a:solidFill>
                <a:cs typeface="Arial" charset="0"/>
              </a:rPr>
              <a:t>’gitter og hjælpelinjer’</a:t>
            </a:r>
          </a:p>
          <a:p>
            <a:pPr algn="r" defTabSz="457200">
              <a:lnSpc>
                <a:spcPct val="100000"/>
              </a:lnSpc>
              <a:spcBef>
                <a:spcPct val="0"/>
              </a:spcBef>
              <a:tabLst>
                <a:tab pos="177800" algn="l"/>
              </a:tabLst>
            </a:pPr>
            <a:r>
              <a:rPr lang="da-DK" sz="900" noProof="1">
                <a:solidFill>
                  <a:schemeClr val="tx1">
                    <a:lumMod val="65000"/>
                    <a:lumOff val="35000"/>
                  </a:schemeClr>
                </a:solidFill>
                <a:cs typeface="Arial" charset="0"/>
              </a:rPr>
              <a:t>2. 	</a:t>
            </a:r>
            <a:r>
              <a:rPr lang="da-DK" sz="900" noProof="1">
                <a:solidFill>
                  <a:schemeClr val="tx1">
                    <a:lumMod val="65000"/>
                    <a:lumOff val="35000"/>
                  </a:schemeClr>
                </a:solidFill>
              </a:rPr>
              <a:t>Sæt kryds ved ’Vis’ tegnehjælpelinjer på skærmen</a:t>
            </a:r>
          </a:p>
          <a:p>
            <a:pPr algn="r" defTabSz="457200">
              <a:lnSpc>
                <a:spcPct val="100000"/>
              </a:lnSpc>
              <a:spcBef>
                <a:spcPct val="0"/>
              </a:spcBef>
              <a:buFontTx/>
              <a:buAutoNum type="arabicPeriod" startAt="3"/>
              <a:tabLst>
                <a:tab pos="177800" algn="l"/>
              </a:tabLst>
            </a:pPr>
            <a:r>
              <a:rPr lang="da-DK" sz="900" noProof="1">
                <a:solidFill>
                  <a:schemeClr val="tx1">
                    <a:lumMod val="65000"/>
                    <a:lumOff val="35000"/>
                  </a:schemeClr>
                </a:solidFill>
                <a:cs typeface="Arial" charset="0"/>
              </a:rPr>
              <a:t> Vælg “OK”</a:t>
            </a:r>
          </a:p>
        </p:txBody>
      </p:sp>
      <p:sp>
        <p:nvSpPr>
          <p:cNvPr id="15" name="AutoShape 4"/>
          <p:cNvSpPr>
            <a:spLocks/>
          </p:cNvSpPr>
          <p:nvPr userDrawn="1"/>
        </p:nvSpPr>
        <p:spPr bwMode="gray">
          <a:xfrm>
            <a:off x="-2651488" y="3184502"/>
            <a:ext cx="2495549" cy="415498"/>
          </a:xfrm>
          <a:prstGeom prst="rect">
            <a:avLst/>
          </a:prstGeom>
          <a:noFill/>
          <a:ln w="12700" algn="ctr">
            <a:noFill/>
            <a:miter lim="800000"/>
            <a:headEnd/>
            <a:tailEnd/>
          </a:ln>
          <a:effectLst/>
        </p:spPr>
        <p:txBody>
          <a:bodyPr lIns="0" tIns="0" rIns="0" bIns="0">
            <a:spAutoFit/>
          </a:bodyPr>
          <a:lstStyle/>
          <a:p>
            <a:pPr algn="r" defTabSz="457200">
              <a:lnSpc>
                <a:spcPct val="100000"/>
              </a:lnSpc>
              <a:spcBef>
                <a:spcPct val="0"/>
              </a:spcBef>
              <a:tabLst>
                <a:tab pos="177800" algn="l"/>
              </a:tabLst>
            </a:pPr>
            <a:r>
              <a:rPr lang="da-DK" sz="900" b="1" noProof="1">
                <a:solidFill>
                  <a:schemeClr val="tx1">
                    <a:lumMod val="65000"/>
                    <a:lumOff val="35000"/>
                  </a:schemeClr>
                </a:solidFill>
                <a:cs typeface="Arial" charset="0"/>
              </a:rPr>
              <a:t>Indsæt dato</a:t>
            </a:r>
          </a:p>
          <a:p>
            <a:pPr algn="r" defTabSz="457200">
              <a:lnSpc>
                <a:spcPct val="100000"/>
              </a:lnSpc>
              <a:spcBef>
                <a:spcPct val="0"/>
              </a:spcBef>
              <a:tabLst>
                <a:tab pos="177800" algn="l"/>
              </a:tabLst>
            </a:pPr>
            <a:r>
              <a:rPr lang="da-DK" sz="900" b="0" noProof="1">
                <a:solidFill>
                  <a:schemeClr val="tx1">
                    <a:lumMod val="65000"/>
                    <a:lumOff val="35000"/>
                  </a:schemeClr>
                </a:solidFill>
                <a:cs typeface="Arial" charset="0"/>
              </a:rPr>
              <a:t>Indsæt f.eks.</a:t>
            </a:r>
            <a:br>
              <a:rPr lang="da-DK" sz="900" b="0" noProof="1">
                <a:solidFill>
                  <a:schemeClr val="tx1">
                    <a:lumMod val="65000"/>
                    <a:lumOff val="35000"/>
                  </a:schemeClr>
                </a:solidFill>
                <a:cs typeface="Arial" charset="0"/>
              </a:rPr>
            </a:br>
            <a:r>
              <a:rPr lang="da-DK" sz="900" b="1" baseline="0" noProof="1">
                <a:solidFill>
                  <a:schemeClr val="tx1">
                    <a:lumMod val="65000"/>
                    <a:lumOff val="35000"/>
                  </a:schemeClr>
                </a:solidFill>
                <a:cs typeface="Arial" charset="0"/>
              </a:rPr>
              <a:t> Februar 2015</a:t>
            </a:r>
            <a:endParaRPr lang="da-DK" sz="900" noProof="1">
              <a:solidFill>
                <a:schemeClr val="tx1">
                  <a:lumMod val="65000"/>
                  <a:lumOff val="35000"/>
                </a:schemeClr>
              </a:solidFill>
              <a:cs typeface="Arial" charset="0"/>
            </a:endParaRPr>
          </a:p>
        </p:txBody>
      </p:sp>
    </p:spTree>
    <p:extLst>
      <p:ext uri="{BB962C8B-B14F-4D97-AF65-F5344CB8AC3E}">
        <p14:creationId xmlns:p14="http://schemas.microsoft.com/office/powerpoint/2010/main" val="346397717"/>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el og to indho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540000" y="360000"/>
            <a:ext cx="11113200" cy="450064"/>
          </a:xfrm>
        </p:spPr>
        <p:txBody>
          <a:bodyPr anchor="b" anchorCtr="0"/>
          <a:lstStyle>
            <a:lvl1pPr marL="0" indent="0" algn="l">
              <a:spcBef>
                <a:spcPts val="0"/>
              </a:spcBef>
              <a:buFont typeface="Arial" panose="020B0604020202020204" pitchFamily="34" charset="0"/>
              <a:buNone/>
              <a:defRPr sz="16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da-DK" dirty="0"/>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a:xfrm>
            <a:off x="540000" y="1908000"/>
            <a:ext cx="5463074" cy="4230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2" name="Content Placeholder 3">
            <a:extLst>
              <a:ext uri="{FF2B5EF4-FFF2-40B4-BE49-F238E27FC236}">
                <a16:creationId xmlns:a16="http://schemas.microsoft.com/office/drawing/2014/main" id="{B40077F1-D271-DC8F-912A-2105F80A1015}"/>
              </a:ext>
            </a:extLst>
          </p:cNvPr>
          <p:cNvSpPr>
            <a:spLocks noGrp="1"/>
          </p:cNvSpPr>
          <p:nvPr>
            <p:ph sz="half" idx="2" hasCustomPrompt="1"/>
          </p:nvPr>
        </p:nvSpPr>
        <p:spPr>
          <a:xfrm>
            <a:off x="6186000" y="1908000"/>
            <a:ext cx="5463074" cy="4230000"/>
          </a:xfrm>
        </p:spPr>
        <p:txBody>
          <a:bodyPr/>
          <a:lstStyle>
            <a:lvl1pPr>
              <a:defRPr/>
            </a:lvl1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49E4CC4B-14E8-420D-9FEA-FB5E3520C699}" type="datetime2">
              <a:rPr lang="da-DK" smtClean="0"/>
              <a:t>27. februar 2026</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dirty="0"/>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539584057"/>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Citat">
    <p:spTree>
      <p:nvGrpSpPr>
        <p:cNvPr id="1" name=""/>
        <p:cNvGrpSpPr/>
        <p:nvPr/>
      </p:nvGrpSpPr>
      <p:grpSpPr>
        <a:xfrm>
          <a:off x="0" y="0"/>
          <a:ext cx="0" cy="0"/>
          <a:chOff x="0" y="0"/>
          <a:chExt cx="0" cy="0"/>
        </a:xfrm>
      </p:grpSpPr>
      <p:sp>
        <p:nvSpPr>
          <p:cNvPr id="18" name="Baggrund højre">
            <a:extLst>
              <a:ext uri="{FF2B5EF4-FFF2-40B4-BE49-F238E27FC236}">
                <a16:creationId xmlns:a16="http://schemas.microsoft.com/office/drawing/2014/main" id="{FBEA3A33-4B5E-F835-AD9A-4D073373C2FC}"/>
              </a:ext>
            </a:extLst>
          </p:cNvPr>
          <p:cNvSpPr/>
          <p:nvPr userDrawn="1"/>
        </p:nvSpPr>
        <p:spPr bwMode="white">
          <a:xfrm>
            <a:off x="7126288" y="900002"/>
            <a:ext cx="5065712" cy="5957571"/>
          </a:xfrm>
          <a:prstGeom prst="rect">
            <a:avLst/>
          </a:prstGeom>
          <a:solidFill>
            <a:srgbClr val="3F1A2B"/>
          </a:solidFill>
          <a:ln>
            <a:noFill/>
          </a:ln>
        </p:spPr>
        <p:style>
          <a:lnRef idx="2">
            <a:schemeClr val="accent1">
              <a:shade val="50000"/>
            </a:schemeClr>
          </a:lnRef>
          <a:fillRef idx="1">
            <a:schemeClr val="accent1"/>
          </a:fillRef>
          <a:effectRef idx="0">
            <a:schemeClr val="accent1"/>
          </a:effectRef>
          <a:fontRef idx="minor">
            <a:schemeClr val="lt1"/>
          </a:fontRef>
        </p:style>
        <p:txBody>
          <a:bodyPr lIns="71587" tIns="35794" rIns="71587" bIns="35794" rtlCol="0" anchor="ctr"/>
          <a:lstStyle/>
          <a:p>
            <a:pPr algn="ctr"/>
            <a:endParaRPr lang="da-DK" sz="1988" noProof="0" dirty="0" err="1"/>
          </a:p>
        </p:txBody>
      </p:sp>
      <p:sp>
        <p:nvSpPr>
          <p:cNvPr id="36" name="Citationstegn">
            <a:extLst>
              <a:ext uri="{FF2B5EF4-FFF2-40B4-BE49-F238E27FC236}">
                <a16:creationId xmlns:a16="http://schemas.microsoft.com/office/drawing/2014/main" id="{D69A9A27-677C-C571-8CFB-FA523F94F879}"/>
              </a:ext>
            </a:extLst>
          </p:cNvPr>
          <p:cNvSpPr>
            <a:spLocks noGrp="1"/>
          </p:cNvSpPr>
          <p:nvPr>
            <p:ph type="body" sz="quarter" idx="17" hasCustomPrompt="1"/>
          </p:nvPr>
        </p:nvSpPr>
        <p:spPr>
          <a:xfrm>
            <a:off x="531453" y="2218792"/>
            <a:ext cx="673168" cy="616323"/>
          </a:xfrm>
          <a:custGeom>
            <a:avLst/>
            <a:gdLst>
              <a:gd name="connsiteX0" fmla="*/ 502632 w 673168"/>
              <a:gd name="connsiteY0" fmla="*/ 0 h 616323"/>
              <a:gd name="connsiteX1" fmla="*/ 604355 w 673168"/>
              <a:gd name="connsiteY1" fmla="*/ 0 h 616323"/>
              <a:gd name="connsiteX2" fmla="*/ 520583 w 673168"/>
              <a:gd name="connsiteY2" fmla="*/ 379966 h 616323"/>
              <a:gd name="connsiteX3" fmla="*/ 673168 w 673168"/>
              <a:gd name="connsiteY3" fmla="*/ 493657 h 616323"/>
              <a:gd name="connsiteX4" fmla="*/ 535543 w 673168"/>
              <a:gd name="connsiteY4" fmla="*/ 616323 h 616323"/>
              <a:gd name="connsiteX5" fmla="*/ 400909 w 673168"/>
              <a:gd name="connsiteY5" fmla="*/ 493657 h 616323"/>
              <a:gd name="connsiteX6" fmla="*/ 412876 w 673168"/>
              <a:gd name="connsiteY6" fmla="*/ 409885 h 616323"/>
              <a:gd name="connsiteX7" fmla="*/ 101723 w 673168"/>
              <a:gd name="connsiteY7" fmla="*/ 0 h 616323"/>
              <a:gd name="connsiteX8" fmla="*/ 203446 w 673168"/>
              <a:gd name="connsiteY8" fmla="*/ 0 h 616323"/>
              <a:gd name="connsiteX9" fmla="*/ 119674 w 673168"/>
              <a:gd name="connsiteY9" fmla="*/ 379966 h 616323"/>
              <a:gd name="connsiteX10" fmla="*/ 272259 w 673168"/>
              <a:gd name="connsiteY10" fmla="*/ 493657 h 616323"/>
              <a:gd name="connsiteX11" fmla="*/ 134634 w 673168"/>
              <a:gd name="connsiteY11" fmla="*/ 616323 h 616323"/>
              <a:gd name="connsiteX12" fmla="*/ 0 w 673168"/>
              <a:gd name="connsiteY12" fmla="*/ 493657 h 616323"/>
              <a:gd name="connsiteX13" fmla="*/ 11967 w 673168"/>
              <a:gd name="connsiteY13" fmla="*/ 409885 h 61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3168" h="616323">
                <a:moveTo>
                  <a:pt x="502632" y="0"/>
                </a:moveTo>
                <a:lnTo>
                  <a:pt x="604355" y="0"/>
                </a:lnTo>
                <a:lnTo>
                  <a:pt x="520583" y="379966"/>
                </a:lnTo>
                <a:cubicBezTo>
                  <a:pt x="616323" y="379966"/>
                  <a:pt x="673168" y="403901"/>
                  <a:pt x="673168" y="493657"/>
                </a:cubicBezTo>
                <a:cubicBezTo>
                  <a:pt x="673168" y="592388"/>
                  <a:pt x="616323" y="616323"/>
                  <a:pt x="535543" y="616323"/>
                </a:cubicBezTo>
                <a:cubicBezTo>
                  <a:pt x="457754" y="616323"/>
                  <a:pt x="400909" y="592388"/>
                  <a:pt x="400909" y="493657"/>
                </a:cubicBezTo>
                <a:cubicBezTo>
                  <a:pt x="400909" y="478698"/>
                  <a:pt x="403901" y="445787"/>
                  <a:pt x="412876" y="409885"/>
                </a:cubicBezTo>
                <a:close/>
                <a:moveTo>
                  <a:pt x="101723" y="0"/>
                </a:moveTo>
                <a:lnTo>
                  <a:pt x="203446" y="0"/>
                </a:lnTo>
                <a:lnTo>
                  <a:pt x="119674" y="379966"/>
                </a:lnTo>
                <a:cubicBezTo>
                  <a:pt x="215414" y="379966"/>
                  <a:pt x="272259" y="403901"/>
                  <a:pt x="272259" y="493657"/>
                </a:cubicBezTo>
                <a:cubicBezTo>
                  <a:pt x="272259" y="592388"/>
                  <a:pt x="215414" y="616323"/>
                  <a:pt x="134634" y="616323"/>
                </a:cubicBezTo>
                <a:cubicBezTo>
                  <a:pt x="53853" y="616323"/>
                  <a:pt x="0" y="592388"/>
                  <a:pt x="0" y="493657"/>
                </a:cubicBezTo>
                <a:cubicBezTo>
                  <a:pt x="0" y="478698"/>
                  <a:pt x="2992" y="445787"/>
                  <a:pt x="11967" y="409885"/>
                </a:cubicBezTo>
                <a:close/>
              </a:path>
            </a:pathLst>
          </a:custGeom>
          <a:solidFill>
            <a:srgbClr val="AB2A0C"/>
          </a:solidFill>
        </p:spPr>
        <p:txBody>
          <a:bodyPr wrap="square">
            <a:noAutofit/>
          </a:bodyPr>
          <a:lstStyle>
            <a:lvl1pPr marL="0" indent="0">
              <a:lnSpc>
                <a:spcPct val="100000"/>
              </a:lnSpc>
              <a:spcBef>
                <a:spcPts val="0"/>
              </a:spcBef>
              <a:spcAft>
                <a:spcPts val="0"/>
              </a:spcAft>
              <a:buNone/>
              <a:defRPr sz="994">
                <a:noFill/>
                <a:latin typeface="+mn-lt"/>
              </a:defRPr>
            </a:lvl1pPr>
            <a:lvl2pPr marL="0" indent="0">
              <a:lnSpc>
                <a:spcPct val="100000"/>
              </a:lnSpc>
              <a:spcBef>
                <a:spcPts val="0"/>
              </a:spcBef>
              <a:spcAft>
                <a:spcPts val="0"/>
              </a:spcAft>
              <a:buNone/>
              <a:defRPr sz="994">
                <a:noFill/>
                <a:latin typeface="+mn-lt"/>
              </a:defRPr>
            </a:lvl2pPr>
            <a:lvl3pPr marL="0" indent="0">
              <a:lnSpc>
                <a:spcPct val="100000"/>
              </a:lnSpc>
              <a:spcBef>
                <a:spcPts val="0"/>
              </a:spcBef>
              <a:spcAft>
                <a:spcPts val="0"/>
              </a:spcAft>
              <a:buNone/>
              <a:defRPr sz="994">
                <a:noFill/>
                <a:latin typeface="+mn-lt"/>
              </a:defRPr>
            </a:lvl3pPr>
            <a:lvl4pPr marL="0" indent="0">
              <a:lnSpc>
                <a:spcPct val="100000"/>
              </a:lnSpc>
              <a:spcBef>
                <a:spcPts val="0"/>
              </a:spcBef>
              <a:spcAft>
                <a:spcPts val="0"/>
              </a:spcAft>
              <a:buNone/>
              <a:defRPr sz="994">
                <a:noFill/>
                <a:latin typeface="+mn-lt"/>
              </a:defRPr>
            </a:lvl4pPr>
            <a:lvl5pPr marL="0" indent="0">
              <a:lnSpc>
                <a:spcPct val="100000"/>
              </a:lnSpc>
              <a:spcBef>
                <a:spcPts val="0"/>
              </a:spcBef>
              <a:spcAft>
                <a:spcPts val="0"/>
              </a:spcAft>
              <a:buNone/>
              <a:defRPr sz="994">
                <a:noFill/>
                <a:latin typeface="+mn-lt"/>
              </a:defRPr>
            </a:lvl5pPr>
            <a:lvl6pPr marL="0" indent="0">
              <a:lnSpc>
                <a:spcPct val="100000"/>
              </a:lnSpc>
              <a:spcBef>
                <a:spcPts val="0"/>
              </a:spcBef>
              <a:spcAft>
                <a:spcPts val="0"/>
              </a:spcAft>
              <a:buNone/>
              <a:defRPr sz="994">
                <a:noFill/>
                <a:latin typeface="+mn-lt"/>
              </a:defRPr>
            </a:lvl6pPr>
            <a:lvl7pPr marL="0" indent="0">
              <a:lnSpc>
                <a:spcPct val="100000"/>
              </a:lnSpc>
              <a:spcBef>
                <a:spcPts val="0"/>
              </a:spcBef>
              <a:spcAft>
                <a:spcPts val="0"/>
              </a:spcAft>
              <a:buNone/>
              <a:defRPr sz="994">
                <a:noFill/>
                <a:latin typeface="+mn-lt"/>
              </a:defRPr>
            </a:lvl7pPr>
            <a:lvl8pPr marL="0" indent="0">
              <a:lnSpc>
                <a:spcPct val="100000"/>
              </a:lnSpc>
              <a:spcBef>
                <a:spcPts val="0"/>
              </a:spcBef>
              <a:spcAft>
                <a:spcPts val="0"/>
              </a:spcAft>
              <a:buNone/>
              <a:defRPr sz="994">
                <a:noFill/>
                <a:latin typeface="+mn-lt"/>
              </a:defRPr>
            </a:lvl8pPr>
            <a:lvl9pPr marL="0" indent="0">
              <a:lnSpc>
                <a:spcPct val="100000"/>
              </a:lnSpc>
              <a:spcBef>
                <a:spcPts val="0"/>
              </a:spcBef>
              <a:spcAft>
                <a:spcPts val="0"/>
              </a:spcAft>
              <a:buNone/>
              <a:defRPr sz="994">
                <a:noFill/>
                <a:latin typeface="+mn-lt"/>
              </a:defRPr>
            </a:lvl9pPr>
          </a:lstStyle>
          <a:p>
            <a:pPr lvl="0"/>
            <a:r>
              <a:rPr lang="da-DK" dirty="0"/>
              <a:t>.</a:t>
            </a:r>
          </a:p>
        </p:txBody>
      </p:sp>
      <p:sp>
        <p:nvSpPr>
          <p:cNvPr id="7" name="Titel 6">
            <a:extLst>
              <a:ext uri="{FF2B5EF4-FFF2-40B4-BE49-F238E27FC236}">
                <a16:creationId xmlns:a16="http://schemas.microsoft.com/office/drawing/2014/main" id="{8F7A2D9C-EAFA-3270-E382-715F84BCCAE7}"/>
              </a:ext>
            </a:extLst>
          </p:cNvPr>
          <p:cNvSpPr>
            <a:spLocks noGrp="1"/>
          </p:cNvSpPr>
          <p:nvPr>
            <p:ph type="title" hasCustomPrompt="1"/>
          </p:nvPr>
        </p:nvSpPr>
        <p:spPr>
          <a:xfrm>
            <a:off x="540000" y="3156183"/>
            <a:ext cx="4528800" cy="167502"/>
          </a:xfrm>
        </p:spPr>
        <p:txBody>
          <a:bodyPr/>
          <a:lstStyle>
            <a:lvl1pPr>
              <a:defRPr/>
            </a:lvl1pPr>
          </a:lstStyle>
          <a:p>
            <a:r>
              <a:rPr lang="da-DK" dirty="0"/>
              <a:t>Klik for at tilføje citat</a:t>
            </a:r>
          </a:p>
        </p:txBody>
      </p:sp>
      <p:sp>
        <p:nvSpPr>
          <p:cNvPr id="17" name="Text Placeholder 2">
            <a:extLst>
              <a:ext uri="{FF2B5EF4-FFF2-40B4-BE49-F238E27FC236}">
                <a16:creationId xmlns:a16="http://schemas.microsoft.com/office/drawing/2014/main" id="{260F894D-D8AD-CA81-C1F4-E27837EF5DFB}"/>
              </a:ext>
            </a:extLst>
          </p:cNvPr>
          <p:cNvSpPr>
            <a:spLocks noGrp="1"/>
          </p:cNvSpPr>
          <p:nvPr>
            <p:ph type="body" sz="quarter" idx="13" hasCustomPrompt="1"/>
          </p:nvPr>
        </p:nvSpPr>
        <p:spPr>
          <a:xfrm>
            <a:off x="540000" y="4127834"/>
            <a:ext cx="4528800" cy="244739"/>
          </a:xfrm>
        </p:spPr>
        <p:txBody>
          <a:bodyPr/>
          <a:lstStyle>
            <a:lvl1pPr marL="0" indent="0">
              <a:lnSpc>
                <a:spcPct val="100000"/>
              </a:lnSpc>
              <a:spcAft>
                <a:spcPts val="0"/>
              </a:spcAft>
              <a:buFontTx/>
              <a:buNone/>
              <a:defRPr sz="1590" b="0">
                <a:latin typeface="+mn-lt"/>
              </a:defRPr>
            </a:lvl1pPr>
            <a:lvl2pPr marL="0" indent="0">
              <a:lnSpc>
                <a:spcPct val="100000"/>
              </a:lnSpc>
              <a:spcBef>
                <a:spcPts val="0"/>
              </a:spcBef>
              <a:spcAft>
                <a:spcPts val="0"/>
              </a:spcAft>
              <a:buFont typeface="Arial" panose="020B0604020202020204" pitchFamily="34" charset="0"/>
              <a:buChar char="​"/>
              <a:defRPr sz="1590" b="0">
                <a:latin typeface="+mn-lt"/>
              </a:defRPr>
            </a:lvl2pPr>
            <a:lvl3pPr marL="0" indent="0">
              <a:lnSpc>
                <a:spcPct val="100000"/>
              </a:lnSpc>
              <a:spcBef>
                <a:spcPts val="0"/>
              </a:spcBef>
              <a:spcAft>
                <a:spcPts val="0"/>
              </a:spcAft>
              <a:buFont typeface="Arial" panose="020B0604020202020204" pitchFamily="34" charset="0"/>
              <a:buChar char="​"/>
              <a:defRPr sz="1590" b="0">
                <a:latin typeface="+mn-lt"/>
              </a:defRPr>
            </a:lvl3pPr>
            <a:lvl4pPr marL="0" indent="0">
              <a:lnSpc>
                <a:spcPct val="100000"/>
              </a:lnSpc>
              <a:spcBef>
                <a:spcPts val="0"/>
              </a:spcBef>
              <a:spcAft>
                <a:spcPts val="0"/>
              </a:spcAft>
              <a:buFont typeface="Arial" panose="020B0604020202020204" pitchFamily="34" charset="0"/>
              <a:buChar char="​"/>
              <a:defRPr sz="1590" b="0">
                <a:latin typeface="+mn-lt"/>
              </a:defRPr>
            </a:lvl4pPr>
            <a:lvl5pPr marL="0" indent="0">
              <a:lnSpc>
                <a:spcPct val="100000"/>
              </a:lnSpc>
              <a:spcBef>
                <a:spcPts val="0"/>
              </a:spcBef>
              <a:spcAft>
                <a:spcPts val="0"/>
              </a:spcAft>
              <a:buFont typeface="Arial" panose="020B0604020202020204" pitchFamily="34" charset="0"/>
              <a:buChar char="​"/>
              <a:defRPr sz="1590" b="0">
                <a:latin typeface="+mn-lt"/>
              </a:defRPr>
            </a:lvl5pPr>
            <a:lvl6pPr marL="0" indent="0">
              <a:lnSpc>
                <a:spcPct val="100000"/>
              </a:lnSpc>
              <a:spcBef>
                <a:spcPts val="0"/>
              </a:spcBef>
              <a:spcAft>
                <a:spcPts val="0"/>
              </a:spcAft>
              <a:buFont typeface="Arial" panose="020B0604020202020204" pitchFamily="34" charset="0"/>
              <a:buChar char="​"/>
              <a:defRPr sz="1590" b="0">
                <a:latin typeface="+mn-lt"/>
              </a:defRPr>
            </a:lvl6pPr>
            <a:lvl7pPr marL="0" indent="0">
              <a:lnSpc>
                <a:spcPct val="100000"/>
              </a:lnSpc>
              <a:spcBef>
                <a:spcPts val="0"/>
              </a:spcBef>
              <a:spcAft>
                <a:spcPts val="0"/>
              </a:spcAft>
              <a:buFont typeface="Arial" panose="020B0604020202020204" pitchFamily="34" charset="0"/>
              <a:buChar char="​"/>
              <a:defRPr sz="1590" b="0">
                <a:latin typeface="+mn-lt"/>
              </a:defRPr>
            </a:lvl7pPr>
            <a:lvl8pPr marL="0" indent="0">
              <a:lnSpc>
                <a:spcPct val="100000"/>
              </a:lnSpc>
              <a:spcBef>
                <a:spcPts val="0"/>
              </a:spcBef>
              <a:spcAft>
                <a:spcPts val="0"/>
              </a:spcAft>
              <a:buFont typeface="Arial" panose="020B0604020202020204" pitchFamily="34" charset="0"/>
              <a:buChar char="​"/>
              <a:defRPr sz="1590" b="0">
                <a:latin typeface="+mn-lt"/>
              </a:defRPr>
            </a:lvl8pPr>
            <a:lvl9pPr marL="0" indent="0">
              <a:lnSpc>
                <a:spcPct val="100000"/>
              </a:lnSpc>
              <a:spcBef>
                <a:spcPts val="0"/>
              </a:spcBef>
              <a:buFont typeface="Arial" panose="020B0604020202020204" pitchFamily="34" charset="0"/>
              <a:buChar char="​"/>
              <a:defRPr sz="1590" b="0">
                <a:latin typeface="+mn-lt"/>
              </a:defRPr>
            </a:lvl9pPr>
          </a:lstStyle>
          <a:p>
            <a:pPr lvl="0"/>
            <a:r>
              <a:rPr lang="da-DK" noProof="0" dirty="0"/>
              <a:t>Klik for at tilføje navn</a:t>
            </a:r>
          </a:p>
        </p:txBody>
      </p:sp>
      <p:sp>
        <p:nvSpPr>
          <p:cNvPr id="16" name="Text Placeholder 3">
            <a:extLst>
              <a:ext uri="{FF2B5EF4-FFF2-40B4-BE49-F238E27FC236}">
                <a16:creationId xmlns:a16="http://schemas.microsoft.com/office/drawing/2014/main" id="{145BFAFA-19B6-8EEB-8CBF-2C31E2CEB6F0}"/>
              </a:ext>
            </a:extLst>
          </p:cNvPr>
          <p:cNvSpPr>
            <a:spLocks noGrp="1"/>
          </p:cNvSpPr>
          <p:nvPr>
            <p:ph type="body" sz="quarter" idx="21" hasCustomPrompt="1"/>
          </p:nvPr>
        </p:nvSpPr>
        <p:spPr>
          <a:xfrm>
            <a:off x="540000" y="4475724"/>
            <a:ext cx="4528800" cy="153001"/>
          </a:xfrm>
        </p:spPr>
        <p:txBody>
          <a:bodyPr/>
          <a:lstStyle>
            <a:lvl1pPr marL="0" indent="0">
              <a:lnSpc>
                <a:spcPct val="100000"/>
              </a:lnSpc>
              <a:spcBef>
                <a:spcPts val="0"/>
              </a:spcBef>
              <a:spcAft>
                <a:spcPts val="0"/>
              </a:spcAft>
              <a:buFontTx/>
              <a:buNone/>
              <a:defRPr sz="994" b="0">
                <a:latin typeface="+mn-lt"/>
              </a:defRPr>
            </a:lvl1pPr>
            <a:lvl2pPr marL="0" indent="0">
              <a:lnSpc>
                <a:spcPct val="100000"/>
              </a:lnSpc>
              <a:spcBef>
                <a:spcPts val="0"/>
              </a:spcBef>
              <a:spcAft>
                <a:spcPts val="0"/>
              </a:spcAft>
              <a:buFont typeface="Arial" panose="020B0604020202020204" pitchFamily="34" charset="0"/>
              <a:buChar char="​"/>
              <a:defRPr sz="994" b="0">
                <a:latin typeface="+mn-lt"/>
              </a:defRPr>
            </a:lvl2pPr>
            <a:lvl3pPr marL="0" indent="0">
              <a:lnSpc>
                <a:spcPct val="100000"/>
              </a:lnSpc>
              <a:spcBef>
                <a:spcPts val="0"/>
              </a:spcBef>
              <a:spcAft>
                <a:spcPts val="0"/>
              </a:spcAft>
              <a:buFont typeface="Arial" panose="020B0604020202020204" pitchFamily="34" charset="0"/>
              <a:buChar char="​"/>
              <a:defRPr sz="994" b="0">
                <a:latin typeface="+mn-lt"/>
              </a:defRPr>
            </a:lvl3pPr>
            <a:lvl4pPr>
              <a:lnSpc>
                <a:spcPct val="100000"/>
              </a:lnSpc>
              <a:spcBef>
                <a:spcPts val="0"/>
              </a:spcBef>
              <a:spcAft>
                <a:spcPts val="0"/>
              </a:spcAft>
              <a:buFont typeface="Arial" panose="020B0604020202020204" pitchFamily="34" charset="0"/>
              <a:buChar char="​"/>
              <a:defRPr sz="994" b="0">
                <a:latin typeface="+mn-lt"/>
              </a:defRPr>
            </a:lvl4pPr>
            <a:lvl5pPr>
              <a:lnSpc>
                <a:spcPct val="100000"/>
              </a:lnSpc>
              <a:spcBef>
                <a:spcPts val="0"/>
              </a:spcBef>
              <a:spcAft>
                <a:spcPts val="0"/>
              </a:spcAft>
              <a:buFont typeface="Arial" panose="020B0604020202020204" pitchFamily="34" charset="0"/>
              <a:buChar char="​"/>
              <a:defRPr sz="994" b="0">
                <a:latin typeface="+mn-lt"/>
              </a:defRPr>
            </a:lvl5pPr>
            <a:lvl6pPr marL="0" indent="0">
              <a:lnSpc>
                <a:spcPct val="100000"/>
              </a:lnSpc>
              <a:spcBef>
                <a:spcPts val="0"/>
              </a:spcBef>
              <a:spcAft>
                <a:spcPts val="0"/>
              </a:spcAft>
              <a:buFont typeface="Arial" panose="020B0604020202020204" pitchFamily="34" charset="0"/>
              <a:buChar char="​"/>
              <a:defRPr sz="994" b="0">
                <a:latin typeface="+mn-lt"/>
              </a:defRPr>
            </a:lvl6pPr>
            <a:lvl7pPr>
              <a:lnSpc>
                <a:spcPct val="100000"/>
              </a:lnSpc>
              <a:spcBef>
                <a:spcPts val="0"/>
              </a:spcBef>
              <a:spcAft>
                <a:spcPts val="0"/>
              </a:spcAft>
              <a:defRPr sz="994" b="0">
                <a:latin typeface="+mn-lt"/>
              </a:defRPr>
            </a:lvl7pPr>
            <a:lvl8pPr>
              <a:lnSpc>
                <a:spcPct val="100000"/>
              </a:lnSpc>
              <a:spcBef>
                <a:spcPts val="0"/>
              </a:spcBef>
              <a:spcAft>
                <a:spcPts val="0"/>
              </a:spcAft>
              <a:defRPr sz="994" b="0">
                <a:latin typeface="+mn-lt"/>
              </a:defRPr>
            </a:lvl8pPr>
            <a:lvl9pPr>
              <a:lnSpc>
                <a:spcPct val="100000"/>
              </a:lnSpc>
              <a:spcBef>
                <a:spcPts val="0"/>
              </a:spcBef>
              <a:spcAft>
                <a:spcPts val="0"/>
              </a:spcAft>
              <a:defRPr sz="994" b="0">
                <a:latin typeface="+mn-lt"/>
              </a:defRPr>
            </a:lvl9pPr>
          </a:lstStyle>
          <a:p>
            <a:pPr lvl="0"/>
            <a:r>
              <a:rPr lang="da-DK" dirty="0"/>
              <a:t>Klik for at tilføje titel</a:t>
            </a:r>
          </a:p>
        </p:txBody>
      </p:sp>
      <p:sp>
        <p:nvSpPr>
          <p:cNvPr id="20" name="Makro grafik 1">
            <a:extLst>
              <a:ext uri="{FF2B5EF4-FFF2-40B4-BE49-F238E27FC236}">
                <a16:creationId xmlns:a16="http://schemas.microsoft.com/office/drawing/2014/main" id="{FC1D0852-DEFD-91A1-6E00-B4A6FF9E00D7}"/>
              </a:ext>
            </a:extLst>
          </p:cNvPr>
          <p:cNvSpPr>
            <a:spLocks noGrp="1" noChangeAspect="1"/>
          </p:cNvSpPr>
          <p:nvPr>
            <p:ph type="body" sz="quarter" idx="18" hasCustomPrompt="1"/>
          </p:nvPr>
        </p:nvSpPr>
        <p:spPr>
          <a:xfrm>
            <a:off x="9506531" y="1577653"/>
            <a:ext cx="3446469" cy="3479800"/>
          </a:xfrm>
          <a:custGeom>
            <a:avLst/>
            <a:gdLst>
              <a:gd name="connsiteX0" fmla="*/ 0 w 3446469"/>
              <a:gd name="connsiteY0" fmla="*/ 0 h 3479800"/>
              <a:gd name="connsiteX1" fmla="*/ 3446469 w 3446469"/>
              <a:gd name="connsiteY1" fmla="*/ 1559911 h 3479800"/>
              <a:gd name="connsiteX2" fmla="*/ 3446469 w 3446469"/>
              <a:gd name="connsiteY2" fmla="*/ 1866560 h 3479800"/>
              <a:gd name="connsiteX3" fmla="*/ 0 w 3446469"/>
              <a:gd name="connsiteY3" fmla="*/ 3479800 h 3479800"/>
              <a:gd name="connsiteX4" fmla="*/ 0 w 3446469"/>
              <a:gd name="connsiteY4" fmla="*/ 3146487 h 3479800"/>
              <a:gd name="connsiteX5" fmla="*/ 3179822 w 3446469"/>
              <a:gd name="connsiteY5" fmla="*/ 1713235 h 3479800"/>
              <a:gd name="connsiteX6" fmla="*/ 0 w 3446469"/>
              <a:gd name="connsiteY6" fmla="*/ 326648 h 34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6469" h="3479800">
                <a:moveTo>
                  <a:pt x="0" y="0"/>
                </a:moveTo>
                <a:lnTo>
                  <a:pt x="3446469" y="1559911"/>
                </a:lnTo>
                <a:lnTo>
                  <a:pt x="3446469" y="1866560"/>
                </a:lnTo>
                <a:lnTo>
                  <a:pt x="0" y="3479800"/>
                </a:lnTo>
                <a:lnTo>
                  <a:pt x="0" y="3146487"/>
                </a:lnTo>
                <a:lnTo>
                  <a:pt x="3179822" y="1713235"/>
                </a:lnTo>
                <a:lnTo>
                  <a:pt x="0" y="326648"/>
                </a:lnTo>
                <a:close/>
              </a:path>
            </a:pathLst>
          </a:custGeom>
          <a:solidFill>
            <a:srgbClr val="FB7A5C"/>
          </a:solidFill>
        </p:spPr>
        <p:txBody>
          <a:bodyPr wrap="square">
            <a:noAutofit/>
          </a:bodyPr>
          <a:lstStyle>
            <a:lvl1pPr marL="0" indent="0">
              <a:lnSpc>
                <a:spcPct val="100000"/>
              </a:lnSpc>
              <a:spcBef>
                <a:spcPts val="0"/>
              </a:spcBef>
              <a:spcAft>
                <a:spcPts val="0"/>
              </a:spcAft>
              <a:buNone/>
              <a:defRPr sz="994">
                <a:noFill/>
                <a:latin typeface="+mn-lt"/>
              </a:defRPr>
            </a:lvl1pPr>
            <a:lvl2pPr marL="0" indent="0">
              <a:lnSpc>
                <a:spcPct val="100000"/>
              </a:lnSpc>
              <a:spcBef>
                <a:spcPts val="0"/>
              </a:spcBef>
              <a:spcAft>
                <a:spcPts val="0"/>
              </a:spcAft>
              <a:buNone/>
              <a:defRPr sz="994">
                <a:noFill/>
                <a:latin typeface="+mn-lt"/>
              </a:defRPr>
            </a:lvl2pPr>
            <a:lvl3pPr marL="0" indent="0">
              <a:lnSpc>
                <a:spcPct val="100000"/>
              </a:lnSpc>
              <a:spcBef>
                <a:spcPts val="0"/>
              </a:spcBef>
              <a:spcAft>
                <a:spcPts val="0"/>
              </a:spcAft>
              <a:buNone/>
              <a:defRPr sz="994">
                <a:noFill/>
                <a:latin typeface="+mn-lt"/>
              </a:defRPr>
            </a:lvl3pPr>
            <a:lvl4pPr marL="0" indent="0">
              <a:lnSpc>
                <a:spcPct val="100000"/>
              </a:lnSpc>
              <a:spcBef>
                <a:spcPts val="0"/>
              </a:spcBef>
              <a:spcAft>
                <a:spcPts val="0"/>
              </a:spcAft>
              <a:buNone/>
              <a:defRPr sz="994">
                <a:noFill/>
                <a:latin typeface="+mn-lt"/>
              </a:defRPr>
            </a:lvl4pPr>
            <a:lvl5pPr marL="0" indent="0">
              <a:lnSpc>
                <a:spcPct val="100000"/>
              </a:lnSpc>
              <a:spcBef>
                <a:spcPts val="0"/>
              </a:spcBef>
              <a:spcAft>
                <a:spcPts val="0"/>
              </a:spcAft>
              <a:buNone/>
              <a:defRPr sz="994">
                <a:noFill/>
                <a:latin typeface="+mn-lt"/>
              </a:defRPr>
            </a:lvl5pPr>
            <a:lvl6pPr marL="0" indent="0">
              <a:lnSpc>
                <a:spcPct val="100000"/>
              </a:lnSpc>
              <a:spcBef>
                <a:spcPts val="0"/>
              </a:spcBef>
              <a:spcAft>
                <a:spcPts val="0"/>
              </a:spcAft>
              <a:buNone/>
              <a:defRPr sz="994">
                <a:noFill/>
                <a:latin typeface="+mn-lt"/>
              </a:defRPr>
            </a:lvl6pPr>
            <a:lvl7pPr marL="0" indent="0">
              <a:lnSpc>
                <a:spcPct val="100000"/>
              </a:lnSpc>
              <a:spcBef>
                <a:spcPts val="0"/>
              </a:spcBef>
              <a:spcAft>
                <a:spcPts val="0"/>
              </a:spcAft>
              <a:buNone/>
              <a:defRPr sz="994">
                <a:noFill/>
                <a:latin typeface="+mn-lt"/>
              </a:defRPr>
            </a:lvl7pPr>
            <a:lvl8pPr marL="0" indent="0">
              <a:lnSpc>
                <a:spcPct val="100000"/>
              </a:lnSpc>
              <a:spcBef>
                <a:spcPts val="0"/>
              </a:spcBef>
              <a:spcAft>
                <a:spcPts val="0"/>
              </a:spcAft>
              <a:buNone/>
              <a:defRPr sz="994">
                <a:noFill/>
                <a:latin typeface="+mn-lt"/>
              </a:defRPr>
            </a:lvl8pPr>
            <a:lvl9pPr marL="0" indent="0">
              <a:lnSpc>
                <a:spcPct val="100000"/>
              </a:lnSpc>
              <a:spcBef>
                <a:spcPts val="0"/>
              </a:spcBef>
              <a:spcAft>
                <a:spcPts val="0"/>
              </a:spcAft>
              <a:buNone/>
              <a:defRPr sz="994">
                <a:noFill/>
                <a:latin typeface="+mn-lt"/>
              </a:defRPr>
            </a:lvl9pPr>
          </a:lstStyle>
          <a:p>
            <a:pPr lvl="0"/>
            <a:r>
              <a:rPr lang="da-DK" dirty="0"/>
              <a:t>.</a:t>
            </a:r>
          </a:p>
        </p:txBody>
      </p:sp>
      <p:sp>
        <p:nvSpPr>
          <p:cNvPr id="25" name="Pladsholder til billede 24">
            <a:extLst>
              <a:ext uri="{FF2B5EF4-FFF2-40B4-BE49-F238E27FC236}">
                <a16:creationId xmlns:a16="http://schemas.microsoft.com/office/drawing/2014/main" id="{CEEC097F-0B93-D144-2154-34F7FADB7981}"/>
              </a:ext>
            </a:extLst>
          </p:cNvPr>
          <p:cNvSpPr>
            <a:spLocks noGrp="1"/>
          </p:cNvSpPr>
          <p:nvPr>
            <p:ph type="pic" sz="quarter" idx="22" hasCustomPrompt="1"/>
          </p:nvPr>
        </p:nvSpPr>
        <p:spPr>
          <a:xfrm>
            <a:off x="6502948" y="900000"/>
            <a:ext cx="5700522" cy="167502"/>
          </a:xfrm>
          <a:noFill/>
        </p:spPr>
        <p:txBody>
          <a:bodyPr lIns="1080000" rIns="612000"/>
          <a:lstStyle>
            <a:lvl1pPr marL="0" indent="0" algn="ctr">
              <a:buNone/>
              <a:defRPr>
                <a:solidFill>
                  <a:schemeClr val="bg1"/>
                </a:solidFill>
              </a:defRPr>
            </a:lvl1pPr>
          </a:lstStyle>
          <a:p>
            <a:r>
              <a:rPr lang="da-DK" noProof="0" dirty="0"/>
              <a:t>Klik her på rammen, klik Indsæt/Billeder og indsæt fritlagt billede (uden baggrund)</a:t>
            </a:r>
          </a:p>
        </p:txBody>
      </p:sp>
      <p:sp>
        <p:nvSpPr>
          <p:cNvPr id="22" name="Makro grafik 2">
            <a:extLst>
              <a:ext uri="{FF2B5EF4-FFF2-40B4-BE49-F238E27FC236}">
                <a16:creationId xmlns:a16="http://schemas.microsoft.com/office/drawing/2014/main" id="{79AB4A1A-85C8-A7A7-D645-2EC9A8882985}"/>
              </a:ext>
            </a:extLst>
          </p:cNvPr>
          <p:cNvSpPr>
            <a:spLocks noGrp="1" noChangeAspect="1"/>
          </p:cNvSpPr>
          <p:nvPr>
            <p:ph type="body" sz="quarter" idx="19" hasCustomPrompt="1"/>
          </p:nvPr>
        </p:nvSpPr>
        <p:spPr>
          <a:xfrm>
            <a:off x="6724491" y="2853276"/>
            <a:ext cx="3446469" cy="3479800"/>
          </a:xfrm>
          <a:custGeom>
            <a:avLst/>
            <a:gdLst>
              <a:gd name="connsiteX0" fmla="*/ 3446469 w 3446469"/>
              <a:gd name="connsiteY0" fmla="*/ 0 h 3479800"/>
              <a:gd name="connsiteX1" fmla="*/ 3446469 w 3446469"/>
              <a:gd name="connsiteY1" fmla="*/ 333314 h 3479800"/>
              <a:gd name="connsiteX2" fmla="*/ 266648 w 3446469"/>
              <a:gd name="connsiteY2" fmla="*/ 1766565 h 3479800"/>
              <a:gd name="connsiteX3" fmla="*/ 3446469 w 3446469"/>
              <a:gd name="connsiteY3" fmla="*/ 3153152 h 3479800"/>
              <a:gd name="connsiteX4" fmla="*/ 3446469 w 3446469"/>
              <a:gd name="connsiteY4" fmla="*/ 3479800 h 3479800"/>
              <a:gd name="connsiteX5" fmla="*/ 0 w 3446469"/>
              <a:gd name="connsiteY5" fmla="*/ 1919890 h 3479800"/>
              <a:gd name="connsiteX6" fmla="*/ 0 w 3446469"/>
              <a:gd name="connsiteY6" fmla="*/ 1613240 h 34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6469" h="3479800">
                <a:moveTo>
                  <a:pt x="3446469" y="0"/>
                </a:moveTo>
                <a:lnTo>
                  <a:pt x="3446469" y="333314"/>
                </a:lnTo>
                <a:lnTo>
                  <a:pt x="266648" y="1766565"/>
                </a:lnTo>
                <a:lnTo>
                  <a:pt x="3446469" y="3153152"/>
                </a:lnTo>
                <a:lnTo>
                  <a:pt x="3446469" y="3479800"/>
                </a:lnTo>
                <a:lnTo>
                  <a:pt x="0" y="1919890"/>
                </a:lnTo>
                <a:lnTo>
                  <a:pt x="0" y="1613240"/>
                </a:lnTo>
                <a:close/>
              </a:path>
            </a:pathLst>
          </a:custGeom>
          <a:solidFill>
            <a:srgbClr val="FB7A5C"/>
          </a:solidFill>
        </p:spPr>
        <p:txBody>
          <a:bodyPr wrap="square">
            <a:noAutofit/>
          </a:bodyPr>
          <a:lstStyle>
            <a:lvl1pPr marL="0" indent="0">
              <a:lnSpc>
                <a:spcPct val="100000"/>
              </a:lnSpc>
              <a:spcBef>
                <a:spcPts val="0"/>
              </a:spcBef>
              <a:spcAft>
                <a:spcPts val="0"/>
              </a:spcAft>
              <a:buNone/>
              <a:defRPr sz="994">
                <a:noFill/>
                <a:latin typeface="+mn-lt"/>
              </a:defRPr>
            </a:lvl1pPr>
            <a:lvl2pPr marL="0" indent="0">
              <a:lnSpc>
                <a:spcPct val="100000"/>
              </a:lnSpc>
              <a:spcBef>
                <a:spcPts val="0"/>
              </a:spcBef>
              <a:spcAft>
                <a:spcPts val="0"/>
              </a:spcAft>
              <a:buNone/>
              <a:defRPr sz="994">
                <a:noFill/>
                <a:latin typeface="+mn-lt"/>
              </a:defRPr>
            </a:lvl2pPr>
            <a:lvl3pPr marL="0" indent="0">
              <a:lnSpc>
                <a:spcPct val="100000"/>
              </a:lnSpc>
              <a:spcBef>
                <a:spcPts val="0"/>
              </a:spcBef>
              <a:spcAft>
                <a:spcPts val="0"/>
              </a:spcAft>
              <a:buNone/>
              <a:defRPr sz="994">
                <a:noFill/>
                <a:latin typeface="+mn-lt"/>
              </a:defRPr>
            </a:lvl3pPr>
            <a:lvl4pPr marL="0" indent="0">
              <a:lnSpc>
                <a:spcPct val="100000"/>
              </a:lnSpc>
              <a:spcBef>
                <a:spcPts val="0"/>
              </a:spcBef>
              <a:spcAft>
                <a:spcPts val="0"/>
              </a:spcAft>
              <a:buNone/>
              <a:defRPr sz="994">
                <a:noFill/>
                <a:latin typeface="+mn-lt"/>
              </a:defRPr>
            </a:lvl4pPr>
            <a:lvl5pPr marL="0" indent="0">
              <a:lnSpc>
                <a:spcPct val="100000"/>
              </a:lnSpc>
              <a:spcBef>
                <a:spcPts val="0"/>
              </a:spcBef>
              <a:spcAft>
                <a:spcPts val="0"/>
              </a:spcAft>
              <a:buNone/>
              <a:defRPr sz="994">
                <a:noFill/>
                <a:latin typeface="+mn-lt"/>
              </a:defRPr>
            </a:lvl5pPr>
            <a:lvl6pPr marL="0" indent="0">
              <a:lnSpc>
                <a:spcPct val="100000"/>
              </a:lnSpc>
              <a:spcBef>
                <a:spcPts val="0"/>
              </a:spcBef>
              <a:spcAft>
                <a:spcPts val="0"/>
              </a:spcAft>
              <a:buNone/>
              <a:defRPr sz="994">
                <a:noFill/>
                <a:latin typeface="+mn-lt"/>
              </a:defRPr>
            </a:lvl6pPr>
            <a:lvl7pPr marL="0" indent="0">
              <a:lnSpc>
                <a:spcPct val="100000"/>
              </a:lnSpc>
              <a:spcBef>
                <a:spcPts val="0"/>
              </a:spcBef>
              <a:spcAft>
                <a:spcPts val="0"/>
              </a:spcAft>
              <a:buNone/>
              <a:defRPr sz="994">
                <a:noFill/>
                <a:latin typeface="+mn-lt"/>
              </a:defRPr>
            </a:lvl7pPr>
            <a:lvl8pPr marL="0" indent="0">
              <a:lnSpc>
                <a:spcPct val="100000"/>
              </a:lnSpc>
              <a:spcBef>
                <a:spcPts val="0"/>
              </a:spcBef>
              <a:spcAft>
                <a:spcPts val="0"/>
              </a:spcAft>
              <a:buNone/>
              <a:defRPr sz="994">
                <a:noFill/>
                <a:latin typeface="+mn-lt"/>
              </a:defRPr>
            </a:lvl8pPr>
            <a:lvl9pPr marL="0" indent="0">
              <a:lnSpc>
                <a:spcPct val="100000"/>
              </a:lnSpc>
              <a:spcBef>
                <a:spcPts val="0"/>
              </a:spcBef>
              <a:spcAft>
                <a:spcPts val="0"/>
              </a:spcAft>
              <a:buNone/>
              <a:defRPr sz="994">
                <a:noFill/>
                <a:latin typeface="+mn-lt"/>
              </a:defRPr>
            </a:lvl9pPr>
          </a:lstStyle>
          <a:p>
            <a:pPr lvl="0"/>
            <a:r>
              <a:rPr lang="da-DK" dirty="0"/>
              <a:t>.</a:t>
            </a:r>
          </a:p>
        </p:txBody>
      </p:sp>
      <p:sp>
        <p:nvSpPr>
          <p:cNvPr id="2" name="Date Placeholder 1">
            <a:extLst>
              <a:ext uri="{FF2B5EF4-FFF2-40B4-BE49-F238E27FC236}">
                <a16:creationId xmlns:a16="http://schemas.microsoft.com/office/drawing/2014/main" id="{D6CD7A3F-33C8-C798-8ED1-304A132B715D}"/>
              </a:ext>
            </a:extLst>
          </p:cNvPr>
          <p:cNvSpPr>
            <a:spLocks noGrp="1"/>
          </p:cNvSpPr>
          <p:nvPr>
            <p:ph type="dt" sz="half" idx="23"/>
          </p:nvPr>
        </p:nvSpPr>
        <p:spPr>
          <a:xfrm>
            <a:off x="609600" y="6360085"/>
            <a:ext cx="2804160" cy="167502"/>
          </a:xfrm>
        </p:spPr>
        <p:txBody>
          <a:bodyPr/>
          <a:lstStyle/>
          <a:p>
            <a:fld id="{A2446D3D-F608-46B7-8E05-81FCF9BDF507}" type="datetime2">
              <a:rPr lang="da-DK" smtClean="0"/>
              <a:t>27. februar 2026</a:t>
            </a:fld>
            <a:endParaRPr lang="da-DK" dirty="0"/>
          </a:p>
        </p:txBody>
      </p:sp>
      <p:sp>
        <p:nvSpPr>
          <p:cNvPr id="6" name="Footer Placeholder 5">
            <a:extLst>
              <a:ext uri="{FF2B5EF4-FFF2-40B4-BE49-F238E27FC236}">
                <a16:creationId xmlns:a16="http://schemas.microsoft.com/office/drawing/2014/main" id="{E7EC2575-A0D9-01D6-1777-0877C4AFA02C}"/>
              </a:ext>
            </a:extLst>
          </p:cNvPr>
          <p:cNvSpPr>
            <a:spLocks noGrp="1"/>
          </p:cNvSpPr>
          <p:nvPr>
            <p:ph type="ftr" sz="quarter" idx="24"/>
          </p:nvPr>
        </p:nvSpPr>
        <p:spPr>
          <a:xfrm>
            <a:off x="4145280" y="6360085"/>
            <a:ext cx="3901440" cy="167502"/>
          </a:xfrm>
        </p:spPr>
        <p:txBody>
          <a:bodyPr/>
          <a:lstStyle>
            <a:lvl1pPr>
              <a:defRPr>
                <a:solidFill>
                  <a:schemeClr val="bg2"/>
                </a:solidFill>
              </a:defRPr>
            </a:lvl1pPr>
          </a:lstStyle>
          <a:p>
            <a:r>
              <a:rPr lang="da-DK" dirty="0"/>
              <a:t>Digitaliseringsstyrelsen</a:t>
            </a:r>
          </a:p>
        </p:txBody>
      </p:sp>
      <p:sp>
        <p:nvSpPr>
          <p:cNvPr id="8" name="Slide Number Placeholder 7">
            <a:extLst>
              <a:ext uri="{FF2B5EF4-FFF2-40B4-BE49-F238E27FC236}">
                <a16:creationId xmlns:a16="http://schemas.microsoft.com/office/drawing/2014/main" id="{B0F34EA2-C025-23CF-3CE0-0A87EFCE1936}"/>
              </a:ext>
            </a:extLst>
          </p:cNvPr>
          <p:cNvSpPr>
            <a:spLocks noGrp="1"/>
          </p:cNvSpPr>
          <p:nvPr>
            <p:ph type="sldNum" sz="quarter" idx="25"/>
          </p:nvPr>
        </p:nvSpPr>
        <p:spPr>
          <a:xfrm>
            <a:off x="8778241" y="6360085"/>
            <a:ext cx="2804160" cy="167502"/>
          </a:xfrm>
        </p:spPr>
        <p:txBody>
          <a:bodyPr/>
          <a:lstStyle/>
          <a:p>
            <a:fld id="{24C8C45C-947F-4981-8B3F-4F32E973C901}" type="slidenum">
              <a:rPr lang="da-DK" smtClean="0"/>
              <a:pPr/>
              <a:t>‹nr.›</a:t>
            </a:fld>
            <a:endParaRPr lang="da-DK" dirty="0"/>
          </a:p>
        </p:txBody>
      </p:sp>
      <p:sp>
        <p:nvSpPr>
          <p:cNvPr id="4" name="TextBox 1">
            <a:extLst>
              <a:ext uri="{FF2B5EF4-FFF2-40B4-BE49-F238E27FC236}">
                <a16:creationId xmlns:a16="http://schemas.microsoft.com/office/drawing/2014/main" id="{D86CFBED-FFD0-10A0-0BC4-7D2A947EF822}"/>
              </a:ext>
            </a:extLst>
          </p:cNvPr>
          <p:cNvSpPr txBox="1"/>
          <p:nvPr userDrawn="1"/>
        </p:nvSpPr>
        <p:spPr>
          <a:xfrm>
            <a:off x="0" y="-255584"/>
            <a:ext cx="12192000" cy="183768"/>
          </a:xfrm>
          <a:prstGeom prst="rect">
            <a:avLst/>
          </a:prstGeom>
          <a:noFill/>
        </p:spPr>
        <p:txBody>
          <a:bodyPr wrap="square" lIns="0" tIns="0" rIns="0" bIns="0" rtlCol="0">
            <a:spAutoFit/>
          </a:bodyPr>
          <a:lstStyle/>
          <a:p>
            <a:pPr marL="0" marR="0" lvl="0" indent="0" algn="r" defTabSz="909195" rtl="0" eaLnBrk="1" fontAlgn="auto" latinLnBrk="0" hangingPunct="1">
              <a:lnSpc>
                <a:spcPct val="100000"/>
              </a:lnSpc>
              <a:spcBef>
                <a:spcPts val="0"/>
              </a:spcBef>
              <a:spcAft>
                <a:spcPts val="0"/>
              </a:spcAft>
              <a:buClrTx/>
              <a:buSzTx/>
              <a:buFontTx/>
              <a:buNone/>
              <a:tabLst/>
              <a:defRPr/>
            </a:pPr>
            <a:r>
              <a:rPr lang="da-DK" sz="1194" noProof="0" dirty="0"/>
              <a:t>Skift farve på Makro grafikker: Klik på Makro grafikkerne, klik på Fyldfarve til figur, vælg farve fra Brugerdefinerede farvers anden række. Samme farve på begge grafikker.</a:t>
            </a:r>
          </a:p>
        </p:txBody>
      </p:sp>
    </p:spTree>
    <p:extLst>
      <p:ext uri="{BB962C8B-B14F-4D97-AF65-F5344CB8AC3E}">
        <p14:creationId xmlns:p14="http://schemas.microsoft.com/office/powerpoint/2010/main" val="1995180384"/>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1988">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196259"/>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6"/>
          <p:cNvSpPr>
            <a:spLocks noGrp="1"/>
          </p:cNvSpPr>
          <p:nvPr>
            <p:ph type="body" sz="quarter" idx="14" hasCustomPrompt="1"/>
          </p:nvPr>
        </p:nvSpPr>
        <p:spPr>
          <a:xfrm>
            <a:off x="1321201" y="787403"/>
            <a:ext cx="9599048" cy="627063"/>
          </a:xfrm>
          <a:prstGeom prst="rect">
            <a:avLst/>
          </a:prstGeom>
        </p:spPr>
        <p:txBody>
          <a:bodyPr/>
          <a:lstStyle>
            <a:lvl1pPr marL="0" indent="0">
              <a:buNone/>
              <a:defRPr sz="2400">
                <a:solidFill>
                  <a:srgbClr val="5C8938"/>
                </a:solidFill>
                <a:latin typeface="Cambria" panose="02040503050406030204" pitchFamily="18" charset="0"/>
              </a:defRPr>
            </a:lvl1pPr>
          </a:lstStyle>
          <a:p>
            <a:pPr lvl="0"/>
            <a:r>
              <a:rPr lang="da-DK" dirty="0"/>
              <a:t>Agenda</a:t>
            </a:r>
          </a:p>
        </p:txBody>
      </p:sp>
      <p:sp>
        <p:nvSpPr>
          <p:cNvPr id="7" name="Content Placeholder 6"/>
          <p:cNvSpPr>
            <a:spLocks noGrp="1"/>
          </p:cNvSpPr>
          <p:nvPr>
            <p:ph sz="quarter" idx="15" hasCustomPrompt="1"/>
          </p:nvPr>
        </p:nvSpPr>
        <p:spPr>
          <a:xfrm>
            <a:off x="1320636" y="1484313"/>
            <a:ext cx="9599613" cy="4679950"/>
          </a:xfrm>
          <a:prstGeom prst="rect">
            <a:avLst/>
          </a:prstGeom>
        </p:spPr>
        <p:txBody>
          <a:bodyPr/>
          <a:lstStyle>
            <a:lvl1pPr>
              <a:lnSpc>
                <a:spcPct val="150000"/>
              </a:lnSpc>
              <a:defRPr lang="en-US" sz="1600" baseline="0" smtClean="0"/>
            </a:lvl1pPr>
            <a:lvl2pPr>
              <a:defRPr lang="en-US" sz="1400" smtClean="0"/>
            </a:lvl2pPr>
            <a:lvl3pPr>
              <a:defRPr lang="en-US" sz="1200" smtClean="0"/>
            </a:lvl3pPr>
            <a:lvl4pPr>
              <a:defRPr lang="en-US" sz="1200" smtClean="0"/>
            </a:lvl4pPr>
            <a:lvl5pPr>
              <a:defRPr lang="da-DK" sz="1200"/>
            </a:lvl5pPr>
          </a:lstStyle>
          <a:p>
            <a:pPr lvl="0"/>
            <a:r>
              <a:rPr lang="da-DK" noProof="0" dirty="0"/>
              <a:t>Agendapunkt 1</a:t>
            </a:r>
          </a:p>
          <a:p>
            <a:pPr lvl="0"/>
            <a:r>
              <a:rPr lang="da-DK" noProof="0" dirty="0"/>
              <a:t>Agendapunkt 2</a:t>
            </a:r>
          </a:p>
          <a:p>
            <a:pPr lvl="0"/>
            <a:r>
              <a:rPr lang="da-DK" noProof="0" dirty="0"/>
              <a:t>Agendapunkt 3</a:t>
            </a:r>
          </a:p>
          <a:p>
            <a:pPr lvl="0"/>
            <a:r>
              <a:rPr lang="da-DK" noProof="0" dirty="0"/>
              <a:t>Etc.</a:t>
            </a:r>
          </a:p>
        </p:txBody>
      </p:sp>
    </p:spTree>
    <p:extLst>
      <p:ext uri="{BB962C8B-B14F-4D97-AF65-F5344CB8AC3E}">
        <p14:creationId xmlns:p14="http://schemas.microsoft.com/office/powerpoint/2010/main" val="418078093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3">
            <a:lumMod val="20000"/>
            <a:lumOff val="80000"/>
            <a:alpha val="35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320001" y="2385584"/>
            <a:ext cx="8489019" cy="1449000"/>
          </a:xfrm>
          <a:prstGeom prst="rect">
            <a:avLst/>
          </a:prstGeom>
        </p:spPr>
        <p:txBody>
          <a:bodyPr lIns="0" tIns="0" rIns="0" bIns="0" anchor="t" anchorCtr="0">
            <a:normAutofit/>
          </a:bodyPr>
          <a:lstStyle>
            <a:lvl1pPr>
              <a:defRPr sz="4500">
                <a:solidFill>
                  <a:srgbClr val="5C8938"/>
                </a:solidFill>
              </a:defRPr>
            </a:lvl1pPr>
          </a:lstStyle>
          <a:p>
            <a:r>
              <a:rPr lang="da-DK" dirty="0" err="1"/>
              <a:t>Section</a:t>
            </a:r>
            <a:r>
              <a:rPr lang="da-DK" dirty="0"/>
              <a:t> break</a:t>
            </a:r>
          </a:p>
        </p:txBody>
      </p:sp>
    </p:spTree>
    <p:extLst>
      <p:ext uri="{BB962C8B-B14F-4D97-AF65-F5344CB8AC3E}">
        <p14:creationId xmlns:p14="http://schemas.microsoft.com/office/powerpoint/2010/main" val="901362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side">
    <p:bg>
      <p:bgPr>
        <a:solidFill>
          <a:srgbClr val="5C8938"/>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320001" y="2385584"/>
            <a:ext cx="8489019" cy="1449000"/>
          </a:xfrm>
          <a:prstGeom prst="rect">
            <a:avLst/>
          </a:prstGeom>
        </p:spPr>
        <p:txBody>
          <a:bodyPr lIns="0" tIns="0" rIns="0" bIns="0" anchor="t" anchorCtr="0">
            <a:normAutofit/>
          </a:bodyPr>
          <a:lstStyle>
            <a:lvl1pPr>
              <a:defRPr sz="4500">
                <a:solidFill>
                  <a:schemeClr val="bg1"/>
                </a:solidFill>
              </a:defRPr>
            </a:lvl1pPr>
          </a:lstStyle>
          <a:p>
            <a:r>
              <a:rPr lang="da-DK" dirty="0"/>
              <a:t>Titel på præsentationen</a:t>
            </a:r>
          </a:p>
        </p:txBody>
      </p:sp>
      <p:sp>
        <p:nvSpPr>
          <p:cNvPr id="3" name="Undertitel 2"/>
          <p:cNvSpPr>
            <a:spLocks noGrp="1"/>
          </p:cNvSpPr>
          <p:nvPr>
            <p:ph type="subTitle" idx="1" hasCustomPrompt="1"/>
          </p:nvPr>
        </p:nvSpPr>
        <p:spPr>
          <a:xfrm>
            <a:off x="1320001" y="4089282"/>
            <a:ext cx="7081051" cy="378883"/>
          </a:xfrm>
          <a:prstGeom prst="rect">
            <a:avLst/>
          </a:prstGeom>
        </p:spPr>
        <p:txBody>
          <a:bodyPr lIns="0" tIns="0" rIns="0" bIns="0">
            <a:normAutofit/>
          </a:bodyPr>
          <a:lstStyle>
            <a:lvl1pPr marL="0" indent="0" algn="l">
              <a:buNone/>
              <a:defRPr sz="16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[Bynavn] den [</a:t>
            </a:r>
            <a:r>
              <a:rPr lang="da-DK" dirty="0" err="1"/>
              <a:t>dd</a:t>
            </a:r>
            <a:r>
              <a:rPr lang="da-DK" dirty="0"/>
              <a:t>. </a:t>
            </a:r>
            <a:r>
              <a:rPr lang="da-DK" dirty="0" err="1"/>
              <a:t>Month</a:t>
            </a:r>
            <a:r>
              <a:rPr lang="da-DK" dirty="0"/>
              <a:t> </a:t>
            </a:r>
            <a:r>
              <a:rPr lang="da-DK" dirty="0" err="1"/>
              <a:t>yyyy</a:t>
            </a:r>
            <a:r>
              <a:rPr lang="da-DK" dirty="0"/>
              <a:t>] Indsæt ‘blank’ hvis ikke relevant</a:t>
            </a:r>
          </a:p>
        </p:txBody>
      </p:sp>
      <p:sp>
        <p:nvSpPr>
          <p:cNvPr id="14" name="Pladsholder til tekst 13"/>
          <p:cNvSpPr>
            <a:spLocks noGrp="1"/>
          </p:cNvSpPr>
          <p:nvPr>
            <p:ph type="body" sz="quarter" idx="11" hasCustomPrompt="1"/>
          </p:nvPr>
        </p:nvSpPr>
        <p:spPr>
          <a:xfrm>
            <a:off x="1320001" y="2103224"/>
            <a:ext cx="8489019" cy="270404"/>
          </a:xfrm>
          <a:prstGeom prst="rect">
            <a:avLst/>
          </a:prstGeom>
        </p:spPr>
        <p:txBody>
          <a:bodyPr lIns="0" tIns="0" rIns="0" bIns="0" anchor="t" anchorCtr="0">
            <a:noAutofit/>
          </a:bodyPr>
          <a:lstStyle>
            <a:lvl1pPr marL="0" indent="0">
              <a:buNone/>
              <a:defRPr sz="1600" b="1" cap="all">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dirty="0"/>
              <a:t>Kundenavn - projektnavn</a:t>
            </a:r>
          </a:p>
        </p:txBody>
      </p:sp>
      <p:sp>
        <p:nvSpPr>
          <p:cNvPr id="15" name="Pladsholder til tekst 10"/>
          <p:cNvSpPr>
            <a:spLocks noGrp="1"/>
          </p:cNvSpPr>
          <p:nvPr>
            <p:ph type="body" sz="quarter" idx="12"/>
          </p:nvPr>
        </p:nvSpPr>
        <p:spPr>
          <a:xfrm>
            <a:off x="1320001" y="5949953"/>
            <a:ext cx="7081051" cy="415925"/>
          </a:xfrm>
          <a:prstGeom prst="rect">
            <a:avLst/>
          </a:prstGeom>
        </p:spPr>
        <p:txBody>
          <a:bodyPr lIns="0" tIns="0" rIns="0" bIns="0" anchor="b" anchorCtr="0">
            <a:noAutofit/>
          </a:bodyPr>
          <a:lstStyle>
            <a:lvl1pPr marL="0" indent="0">
              <a:buNone/>
              <a:defRPr sz="8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da-DK" dirty="0"/>
              <a:t>Klik for at redigere teksttypografierne i masteren</a:t>
            </a:r>
          </a:p>
        </p:txBody>
      </p:sp>
    </p:spTree>
    <p:extLst>
      <p:ext uri="{BB962C8B-B14F-4D97-AF65-F5344CB8AC3E}">
        <p14:creationId xmlns:p14="http://schemas.microsoft.com/office/powerpoint/2010/main" val="3252156472"/>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82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BFD4C-6CB9-4C26-86D2-138ACB4D6597}"/>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264386681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4" name="Text Placeholder 16"/>
          <p:cNvSpPr>
            <a:spLocks noGrp="1"/>
          </p:cNvSpPr>
          <p:nvPr>
            <p:ph type="body" sz="quarter" idx="14" hasCustomPrompt="1"/>
          </p:nvPr>
        </p:nvSpPr>
        <p:spPr>
          <a:xfrm>
            <a:off x="1321201" y="787403"/>
            <a:ext cx="9599048" cy="627063"/>
          </a:xfrm>
          <a:prstGeom prst="rect">
            <a:avLst/>
          </a:prstGeom>
        </p:spPr>
        <p:txBody>
          <a:bodyPr/>
          <a:lstStyle>
            <a:lvl1pPr marL="0" indent="0">
              <a:buNone/>
              <a:defRPr sz="2400">
                <a:solidFill>
                  <a:srgbClr val="5C8938"/>
                </a:solidFill>
                <a:latin typeface="Cambria" panose="02040503050406030204" pitchFamily="18" charset="0"/>
              </a:defRPr>
            </a:lvl1pPr>
          </a:lstStyle>
          <a:p>
            <a:pPr lvl="0"/>
            <a:r>
              <a:rPr lang="da-DK" dirty="0"/>
              <a:t>Agenda</a:t>
            </a:r>
          </a:p>
        </p:txBody>
      </p:sp>
      <p:sp>
        <p:nvSpPr>
          <p:cNvPr id="7" name="Content Placeholder 6"/>
          <p:cNvSpPr>
            <a:spLocks noGrp="1"/>
          </p:cNvSpPr>
          <p:nvPr>
            <p:ph sz="quarter" idx="15" hasCustomPrompt="1"/>
          </p:nvPr>
        </p:nvSpPr>
        <p:spPr>
          <a:xfrm>
            <a:off x="1320636" y="1484313"/>
            <a:ext cx="9599613" cy="4679950"/>
          </a:xfrm>
          <a:prstGeom prst="rect">
            <a:avLst/>
          </a:prstGeom>
        </p:spPr>
        <p:txBody>
          <a:bodyPr/>
          <a:lstStyle>
            <a:lvl1pPr>
              <a:lnSpc>
                <a:spcPct val="150000"/>
              </a:lnSpc>
              <a:defRPr lang="en-US" sz="1600" baseline="0" smtClean="0"/>
            </a:lvl1pPr>
            <a:lvl2pPr>
              <a:defRPr lang="en-US" sz="1400" smtClean="0"/>
            </a:lvl2pPr>
            <a:lvl3pPr>
              <a:defRPr lang="en-US" sz="1200" smtClean="0"/>
            </a:lvl3pPr>
            <a:lvl4pPr>
              <a:defRPr lang="en-US" sz="1200" smtClean="0"/>
            </a:lvl4pPr>
            <a:lvl5pPr>
              <a:defRPr lang="da-DK" sz="1200"/>
            </a:lvl5pPr>
          </a:lstStyle>
          <a:p>
            <a:pPr lvl="0"/>
            <a:r>
              <a:rPr lang="da-DK" noProof="0" dirty="0"/>
              <a:t>Agendapunkt 1</a:t>
            </a:r>
          </a:p>
          <a:p>
            <a:pPr lvl="0"/>
            <a:r>
              <a:rPr lang="da-DK" noProof="0" dirty="0"/>
              <a:t>Agendapunkt 2</a:t>
            </a:r>
          </a:p>
          <a:p>
            <a:pPr lvl="0"/>
            <a:r>
              <a:rPr lang="da-DK" noProof="0" dirty="0"/>
              <a:t>Agendapunkt 3</a:t>
            </a:r>
          </a:p>
          <a:p>
            <a:pPr lvl="0"/>
            <a:r>
              <a:rPr lang="da-DK" noProof="0" dirty="0"/>
              <a:t>Etc.</a:t>
            </a:r>
          </a:p>
        </p:txBody>
      </p:sp>
    </p:spTree>
    <p:extLst>
      <p:ext uri="{BB962C8B-B14F-4D97-AF65-F5344CB8AC3E}">
        <p14:creationId xmlns:p14="http://schemas.microsoft.com/office/powerpoint/2010/main" val="409753897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4" name="Lige forbindelse 8"/>
          <p:cNvCxnSpPr/>
          <p:nvPr userDrawn="1"/>
        </p:nvCxnSpPr>
        <p:spPr>
          <a:xfrm flipH="1">
            <a:off x="0" y="613968"/>
            <a:ext cx="12192000" cy="0"/>
          </a:xfrm>
          <a:prstGeom prst="line">
            <a:avLst/>
          </a:prstGeom>
          <a:ln w="6350" cmpd="sng">
            <a:solidFill>
              <a:srgbClr val="395B73"/>
            </a:solidFill>
          </a:ln>
          <a:effectLst/>
        </p:spPr>
        <p:style>
          <a:lnRef idx="2">
            <a:schemeClr val="accent1"/>
          </a:lnRef>
          <a:fillRef idx="0">
            <a:schemeClr val="accent1"/>
          </a:fillRef>
          <a:effectRef idx="1">
            <a:schemeClr val="accent1"/>
          </a:effectRef>
          <a:fontRef idx="minor">
            <a:schemeClr val="tx1"/>
          </a:fontRef>
        </p:style>
      </p:cxnSp>
      <p:cxnSp>
        <p:nvCxnSpPr>
          <p:cNvPr id="8" name="Lige forbindelse 7"/>
          <p:cNvCxnSpPr/>
          <p:nvPr userDrawn="1"/>
        </p:nvCxnSpPr>
        <p:spPr>
          <a:xfrm flipH="1">
            <a:off x="0" y="6475882"/>
            <a:ext cx="12192000" cy="0"/>
          </a:xfrm>
          <a:prstGeom prst="line">
            <a:avLst/>
          </a:prstGeom>
          <a:ln w="6350" cmpd="sng">
            <a:solidFill>
              <a:srgbClr val="395B73"/>
            </a:solidFill>
          </a:ln>
          <a:effectLst/>
        </p:spPr>
        <p:style>
          <a:lnRef idx="2">
            <a:schemeClr val="accent1"/>
          </a:lnRef>
          <a:fillRef idx="0">
            <a:schemeClr val="accent1"/>
          </a:fillRef>
          <a:effectRef idx="1">
            <a:schemeClr val="accent1"/>
          </a:effectRef>
          <a:fontRef idx="minor">
            <a:schemeClr val="tx1"/>
          </a:fontRef>
        </p:style>
      </p:cxnSp>
      <p:sp>
        <p:nvSpPr>
          <p:cNvPr id="13" name="Text Box 26"/>
          <p:cNvSpPr txBox="1">
            <a:spLocks noChangeArrowheads="1"/>
          </p:cNvSpPr>
          <p:nvPr userDrawn="1"/>
        </p:nvSpPr>
        <p:spPr bwMode="auto">
          <a:xfrm>
            <a:off x="3" y="6566415"/>
            <a:ext cx="1149642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da-DK" sz="900" i="0" kern="1200" dirty="0">
                <a:solidFill>
                  <a:srgbClr val="5C8938"/>
                </a:solidFill>
                <a:latin typeface="Arial" panose="020B0604020202020204" pitchFamily="34" charset="0"/>
                <a:ea typeface="+mn-ea"/>
                <a:cs typeface="Arial" panose="020B0604020202020204" pitchFamily="34" charset="0"/>
              </a:rPr>
              <a:t>© 2025 </a:t>
            </a:r>
            <a:r>
              <a:rPr lang="da-DK" sz="900" i="0" kern="1200" dirty="0">
                <a:solidFill>
                  <a:srgbClr val="44831E"/>
                </a:solidFill>
                <a:latin typeface="Arial" panose="020B0604020202020204" pitchFamily="34" charset="0"/>
                <a:ea typeface="+mn-ea"/>
                <a:cs typeface="Arial" panose="020B0604020202020204" pitchFamily="34" charset="0"/>
              </a:rPr>
              <a:t>Digitaliseringsstyrelsen</a:t>
            </a:r>
            <a:r>
              <a:rPr lang="da-DK" sz="900" i="0" kern="1200" dirty="0">
                <a:solidFill>
                  <a:srgbClr val="395B73"/>
                </a:solidFill>
                <a:latin typeface="Arial" panose="020B0604020202020204" pitchFamily="34" charset="0"/>
                <a:ea typeface="+mn-ea"/>
                <a:cs typeface="Arial" panose="020B0604020202020204" pitchFamily="34" charset="0"/>
              </a:rPr>
              <a:t>                                                                                                                                                                                                                                                                                                   </a:t>
            </a:r>
            <a:r>
              <a:rPr lang="da-DK" altLang="da-DK" sz="900" i="0" dirty="0">
                <a:solidFill>
                  <a:srgbClr val="5C8938"/>
                </a:solidFill>
                <a:latin typeface="Arial" panose="020B0604020202020204" pitchFamily="34" charset="0"/>
                <a:cs typeface="Arial" panose="020B0604020202020204" pitchFamily="34" charset="0"/>
              </a:rPr>
              <a:t>Side </a:t>
            </a:r>
            <a:fld id="{6F2AFD84-AFEE-4D51-89D7-6E895FDC886C}" type="slidenum">
              <a:rPr lang="da-DK" altLang="da-DK" sz="900" i="0" smtClean="0">
                <a:solidFill>
                  <a:srgbClr val="5C8938"/>
                </a:solidFill>
                <a:latin typeface="Arial" panose="020B0604020202020204" pitchFamily="34" charset="0"/>
                <a:cs typeface="Arial" panose="020B0604020202020204" pitchFamily="34" charset="0"/>
              </a:rPr>
              <a:pPr algn="r"/>
              <a:t>‹nr.›</a:t>
            </a:fld>
            <a:endParaRPr lang="en-GB" altLang="da-DK" sz="900" i="0" dirty="0">
              <a:solidFill>
                <a:srgbClr val="5C8938"/>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1321914" y="793866"/>
            <a:ext cx="9597600" cy="62640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da-DK" dirty="0"/>
              <a:t>Skriv titel på slide</a:t>
            </a:r>
          </a:p>
        </p:txBody>
      </p:sp>
      <p:pic>
        <p:nvPicPr>
          <p:cNvPr id="6" name="Billede 5">
            <a:extLst>
              <a:ext uri="{FF2B5EF4-FFF2-40B4-BE49-F238E27FC236}">
                <a16:creationId xmlns:a16="http://schemas.microsoft.com/office/drawing/2014/main" id="{47568CC8-E3C1-4B23-9297-A1D288F5DB91}"/>
              </a:ext>
            </a:extLst>
          </p:cNvPr>
          <p:cNvPicPr>
            <a:picLocks noChangeAspect="1"/>
          </p:cNvPicPr>
          <p:nvPr userDrawn="1"/>
        </p:nvPicPr>
        <p:blipFill>
          <a:blip r:embed="rId17"/>
          <a:stretch>
            <a:fillRect/>
          </a:stretch>
        </p:blipFill>
        <p:spPr>
          <a:xfrm>
            <a:off x="165688" y="220181"/>
            <a:ext cx="1317791" cy="303248"/>
          </a:xfrm>
          <a:prstGeom prst="rect">
            <a:avLst/>
          </a:prstGeom>
        </p:spPr>
      </p:pic>
    </p:spTree>
    <p:extLst>
      <p:ext uri="{BB962C8B-B14F-4D97-AF65-F5344CB8AC3E}">
        <p14:creationId xmlns:p14="http://schemas.microsoft.com/office/powerpoint/2010/main" val="74000951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49" r:id="rId7"/>
    <p:sldLayoutId id="2147483679" r:id="rId8"/>
    <p:sldLayoutId id="2147483671" r:id="rId9"/>
    <p:sldLayoutId id="2147483672" r:id="rId10"/>
    <p:sldLayoutId id="2147483673" r:id="rId11"/>
    <p:sldLayoutId id="2147483674" r:id="rId12"/>
    <p:sldLayoutId id="2147483675" r:id="rId13"/>
    <p:sldLayoutId id="2147483677" r:id="rId14"/>
    <p:sldLayoutId id="2147483678" r:id="rId15"/>
  </p:sldLayoutIdLst>
  <p:transition spd="slow">
    <p:push dir="u"/>
  </p:transition>
  <p:txStyles>
    <p:titleStyle>
      <a:lvl1pPr marL="0" marR="0" indent="0" algn="l" defTabSz="457200" rtl="0" eaLnBrk="1" fontAlgn="auto" latinLnBrk="0" hangingPunct="1">
        <a:lnSpc>
          <a:spcPct val="100000"/>
        </a:lnSpc>
        <a:spcBef>
          <a:spcPct val="20000"/>
        </a:spcBef>
        <a:spcAft>
          <a:spcPts val="0"/>
        </a:spcAft>
        <a:buClrTx/>
        <a:buSzTx/>
        <a:buFont typeface="Arial"/>
        <a:buNone/>
        <a:tabLst/>
        <a:defRPr lang="da-DK" sz="2400" kern="1200" baseline="0" smtClean="0">
          <a:solidFill>
            <a:srgbClr val="10354A"/>
          </a:solidFill>
          <a:latin typeface="Cambria" panose="02040503050406030204" pitchFamily="18" charset="0"/>
          <a:ea typeface="+mn-ea"/>
          <a:cs typeface="Arial"/>
        </a:defRPr>
      </a:lvl1pPr>
    </p:titleStyle>
    <p:bodyStyle>
      <a:lvl1pPr marL="342900" indent="-342900" algn="l" defTabSz="457200" rtl="0" eaLnBrk="1" latinLnBrk="0" hangingPunct="1">
        <a:spcBef>
          <a:spcPct val="20000"/>
        </a:spcBef>
        <a:buFont typeface="Arial"/>
        <a:buChar char="•"/>
        <a:defRPr sz="15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5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5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5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21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84D6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84FD0A2-A19F-4584-B18D-08A661CC57BE}"/>
              </a:ext>
            </a:extLst>
          </p:cNvPr>
          <p:cNvPicPr>
            <a:picLocks noChangeAspect="1"/>
          </p:cNvPicPr>
          <p:nvPr userDrawn="1"/>
        </p:nvPicPr>
        <p:blipFill>
          <a:blip r:embed="rId20"/>
          <a:stretch>
            <a:fillRect/>
          </a:stretch>
        </p:blipFill>
        <p:spPr>
          <a:xfrm>
            <a:off x="191551" y="252866"/>
            <a:ext cx="1266465" cy="291437"/>
          </a:xfrm>
          <a:prstGeom prst="rect">
            <a:avLst/>
          </a:prstGeom>
        </p:spPr>
      </p:pic>
      <p:sp>
        <p:nvSpPr>
          <p:cNvPr id="9" name="Text Box 26">
            <a:extLst>
              <a:ext uri="{FF2B5EF4-FFF2-40B4-BE49-F238E27FC236}">
                <a16:creationId xmlns:a16="http://schemas.microsoft.com/office/drawing/2014/main" id="{210B1764-D8BA-446F-A6D3-F3275F1C0E28}"/>
              </a:ext>
            </a:extLst>
          </p:cNvPr>
          <p:cNvSpPr txBox="1">
            <a:spLocks noChangeArrowheads="1"/>
          </p:cNvSpPr>
          <p:nvPr userDrawn="1"/>
        </p:nvSpPr>
        <p:spPr bwMode="auto">
          <a:xfrm>
            <a:off x="3" y="6566415"/>
            <a:ext cx="1149642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da-DK" sz="900" i="0" kern="1200" dirty="0">
                <a:solidFill>
                  <a:schemeClr val="bg1"/>
                </a:solidFill>
                <a:latin typeface="Arial" panose="020B0604020202020204" pitchFamily="34" charset="0"/>
                <a:ea typeface="+mn-ea"/>
                <a:cs typeface="Arial" panose="020B0604020202020204" pitchFamily="34" charset="0"/>
              </a:rPr>
              <a:t>© 2026 Digitaliseringsstyrelsen                                                                                                                                                                                                                                                                                                   </a:t>
            </a:r>
            <a:r>
              <a:rPr lang="da-DK" altLang="da-DK" sz="900" i="0" dirty="0">
                <a:solidFill>
                  <a:schemeClr val="bg1"/>
                </a:solidFill>
                <a:latin typeface="Arial" panose="020B0604020202020204" pitchFamily="34" charset="0"/>
                <a:cs typeface="Arial" panose="020B0604020202020204" pitchFamily="34" charset="0"/>
              </a:rPr>
              <a:t>Side </a:t>
            </a:r>
            <a:fld id="{6F2AFD84-AFEE-4D51-89D7-6E895FDC886C}" type="slidenum">
              <a:rPr lang="da-DK" altLang="da-DK" sz="900" i="0" smtClean="0">
                <a:solidFill>
                  <a:schemeClr val="bg1"/>
                </a:solidFill>
                <a:latin typeface="Arial" panose="020B0604020202020204" pitchFamily="34" charset="0"/>
                <a:cs typeface="Arial" panose="020B0604020202020204" pitchFamily="34" charset="0"/>
              </a:rPr>
              <a:pPr algn="r"/>
              <a:t>‹nr.›</a:t>
            </a:fld>
            <a:endParaRPr lang="en-GB" altLang="da-DK" sz="900" i="0" dirty="0">
              <a:solidFill>
                <a:schemeClr val="bg1"/>
              </a:solidFill>
              <a:latin typeface="Arial" panose="020B0604020202020204" pitchFamily="34" charset="0"/>
              <a:cs typeface="Arial" panose="020B0604020202020204" pitchFamily="34" charset="0"/>
            </a:endParaRPr>
          </a:p>
        </p:txBody>
      </p:sp>
      <p:cxnSp>
        <p:nvCxnSpPr>
          <p:cNvPr id="10" name="Lige forbindelse 8">
            <a:extLst>
              <a:ext uri="{FF2B5EF4-FFF2-40B4-BE49-F238E27FC236}">
                <a16:creationId xmlns:a16="http://schemas.microsoft.com/office/drawing/2014/main" id="{12579A63-242E-4549-8609-1B82CCE3433C}"/>
              </a:ext>
            </a:extLst>
          </p:cNvPr>
          <p:cNvCxnSpPr/>
          <p:nvPr userDrawn="1"/>
        </p:nvCxnSpPr>
        <p:spPr>
          <a:xfrm flipH="1">
            <a:off x="0" y="613968"/>
            <a:ext cx="12192000" cy="0"/>
          </a:xfrm>
          <a:prstGeom prst="line">
            <a:avLst/>
          </a:prstGeom>
          <a:ln w="6350" cmpd="sng">
            <a:solidFill>
              <a:srgbClr val="395B7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635377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97" r:id="rId8"/>
    <p:sldLayoutId id="2147483688" r:id="rId9"/>
    <p:sldLayoutId id="2147483689" r:id="rId10"/>
    <p:sldLayoutId id="2147483690" r:id="rId11"/>
    <p:sldLayoutId id="2147483691" r:id="rId12"/>
    <p:sldLayoutId id="2147483692" r:id="rId13"/>
    <p:sldLayoutId id="2147483694" r:id="rId14"/>
    <p:sldLayoutId id="2147483695" r:id="rId15"/>
    <p:sldLayoutId id="2147483696" r:id="rId16"/>
    <p:sldLayoutId id="2147483698" r:id="rId17"/>
    <p:sldLayoutId id="2147483699" r:id="rId18"/>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01.xml"/><Relationship Id="rId1" Type="http://schemas.openxmlformats.org/officeDocument/2006/relationships/slideLayout" Target="../slideLayouts/slideLayout21.xml"/></Relationships>
</file>

<file path=ppt/slides/_rels/slide10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02.xml"/><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03.xml"/><Relationship Id="rId1" Type="http://schemas.openxmlformats.org/officeDocument/2006/relationships/slideLayout" Target="../slideLayouts/slideLayout21.xml"/></Relationships>
</file>

<file path=ppt/slides/_rels/slide10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04.xml"/><Relationship Id="rId1" Type="http://schemas.openxmlformats.org/officeDocument/2006/relationships/slideLayout" Target="../slideLayouts/slideLayout21.xml"/></Relationships>
</file>

<file path=ppt/slides/_rels/slide10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05.xml"/><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08.xml"/><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110.xml.rels><?xml version="1.0" encoding="UTF-8" standalone="yes"?>
<Relationships xmlns="http://schemas.openxmlformats.org/package/2006/relationships"><Relationship Id="rId3" Type="http://schemas.openxmlformats.org/officeDocument/2006/relationships/hyperlink" Target="mailto:admin@borger.dk" TargetMode="External"/><Relationship Id="rId2" Type="http://schemas.openxmlformats.org/officeDocument/2006/relationships/notesSlide" Target="../notesSlides/notesSlide110.xml"/><Relationship Id="rId1" Type="http://schemas.openxmlformats.org/officeDocument/2006/relationships/slideLayout" Target="../slideLayouts/slideLayout21.xml"/><Relationship Id="rId4" Type="http://schemas.openxmlformats.org/officeDocument/2006/relationships/image" Target="../media/image206.png"/></Relationships>
</file>

<file path=ppt/slides/_rels/slide11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11.xml"/><Relationship Id="rId1" Type="http://schemas.openxmlformats.org/officeDocument/2006/relationships/slideLayout" Target="../slideLayouts/slideLayout21.xml"/></Relationships>
</file>

<file path=ppt/slides/_rels/slide11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12.xml"/><Relationship Id="rId1" Type="http://schemas.openxmlformats.org/officeDocument/2006/relationships/slideLayout" Target="../slideLayouts/slideLayout21.xml"/></Relationships>
</file>

<file path=ppt/slides/_rels/slide11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13.xml"/><Relationship Id="rId1" Type="http://schemas.openxmlformats.org/officeDocument/2006/relationships/slideLayout" Target="../slideLayouts/slideLayout21.xml"/></Relationships>
</file>

<file path=ppt/slides/_rels/slide11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14.xml"/><Relationship Id="rId1" Type="http://schemas.openxmlformats.org/officeDocument/2006/relationships/slideLayout" Target="../slideLayouts/slideLayout21.xml"/></Relationships>
</file>

<file path=ppt/slides/_rels/slide11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15.xml"/><Relationship Id="rId1" Type="http://schemas.openxmlformats.org/officeDocument/2006/relationships/slideLayout" Target="../slideLayouts/slideLayout21.xml"/></Relationships>
</file>

<file path=ppt/slides/_rels/slide11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16.xml"/><Relationship Id="rId1" Type="http://schemas.openxmlformats.org/officeDocument/2006/relationships/slideLayout" Target="../slideLayouts/slideLayout21.xml"/></Relationships>
</file>

<file path=ppt/slides/_rels/slide11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17.xml"/><Relationship Id="rId1" Type="http://schemas.openxmlformats.org/officeDocument/2006/relationships/slideLayout" Target="../slideLayouts/slideLayout21.xml"/></Relationships>
</file>

<file path=ppt/slides/_rels/slide11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18.xml"/><Relationship Id="rId1" Type="http://schemas.openxmlformats.org/officeDocument/2006/relationships/slideLayout" Target="../slideLayouts/slideLayout21.xml"/></Relationships>
</file>

<file path=ppt/slides/_rels/slide11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9.xml"/><Relationship Id="rId1" Type="http://schemas.openxmlformats.org/officeDocument/2006/relationships/slideLayout" Target="../slideLayouts/slideLayout21.xml"/><Relationship Id="rId4" Type="http://schemas.openxmlformats.org/officeDocument/2006/relationships/image" Target="../media/image214.pn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2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0.xml"/><Relationship Id="rId1" Type="http://schemas.openxmlformats.org/officeDocument/2006/relationships/slideLayout" Target="../slideLayouts/slideLayout21.xml"/><Relationship Id="rId4" Type="http://schemas.openxmlformats.org/officeDocument/2006/relationships/image" Target="../media/image215.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1.xml"/></Relationships>
</file>

<file path=ppt/slides/_rels/slide12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22.xml"/><Relationship Id="rId1" Type="http://schemas.openxmlformats.org/officeDocument/2006/relationships/slideLayout" Target="../slideLayouts/slideLayout17.xml"/><Relationship Id="rId4" Type="http://schemas.openxmlformats.org/officeDocument/2006/relationships/image" Target="../media/image217.png"/></Relationships>
</file>

<file path=ppt/slides/_rels/slide12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23.xml"/><Relationship Id="rId1" Type="http://schemas.openxmlformats.org/officeDocument/2006/relationships/slideLayout" Target="../slideLayouts/slideLayout21.xml"/><Relationship Id="rId4" Type="http://schemas.openxmlformats.org/officeDocument/2006/relationships/image" Target="../media/image219.png"/></Relationships>
</file>

<file path=ppt/slides/_rels/slide12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24.xml"/><Relationship Id="rId1" Type="http://schemas.openxmlformats.org/officeDocument/2006/relationships/slideLayout" Target="../slideLayouts/slideLayout21.xml"/><Relationship Id="rId4" Type="http://schemas.openxmlformats.org/officeDocument/2006/relationships/image" Target="../media/image221.png"/></Relationships>
</file>

<file path=ppt/slides/_rels/slide12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25.xml"/><Relationship Id="rId1" Type="http://schemas.openxmlformats.org/officeDocument/2006/relationships/slideLayout" Target="../slideLayouts/slideLayout21.xml"/><Relationship Id="rId4" Type="http://schemas.openxmlformats.org/officeDocument/2006/relationships/image" Target="../media/image223.png"/></Relationships>
</file>

<file path=ppt/slides/_rels/slide12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26.xml"/><Relationship Id="rId1" Type="http://schemas.openxmlformats.org/officeDocument/2006/relationships/slideLayout" Target="../slideLayouts/slideLayout21.xml"/><Relationship Id="rId4" Type="http://schemas.openxmlformats.org/officeDocument/2006/relationships/image" Target="../media/image225.png"/></Relationships>
</file>

<file path=ppt/slides/_rels/slide12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27.xml"/><Relationship Id="rId1" Type="http://schemas.openxmlformats.org/officeDocument/2006/relationships/slideLayout" Target="../slideLayouts/slideLayout21.xml"/><Relationship Id="rId4" Type="http://schemas.openxmlformats.org/officeDocument/2006/relationships/image" Target="../media/image227.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1.xml"/></Relationships>
</file>

<file path=ppt/slides/_rels/slide132.xml.rels><?xml version="1.0" encoding="UTF-8" standalone="yes"?>
<Relationships xmlns="http://schemas.openxmlformats.org/package/2006/relationships"><Relationship Id="rId3" Type="http://schemas.openxmlformats.org/officeDocument/2006/relationships/hyperlink" Target="https://digitaliser.dk/borgerdk/vejledninger-borgerdk/video-kom-godt-i-gang-som-ny-statslig-redaktoer" TargetMode="External"/><Relationship Id="rId2" Type="http://schemas.openxmlformats.org/officeDocument/2006/relationships/notesSlide" Target="../notesSlides/notesSlide132.xml"/><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1.xml"/></Relationships>
</file>

<file path=ppt/slides/_rels/slide134.xml.rels><?xml version="1.0" encoding="UTF-8" standalone="yes"?>
<Relationships xmlns="http://schemas.openxmlformats.org/package/2006/relationships"><Relationship Id="rId3" Type="http://schemas.openxmlformats.org/officeDocument/2006/relationships/image" Target="../media/image228.jpg"/><Relationship Id="rId2" Type="http://schemas.openxmlformats.org/officeDocument/2006/relationships/notesSlide" Target="../notesSlides/notesSlide134.xml"/><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8" Type="http://schemas.openxmlformats.org/officeDocument/2006/relationships/hyperlink" Target="mailto:admin@borger.dk" TargetMode="External"/><Relationship Id="rId3" Type="http://schemas.openxmlformats.org/officeDocument/2006/relationships/hyperlink" Target="https://admin.borger.dk/adgang" TargetMode="External"/><Relationship Id="rId7" Type="http://schemas.openxmlformats.org/officeDocument/2006/relationships/hyperlink" Target="https://digitaliser.dk/borgerdk/vejledninger-borgerdk/vejledninger-til-statslige-redaktoerer" TargetMode="External"/><Relationship Id="rId2" Type="http://schemas.openxmlformats.org/officeDocument/2006/relationships/notesSlide" Target="../notesSlides/notesSlide135.xml"/><Relationship Id="rId1" Type="http://schemas.openxmlformats.org/officeDocument/2006/relationships/slideLayout" Target="../slideLayouts/slideLayout21.xml"/><Relationship Id="rId6" Type="http://schemas.openxmlformats.org/officeDocument/2006/relationships/hyperlink" Target="https://digitaliser.dk/borgerdk/vejledninger-borgerdk/video-kom-godt-i-gang-som-ny-statslig-redaktoer" TargetMode="External"/><Relationship Id="rId5" Type="http://schemas.openxmlformats.org/officeDocument/2006/relationships/hyperlink" Target="https://adminlifeindenmark.borger.dk/sitecore" TargetMode="External"/><Relationship Id="rId4" Type="http://schemas.openxmlformats.org/officeDocument/2006/relationships/hyperlink" Target="https://admin.borger.dk/sitecore" TargetMode="Externa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image" Target="../media/image67.sv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13" Type="http://schemas.openxmlformats.org/officeDocument/2006/relationships/image" Target="../media/image78.png"/><Relationship Id="rId18" Type="http://schemas.openxmlformats.org/officeDocument/2006/relationships/image" Target="../media/image83.png"/><Relationship Id="rId26" Type="http://schemas.openxmlformats.org/officeDocument/2006/relationships/image" Target="../media/image91.png"/><Relationship Id="rId39" Type="http://schemas.openxmlformats.org/officeDocument/2006/relationships/image" Target="../media/image104.png"/><Relationship Id="rId21" Type="http://schemas.openxmlformats.org/officeDocument/2006/relationships/image" Target="../media/image86.png"/><Relationship Id="rId34" Type="http://schemas.openxmlformats.org/officeDocument/2006/relationships/image" Target="../media/image99.png"/><Relationship Id="rId42" Type="http://schemas.openxmlformats.org/officeDocument/2006/relationships/image" Target="../media/image107.svg"/><Relationship Id="rId7" Type="http://schemas.openxmlformats.org/officeDocument/2006/relationships/image" Target="../media/image72.png"/><Relationship Id="rId2" Type="http://schemas.openxmlformats.org/officeDocument/2006/relationships/notesSlide" Target="../notesSlides/notesSlide17.xml"/><Relationship Id="rId16" Type="http://schemas.openxmlformats.org/officeDocument/2006/relationships/image" Target="../media/image81.jpeg"/><Relationship Id="rId29" Type="http://schemas.openxmlformats.org/officeDocument/2006/relationships/image" Target="../media/image94.png"/><Relationship Id="rId1" Type="http://schemas.openxmlformats.org/officeDocument/2006/relationships/slideLayout" Target="../slideLayouts/slideLayout22.xml"/><Relationship Id="rId6" Type="http://schemas.openxmlformats.org/officeDocument/2006/relationships/image" Target="../media/image71.png"/><Relationship Id="rId11" Type="http://schemas.openxmlformats.org/officeDocument/2006/relationships/image" Target="../media/image76.png"/><Relationship Id="rId24" Type="http://schemas.openxmlformats.org/officeDocument/2006/relationships/image" Target="../media/image89.png"/><Relationship Id="rId32" Type="http://schemas.openxmlformats.org/officeDocument/2006/relationships/image" Target="../media/image97.png"/><Relationship Id="rId37" Type="http://schemas.openxmlformats.org/officeDocument/2006/relationships/image" Target="../media/image102.jpeg"/><Relationship Id="rId40" Type="http://schemas.openxmlformats.org/officeDocument/2006/relationships/image" Target="../media/image105.png"/><Relationship Id="rId45" Type="http://schemas.openxmlformats.org/officeDocument/2006/relationships/image" Target="../media/image110.png"/><Relationship Id="rId5" Type="http://schemas.openxmlformats.org/officeDocument/2006/relationships/image" Target="../media/image70.png"/><Relationship Id="rId15" Type="http://schemas.openxmlformats.org/officeDocument/2006/relationships/image" Target="../media/image80.png"/><Relationship Id="rId23" Type="http://schemas.openxmlformats.org/officeDocument/2006/relationships/image" Target="../media/image88.png"/><Relationship Id="rId28" Type="http://schemas.openxmlformats.org/officeDocument/2006/relationships/image" Target="../media/image93.png"/><Relationship Id="rId36" Type="http://schemas.openxmlformats.org/officeDocument/2006/relationships/image" Target="../media/image101.png"/><Relationship Id="rId10" Type="http://schemas.openxmlformats.org/officeDocument/2006/relationships/image" Target="../media/image75.png"/><Relationship Id="rId19" Type="http://schemas.openxmlformats.org/officeDocument/2006/relationships/image" Target="../media/image84.png"/><Relationship Id="rId31" Type="http://schemas.openxmlformats.org/officeDocument/2006/relationships/image" Target="../media/image96.jpeg"/><Relationship Id="rId44" Type="http://schemas.openxmlformats.org/officeDocument/2006/relationships/image" Target="../media/image109.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jpeg"/><Relationship Id="rId27" Type="http://schemas.openxmlformats.org/officeDocument/2006/relationships/image" Target="../media/image92.png"/><Relationship Id="rId30" Type="http://schemas.openxmlformats.org/officeDocument/2006/relationships/image" Target="../media/image95.png"/><Relationship Id="rId35" Type="http://schemas.openxmlformats.org/officeDocument/2006/relationships/image" Target="../media/image100.png"/><Relationship Id="rId43" Type="http://schemas.openxmlformats.org/officeDocument/2006/relationships/image" Target="../media/image108.png"/><Relationship Id="rId8" Type="http://schemas.openxmlformats.org/officeDocument/2006/relationships/image" Target="../media/image73.jpeg"/><Relationship Id="rId3" Type="http://schemas.openxmlformats.org/officeDocument/2006/relationships/image" Target="../media/image68.png"/><Relationship Id="rId12" Type="http://schemas.openxmlformats.org/officeDocument/2006/relationships/image" Target="../media/image77.png"/><Relationship Id="rId17" Type="http://schemas.openxmlformats.org/officeDocument/2006/relationships/image" Target="../media/image82.png"/><Relationship Id="rId25" Type="http://schemas.openxmlformats.org/officeDocument/2006/relationships/image" Target="../media/image90.png"/><Relationship Id="rId33" Type="http://schemas.openxmlformats.org/officeDocument/2006/relationships/image" Target="../media/image98.png"/><Relationship Id="rId38" Type="http://schemas.openxmlformats.org/officeDocument/2006/relationships/image" Target="../media/image103.png"/><Relationship Id="rId46" Type="http://schemas.openxmlformats.org/officeDocument/2006/relationships/image" Target="../media/image111.png"/><Relationship Id="rId20" Type="http://schemas.openxmlformats.org/officeDocument/2006/relationships/image" Target="../media/image85.png"/><Relationship Id="rId41" Type="http://schemas.openxmlformats.org/officeDocument/2006/relationships/image" Target="../media/image106.png"/></Relationships>
</file>

<file path=ppt/slides/_rels/slide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113.jpg"/></Relationships>
</file>

<file path=ppt/slides/_rels/slide1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115.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119.png"/></Relationships>
</file>

<file path=ppt/slides/_rels/slide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121.png"/></Relationships>
</file>

<file path=ppt/slides/_rels/slide2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4.xml"/><Relationship Id="rId1" Type="http://schemas.openxmlformats.org/officeDocument/2006/relationships/slideLayout" Target="../slideLayouts/slideLayout21.xml"/><Relationship Id="rId5" Type="http://schemas.openxmlformats.org/officeDocument/2006/relationships/image" Target="../media/image124.png"/><Relationship Id="rId4" Type="http://schemas.openxmlformats.org/officeDocument/2006/relationships/image" Target="../media/image123.png"/></Relationships>
</file>

<file path=ppt/slides/_rels/slide2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12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128.png"/></Relationships>
</file>

<file path=ppt/slides/_rels/slide29.xml.rels><?xml version="1.0" encoding="UTF-8" standalone="yes"?>
<Relationships xmlns="http://schemas.openxmlformats.org/package/2006/relationships"><Relationship Id="rId3" Type="http://schemas.openxmlformats.org/officeDocument/2006/relationships/hyperlink" Target="https://digitaliser.dk/borgerdk/driftstatus-for-borgerdk" TargetMode="External"/><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image" Target="../media/image1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8" Type="http://schemas.openxmlformats.org/officeDocument/2006/relationships/image" Target="../media/image135.emf"/><Relationship Id="rId3" Type="http://schemas.openxmlformats.org/officeDocument/2006/relationships/image" Target="../media/image130.png"/><Relationship Id="rId7" Type="http://schemas.openxmlformats.org/officeDocument/2006/relationships/image" Target="../media/image134.emf"/><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image" Target="../media/image133.emf"/><Relationship Id="rId11" Type="http://schemas.openxmlformats.org/officeDocument/2006/relationships/image" Target="../media/image138.JP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emf"/><Relationship Id="rId9" Type="http://schemas.openxmlformats.org/officeDocument/2006/relationships/image" Target="../media/image136.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hyperlink" Target="https://digitaliser.dk/borgerdk/vejledninger-borgerdk/vejledninger-til-statslige-redaktoerer" TargetMode="External"/><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140.png"/></Relationships>
</file>

<file path=ppt/slides/_rels/slide3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8.xml"/><Relationship Id="rId1" Type="http://schemas.openxmlformats.org/officeDocument/2006/relationships/slideLayout" Target="../slideLayouts/slideLayout21.xml"/><Relationship Id="rId4" Type="http://schemas.openxmlformats.org/officeDocument/2006/relationships/image" Target="../media/image144.png"/></Relationships>
</file>

<file path=ppt/slides/_rels/slide39.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5.xml"/><Relationship Id="rId1" Type="http://schemas.openxmlformats.org/officeDocument/2006/relationships/slideLayout" Target="../slideLayouts/slideLayout21.xml"/><Relationship Id="rId4" Type="http://schemas.openxmlformats.org/officeDocument/2006/relationships/image" Target="../media/image150.png"/></Relationships>
</file>

<file path=ppt/slides/_rels/slide4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0.xml"/><Relationship Id="rId1" Type="http://schemas.openxmlformats.org/officeDocument/2006/relationships/slideLayout" Target="../slideLayouts/slideLayout21.xml"/><Relationship Id="rId5" Type="http://schemas.openxmlformats.org/officeDocument/2006/relationships/hyperlink" Target="https://adminlifeindenmark.endtoend.borger.dk/sitecore/login" TargetMode="External"/><Relationship Id="rId4" Type="http://schemas.openxmlformats.org/officeDocument/2006/relationships/image" Target="../media/image141.png"/></Relationships>
</file>

<file path=ppt/slides/_rels/slide5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1.xml"/><Relationship Id="rId1" Type="http://schemas.openxmlformats.org/officeDocument/2006/relationships/slideLayout" Target="../slideLayouts/slideLayout21.xml"/><Relationship Id="rId4" Type="http://schemas.openxmlformats.org/officeDocument/2006/relationships/image" Target="../media/image155.png"/></Relationships>
</file>

<file path=ppt/slides/_rels/slide5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2.xml"/><Relationship Id="rId1" Type="http://schemas.openxmlformats.org/officeDocument/2006/relationships/slideLayout" Target="../slideLayouts/slideLayout21.xml"/><Relationship Id="rId4" Type="http://schemas.openxmlformats.org/officeDocument/2006/relationships/image" Target="../media/image156.png"/></Relationships>
</file>

<file path=ppt/slides/_rels/slide5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3.xml"/><Relationship Id="rId1" Type="http://schemas.openxmlformats.org/officeDocument/2006/relationships/slideLayout" Target="../slideLayouts/slideLayout21.xml"/><Relationship Id="rId4" Type="http://schemas.openxmlformats.org/officeDocument/2006/relationships/image" Target="../media/image15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hyperlink" Target="https://admin.endtoend.borger.dk/sitecore/login" TargetMode="External"/><Relationship Id="rId2" Type="http://schemas.openxmlformats.org/officeDocument/2006/relationships/notesSlide" Target="../notesSlides/notesSlide55.xml"/><Relationship Id="rId1" Type="http://schemas.openxmlformats.org/officeDocument/2006/relationships/slideLayout" Target="../slideLayouts/slideLayout21.xml"/><Relationship Id="rId4" Type="http://schemas.openxmlformats.org/officeDocument/2006/relationships/hyperlink" Target="https://adminlifeindenmark.endtoend.borger.dk/sitecore/login"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0.xml"/><Relationship Id="rId1" Type="http://schemas.openxmlformats.org/officeDocument/2006/relationships/slideLayout" Target="../slideLayouts/slideLayout21.xml"/><Relationship Id="rId4" Type="http://schemas.openxmlformats.org/officeDocument/2006/relationships/image" Target="../media/image162.png"/></Relationships>
</file>

<file path=ppt/slides/_rels/slide6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2.xml"/><Relationship Id="rId1" Type="http://schemas.openxmlformats.org/officeDocument/2006/relationships/slideLayout" Target="../slideLayouts/slideLayout21.xml"/><Relationship Id="rId4" Type="http://schemas.openxmlformats.org/officeDocument/2006/relationships/image" Target="../media/image165.png"/></Relationships>
</file>

<file path=ppt/slides/_rels/slide6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3.xml"/><Relationship Id="rId1" Type="http://schemas.openxmlformats.org/officeDocument/2006/relationships/slideLayout" Target="../slideLayouts/slideLayout21.xml"/><Relationship Id="rId4" Type="http://schemas.openxmlformats.org/officeDocument/2006/relationships/image" Target="../media/image167.png"/></Relationships>
</file>

<file path=ppt/slides/_rels/slide6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4.xml"/><Relationship Id="rId1" Type="http://schemas.openxmlformats.org/officeDocument/2006/relationships/slideLayout" Target="../slideLayouts/slideLayout21.xml"/><Relationship Id="rId4" Type="http://schemas.openxmlformats.org/officeDocument/2006/relationships/image" Target="../media/image169.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68.xml"/><Relationship Id="rId1" Type="http://schemas.openxmlformats.org/officeDocument/2006/relationships/slideLayout" Target="../slideLayouts/slideLayout21.xml"/><Relationship Id="rId4" Type="http://schemas.openxmlformats.org/officeDocument/2006/relationships/image" Target="../media/image171.JPG"/></Relationships>
</file>

<file path=ppt/slides/_rels/slide6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9.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g"/><Relationship Id="rId18" Type="http://schemas.openxmlformats.org/officeDocument/2006/relationships/image" Target="../media/image25.jpeg"/><Relationship Id="rId26" Type="http://schemas.openxmlformats.org/officeDocument/2006/relationships/image" Target="../media/image33.jpeg"/><Relationship Id="rId3" Type="http://schemas.openxmlformats.org/officeDocument/2006/relationships/image" Target="../media/image10.jpeg"/><Relationship Id="rId21" Type="http://schemas.openxmlformats.org/officeDocument/2006/relationships/image" Target="../media/image28.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5" Type="http://schemas.openxmlformats.org/officeDocument/2006/relationships/image" Target="../media/image32.png"/><Relationship Id="rId2" Type="http://schemas.openxmlformats.org/officeDocument/2006/relationships/notesSlide" Target="../notesSlides/notesSlide7.xml"/><Relationship Id="rId16" Type="http://schemas.openxmlformats.org/officeDocument/2006/relationships/image" Target="../media/image23.jpeg"/><Relationship Id="rId20" Type="http://schemas.openxmlformats.org/officeDocument/2006/relationships/image" Target="../media/image27.jpeg"/><Relationship Id="rId29" Type="http://schemas.openxmlformats.org/officeDocument/2006/relationships/image" Target="../media/image36.jpg"/><Relationship Id="rId1" Type="http://schemas.openxmlformats.org/officeDocument/2006/relationships/slideLayout" Target="../slideLayouts/slideLayout32.xml"/><Relationship Id="rId6" Type="http://schemas.openxmlformats.org/officeDocument/2006/relationships/image" Target="../media/image13.jpeg"/><Relationship Id="rId11" Type="http://schemas.openxmlformats.org/officeDocument/2006/relationships/image" Target="../media/image18.jpeg"/><Relationship Id="rId24" Type="http://schemas.openxmlformats.org/officeDocument/2006/relationships/image" Target="../media/image31.jpg"/><Relationship Id="rId5" Type="http://schemas.openxmlformats.org/officeDocument/2006/relationships/image" Target="../media/image12.jpeg"/><Relationship Id="rId15" Type="http://schemas.openxmlformats.org/officeDocument/2006/relationships/image" Target="../media/image22.jpeg"/><Relationship Id="rId23" Type="http://schemas.openxmlformats.org/officeDocument/2006/relationships/image" Target="../media/image30.png"/><Relationship Id="rId28" Type="http://schemas.openxmlformats.org/officeDocument/2006/relationships/image" Target="../media/image35.jpeg"/><Relationship Id="rId10" Type="http://schemas.openxmlformats.org/officeDocument/2006/relationships/image" Target="../media/image17.jpg"/><Relationship Id="rId19" Type="http://schemas.openxmlformats.org/officeDocument/2006/relationships/image" Target="../media/image26.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 Id="rId22" Type="http://schemas.openxmlformats.org/officeDocument/2006/relationships/image" Target="../media/image29.png"/><Relationship Id="rId27" Type="http://schemas.openxmlformats.org/officeDocument/2006/relationships/image" Target="../media/image34.jpeg"/><Relationship Id="rId30" Type="http://schemas.openxmlformats.org/officeDocument/2006/relationships/image" Target="../media/image37.jpg"/></Relationships>
</file>

<file path=ppt/slides/_rels/slide7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0.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71.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72.xm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3.xml"/><Relationship Id="rId1" Type="http://schemas.openxmlformats.org/officeDocument/2006/relationships/slideLayout" Target="../slideLayouts/slideLayout21.xml"/><Relationship Id="rId4" Type="http://schemas.openxmlformats.org/officeDocument/2006/relationships/image" Target="../media/image176.png"/></Relationships>
</file>

<file path=ppt/slides/_rels/slide7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4.xml"/><Relationship Id="rId1" Type="http://schemas.openxmlformats.org/officeDocument/2006/relationships/slideLayout" Target="../slideLayouts/slideLayout21.xml"/><Relationship Id="rId4" Type="http://schemas.openxmlformats.org/officeDocument/2006/relationships/image" Target="../media/image177.png"/></Relationships>
</file>

<file path=ppt/slides/_rels/slide7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5.xml"/><Relationship Id="rId1" Type="http://schemas.openxmlformats.org/officeDocument/2006/relationships/slideLayout" Target="../slideLayouts/slideLayout21.xml"/><Relationship Id="rId4" Type="http://schemas.openxmlformats.org/officeDocument/2006/relationships/image" Target="../media/image178.png"/></Relationships>
</file>

<file path=ppt/slides/_rels/slide7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76.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77.xml"/><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8.xml"/><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79.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39.jpg"/></Relationships>
</file>

<file path=ppt/slides/_rels/slide8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80.xml"/><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2.xml"/><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83.xml"/><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84.xm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85.xml"/><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86.xml"/><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notesSlide" Target="../notesSlides/notesSlide87.xml"/><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89.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42.jpg"/><Relationship Id="rId4" Type="http://schemas.openxmlformats.org/officeDocument/2006/relationships/image" Target="../media/image41.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91.xml"/><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92.xml"/><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3.xml"/><Relationship Id="rId1" Type="http://schemas.openxmlformats.org/officeDocument/2006/relationships/slideLayout" Target="../slideLayouts/slideLayout21.xml"/><Relationship Id="rId4" Type="http://schemas.openxmlformats.org/officeDocument/2006/relationships/image" Target="../media/image193.png"/></Relationships>
</file>

<file path=ppt/slides/_rels/slide9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4.xml"/><Relationship Id="rId1" Type="http://schemas.openxmlformats.org/officeDocument/2006/relationships/slideLayout" Target="../slideLayouts/slideLayout21.xml"/><Relationship Id="rId4" Type="http://schemas.openxmlformats.org/officeDocument/2006/relationships/image" Target="../media/image194.jpg"/></Relationships>
</file>

<file path=ppt/slides/_rels/slide9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95.xml"/><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96.xml"/><Relationship Id="rId1" Type="http://schemas.openxmlformats.org/officeDocument/2006/relationships/slideLayout" Target="../slideLayouts/slideLayout21.xml"/><Relationship Id="rId5" Type="http://schemas.openxmlformats.org/officeDocument/2006/relationships/image" Target="../media/image198.png"/><Relationship Id="rId4" Type="http://schemas.openxmlformats.org/officeDocument/2006/relationships/image" Target="../media/image197.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notesSlide" Target="../notesSlides/notesSlide9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95B73"/>
        </a:solidFill>
        <a:effectLst/>
      </p:bgPr>
    </p:bg>
    <p:spTree>
      <p:nvGrpSpPr>
        <p:cNvPr id="1" name=""/>
        <p:cNvGrpSpPr/>
        <p:nvPr/>
      </p:nvGrpSpPr>
      <p:grpSpPr>
        <a:xfrm>
          <a:off x="0" y="0"/>
          <a:ext cx="0" cy="0"/>
          <a:chOff x="0" y="0"/>
          <a:chExt cx="0" cy="0"/>
        </a:xfrm>
      </p:grpSpPr>
      <p:pic>
        <p:nvPicPr>
          <p:cNvPr id="7" name="Pladsholder til billede 6" descr="#Decorative"/>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Rød boks" descr="Den 22. juni 2023 vs. 1.1" title="Undervisning i Sitecore for redaktører på borger.dk"/>
          <p:cNvSpPr>
            <a:spLocks noGrp="1"/>
          </p:cNvSpPr>
          <p:nvPr>
            <p:ph type="body" sz="quarter" idx="11"/>
          </p:nvPr>
        </p:nvSpPr>
        <p:spPr>
          <a:xfrm>
            <a:off x="0" y="9992"/>
            <a:ext cx="7296000" cy="3060000"/>
          </a:xfrm>
          <a:solidFill>
            <a:srgbClr val="5C8938"/>
          </a:solidFill>
        </p:spPr>
        <p:txBody>
          <a:bodyPr/>
          <a:lstStyle/>
          <a:p>
            <a:pPr marL="0" indent="0">
              <a:buNone/>
            </a:pPr>
            <a:endParaRPr lang="da-DK" dirty="0"/>
          </a:p>
        </p:txBody>
      </p:sp>
      <p:sp>
        <p:nvSpPr>
          <p:cNvPr id="6" name="Dato og version"/>
          <p:cNvSpPr>
            <a:spLocks noGrp="1"/>
          </p:cNvSpPr>
          <p:nvPr>
            <p:ph type="subTitle" idx="1"/>
          </p:nvPr>
        </p:nvSpPr>
        <p:spPr/>
        <p:txBody>
          <a:bodyPr/>
          <a:lstStyle/>
          <a:p>
            <a:pPr marL="0" indent="0">
              <a:buNone/>
            </a:pPr>
            <a:r>
              <a:rPr lang="da-DK" dirty="0"/>
              <a:t>26. februar 2026 vs. 1.1</a:t>
            </a:r>
          </a:p>
        </p:txBody>
      </p:sp>
      <p:sp>
        <p:nvSpPr>
          <p:cNvPr id="5" name="Overskrift"/>
          <p:cNvSpPr>
            <a:spLocks noGrp="1"/>
          </p:cNvSpPr>
          <p:nvPr>
            <p:ph type="title"/>
          </p:nvPr>
        </p:nvSpPr>
        <p:spPr>
          <a:xfrm>
            <a:off x="935565" y="1267199"/>
            <a:ext cx="6359757" cy="999186"/>
          </a:xfrm>
        </p:spPr>
        <p:txBody>
          <a:bodyPr>
            <a:normAutofit/>
          </a:bodyPr>
          <a:lstStyle/>
          <a:p>
            <a:r>
              <a:rPr lang="da-DK" b="1" dirty="0"/>
              <a:t>Undervisning i Sitecore for statslige redaktører på borger.dk</a:t>
            </a:r>
          </a:p>
        </p:txBody>
      </p:sp>
      <p:pic>
        <p:nvPicPr>
          <p:cNvPr id="2" name="Billede 1" descr="#Decorativ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88" y="293583"/>
            <a:ext cx="1730025" cy="891119"/>
          </a:xfrm>
          <a:prstGeom prst="rect">
            <a:avLst/>
          </a:prstGeom>
        </p:spPr>
      </p:pic>
    </p:spTree>
    <p:extLst>
      <p:ext uri="{BB962C8B-B14F-4D97-AF65-F5344CB8AC3E}">
        <p14:creationId xmlns:p14="http://schemas.microsoft.com/office/powerpoint/2010/main" val="421725980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Skærmbillede af tidligere borger.dk-design" title="Billeder af borger.dk fra 2007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268" y="1434540"/>
            <a:ext cx="4607062" cy="2005146"/>
          </a:xfrm>
          <a:prstGeom prst="rect">
            <a:avLst/>
          </a:prstGeom>
          <a:ln/>
        </p:spPr>
        <p:style>
          <a:lnRef idx="3">
            <a:schemeClr val="lt1"/>
          </a:lnRef>
          <a:fillRef idx="1">
            <a:schemeClr val="dk1"/>
          </a:fillRef>
          <a:effectRef idx="1">
            <a:schemeClr val="dk1"/>
          </a:effectRef>
          <a:fontRef idx="minor">
            <a:schemeClr val="lt1"/>
          </a:fontRef>
        </p:style>
      </p:pic>
      <p:pic>
        <p:nvPicPr>
          <p:cNvPr id="4" name="Picture 2" descr="Skærmbillede af tidligere borger.dk-design" title="Billeder af borger.dk fra 2007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9711" y="1909631"/>
            <a:ext cx="4312159" cy="2054639"/>
          </a:xfrm>
          <a:prstGeom prst="rect">
            <a:avLst/>
          </a:prstGeom>
          <a:ln/>
        </p:spPr>
        <p:style>
          <a:lnRef idx="3">
            <a:schemeClr val="lt1"/>
          </a:lnRef>
          <a:fillRef idx="1">
            <a:schemeClr val="dk1"/>
          </a:fillRef>
          <a:effectRef idx="1">
            <a:schemeClr val="dk1"/>
          </a:effectRef>
          <a:fontRef idx="minor">
            <a:schemeClr val="lt1"/>
          </a:fontRef>
        </p:style>
      </p:pic>
      <p:pic>
        <p:nvPicPr>
          <p:cNvPr id="5" name="Picture 3" descr="Skærmbillede af tidligere borger.dk-design" title="Billeder af borger.dk fra 2007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8920" y="2409699"/>
            <a:ext cx="4222820" cy="2319400"/>
          </a:xfrm>
          <a:prstGeom prst="rect">
            <a:avLst/>
          </a:prstGeom>
          <a:ln/>
        </p:spPr>
        <p:style>
          <a:lnRef idx="3">
            <a:schemeClr val="lt1"/>
          </a:lnRef>
          <a:fillRef idx="1">
            <a:schemeClr val="dk1"/>
          </a:fillRef>
          <a:effectRef idx="1">
            <a:schemeClr val="dk1"/>
          </a:effectRef>
          <a:fontRef idx="minor">
            <a:schemeClr val="lt1"/>
          </a:fontRef>
        </p:style>
      </p:pic>
      <p:pic>
        <p:nvPicPr>
          <p:cNvPr id="6" name="Picture 4" descr="Skærmbillede af tidligere borger.dk-design" title="Billeder af borger.dk fra 2007 "/>
          <p:cNvPicPr>
            <a:picLocks noChangeAspect="1" noChangeArrowheads="1"/>
          </p:cNvPicPr>
          <p:nvPr/>
        </p:nvPicPr>
        <p:blipFill rotWithShape="1">
          <a:blip r:embed="rId6">
            <a:extLst>
              <a:ext uri="{28A0092B-C50C-407E-A947-70E740481C1C}">
                <a14:useLocalDpi xmlns:a14="http://schemas.microsoft.com/office/drawing/2010/main" val="0"/>
              </a:ext>
            </a:extLst>
          </a:blip>
          <a:srcRect t="7" b="33366"/>
          <a:stretch/>
        </p:blipFill>
        <p:spPr bwMode="auto">
          <a:xfrm>
            <a:off x="4979414" y="2663953"/>
            <a:ext cx="4497798" cy="2391182"/>
          </a:xfrm>
          <a:prstGeom prst="rect">
            <a:avLst/>
          </a:prstGeom>
          <a:ln/>
        </p:spPr>
        <p:style>
          <a:lnRef idx="3">
            <a:schemeClr val="lt1"/>
          </a:lnRef>
          <a:fillRef idx="1">
            <a:schemeClr val="dk1"/>
          </a:fillRef>
          <a:effectRef idx="1">
            <a:schemeClr val="dk1"/>
          </a:effectRef>
          <a:fontRef idx="minor">
            <a:schemeClr val="lt1"/>
          </a:fontRef>
        </p:style>
      </p:pic>
      <p:sp>
        <p:nvSpPr>
          <p:cNvPr id="9" name="Rektangel" title="&quot;&quot;">
            <a:extLst>
              <a:ext uri="{FF2B5EF4-FFF2-40B4-BE49-F238E27FC236}">
                <a16:creationId xmlns:a16="http://schemas.microsoft.com/office/drawing/2014/main" id="{94AC93EE-C7B2-20D1-93FF-53ED61CA5D5B}"/>
              </a:ext>
            </a:extLst>
          </p:cNvPr>
          <p:cNvSpPr/>
          <p:nvPr/>
        </p:nvSpPr>
        <p:spPr>
          <a:xfrm>
            <a:off x="876583" y="1329117"/>
            <a:ext cx="258778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Underoverskrift"/>
          <p:cNvSpPr txBox="1"/>
          <p:nvPr/>
        </p:nvSpPr>
        <p:spPr>
          <a:xfrm>
            <a:off x="876583" y="909956"/>
            <a:ext cx="2862470" cy="1107996"/>
          </a:xfrm>
          <a:prstGeom prst="rect">
            <a:avLst/>
          </a:prstGeom>
          <a:noFill/>
        </p:spPr>
        <p:txBody>
          <a:bodyPr wrap="square" rtlCol="0">
            <a:spAutoFit/>
          </a:bodyPr>
          <a:lstStyle/>
          <a:p>
            <a:r>
              <a:rPr lang="da-DK" sz="2400" b="1" dirty="0">
                <a:solidFill>
                  <a:srgbClr val="FFFFFF"/>
                </a:solidFill>
                <a:latin typeface="Arial" panose="020B0604020202020204" pitchFamily="34" charset="0"/>
                <a:cs typeface="Arial" panose="020B0604020202020204" pitchFamily="34" charset="0"/>
              </a:rPr>
              <a:t>Borger.dk fra 2007</a:t>
            </a:r>
            <a:br>
              <a:rPr lang="da-DK" sz="2400" b="1" dirty="0">
                <a:solidFill>
                  <a:srgbClr val="FFFFFF"/>
                </a:solidFill>
                <a:latin typeface="Arial" panose="020B0604020202020204" pitchFamily="34" charset="0"/>
                <a:cs typeface="Arial" panose="020B0604020202020204" pitchFamily="34" charset="0"/>
              </a:rPr>
            </a:br>
            <a:endParaRPr lang="da-DK" sz="2400" b="1" dirty="0"/>
          </a:p>
          <a:p>
            <a:endParaRPr lang="da-DK" dirty="0"/>
          </a:p>
        </p:txBody>
      </p:sp>
      <p:sp>
        <p:nvSpPr>
          <p:cNvPr id="12" name="Overskrift"/>
          <p:cNvSpPr>
            <a:spLocks noGrp="1"/>
          </p:cNvSpPr>
          <p:nvPr>
            <p:ph type="title"/>
          </p:nvPr>
        </p:nvSpPr>
        <p:spPr>
          <a:xfrm>
            <a:off x="3730487" y="133198"/>
            <a:ext cx="4548809" cy="881484"/>
          </a:xfrm>
        </p:spPr>
        <p:txBody>
          <a:bodyPr/>
          <a:lstStyle/>
          <a:p>
            <a:pPr defTabSz="457200">
              <a:lnSpc>
                <a:spcPct val="100000"/>
              </a:lnSpc>
              <a:spcBef>
                <a:spcPts val="0"/>
              </a:spcBef>
            </a:pPr>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br>
              <a:rPr lang="da-DK" sz="2000" dirty="0"/>
            </a:br>
            <a:endParaRPr lang="da-DK" sz="2000" dirty="0"/>
          </a:p>
        </p:txBody>
      </p:sp>
      <p:pic>
        <p:nvPicPr>
          <p:cNvPr id="10" name="Billede 1" descr="Skærmbillede af tidligere borger.dk-design" title="Billede af borger.dk forsiden "/>
          <p:cNvPicPr>
            <a:picLocks noChangeAspect="1"/>
          </p:cNvPicPr>
          <p:nvPr/>
        </p:nvPicPr>
        <p:blipFill>
          <a:blip r:embed="rId7"/>
          <a:stretch>
            <a:fillRect/>
          </a:stretch>
        </p:blipFill>
        <p:spPr>
          <a:xfrm>
            <a:off x="6771219" y="3060501"/>
            <a:ext cx="4493681" cy="3144514"/>
          </a:xfrm>
          <a:prstGeom prst="rect">
            <a:avLst/>
          </a:prstGeom>
        </p:spPr>
      </p:pic>
    </p:spTree>
    <p:extLst>
      <p:ext uri="{BB962C8B-B14F-4D97-AF65-F5344CB8AC3E}">
        <p14:creationId xmlns:p14="http://schemas.microsoft.com/office/powerpoint/2010/main" val="35307440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
          <p:cNvSpPr>
            <a:spLocks noGrp="1"/>
          </p:cNvSpPr>
          <p:nvPr>
            <p:ph sz="quarter" idx="4294967295"/>
          </p:nvPr>
        </p:nvSpPr>
        <p:spPr>
          <a:xfrm>
            <a:off x="885217" y="2096294"/>
            <a:ext cx="6904038" cy="2665412"/>
          </a:xfrm>
          <a:prstGeom prst="rect">
            <a:avLst/>
          </a:prstGeom>
        </p:spPr>
        <p:txBody>
          <a:bodyPr/>
          <a:lstStyle/>
          <a:p>
            <a:r>
              <a:rPr lang="da-DK" sz="1800" dirty="0">
                <a:solidFill>
                  <a:srgbClr val="FFFFFF"/>
                </a:solidFill>
                <a:latin typeface="Arial" panose="020B0604020202020204" pitchFamily="34" charset="0"/>
                <a:cs typeface="Arial" panose="020B0604020202020204" pitchFamily="34" charset="0"/>
              </a:rPr>
              <a:t>Du kan indsætte genbrugelige links i tekster.</a:t>
            </a:r>
          </a:p>
          <a:p>
            <a:r>
              <a:rPr lang="da-DK" sz="1800" dirty="0">
                <a:solidFill>
                  <a:srgbClr val="FFFFFF"/>
                </a:solidFill>
                <a:latin typeface="Arial" panose="020B0604020202020204" pitchFamily="34" charset="0"/>
                <a:cs typeface="Arial" panose="020B0604020202020204" pitchFamily="34" charset="0"/>
              </a:rPr>
              <a:t>Du kan redigere genbrugelige links.</a:t>
            </a:r>
          </a:p>
          <a:p>
            <a:r>
              <a:rPr lang="da-DK" sz="1800" dirty="0">
                <a:solidFill>
                  <a:srgbClr val="FFFFFF"/>
                </a:solidFill>
                <a:latin typeface="Arial" panose="020B0604020202020204" pitchFamily="34" charset="0"/>
                <a:cs typeface="Arial" panose="020B0604020202020204" pitchFamily="34" charset="0"/>
              </a:rPr>
              <a:t>Du kan oprette genbrugelige links.</a:t>
            </a:r>
          </a:p>
          <a:p>
            <a:pPr marL="0" indent="0">
              <a:buNone/>
            </a:pPr>
            <a:endParaRPr lang="da-DK" sz="1800" dirty="0"/>
          </a:p>
        </p:txBody>
      </p:sp>
      <p:sp>
        <p:nvSpPr>
          <p:cNvPr id="3" name="Title 2"/>
          <p:cNvSpPr>
            <a:spLocks noGrp="1"/>
          </p:cNvSpPr>
          <p:nvPr>
            <p:ph type="title" idx="4294967295"/>
          </p:nvPr>
        </p:nvSpPr>
        <p:spPr>
          <a:xfrm>
            <a:off x="885217" y="1182385"/>
            <a:ext cx="9596438" cy="628650"/>
          </a:xfrm>
          <a:prstGeom prst="rect">
            <a:avLst/>
          </a:prstGeom>
        </p:spPr>
        <p:txBody>
          <a:bodyPr/>
          <a:lstStyle/>
          <a:p>
            <a:r>
              <a:rPr lang="da-DK" b="1" dirty="0">
                <a:solidFill>
                  <a:srgbClr val="44831E"/>
                </a:solidFill>
                <a:latin typeface="Arial" panose="020B0604020202020204" pitchFamily="34" charset="0"/>
                <a:cs typeface="Arial" panose="020B0604020202020204" pitchFamily="34" charset="0"/>
              </a:rPr>
              <a:t>Læringsmål</a:t>
            </a:r>
          </a:p>
        </p:txBody>
      </p:sp>
      <p:sp>
        <p:nvSpPr>
          <p:cNvPr id="8" name="Title 1">
            <a:extLst>
              <a:ext uri="{FF2B5EF4-FFF2-40B4-BE49-F238E27FC236}">
                <a16:creationId xmlns:a16="http://schemas.microsoft.com/office/drawing/2014/main" id="{955D73FD-AFDB-4005-8919-A0A347B945C1}"/>
              </a:ext>
            </a:extLst>
          </p:cNvPr>
          <p:cNvSpPr txBox="1">
            <a:spLocks/>
          </p:cNvSpPr>
          <p:nvPr/>
        </p:nvSpPr>
        <p:spPr>
          <a:xfrm>
            <a:off x="2784954" y="103910"/>
            <a:ext cx="7082253" cy="6264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da-DK" sz="2400" kern="1200" smtClean="0">
                <a:solidFill>
                  <a:srgbClr val="395B73"/>
                </a:solidFill>
                <a:latin typeface="Cambria" panose="02040503050406030204" pitchFamily="18" charset="0"/>
                <a:ea typeface="+mn-ea"/>
                <a:cs typeface="Arial"/>
              </a:defRPr>
            </a:lvl1pPr>
          </a:lstStyle>
          <a:p>
            <a:pPr algn="ctr"/>
            <a:r>
              <a:rPr lang="da-DK" sz="2000" b="1" dirty="0">
                <a:solidFill>
                  <a:srgbClr val="FFFFFF"/>
                </a:solidFill>
                <a:latin typeface="Arial" panose="020B0604020202020204" pitchFamily="34" charset="0"/>
                <a:cs typeface="Arial" panose="020B0604020202020204" pitchFamily="34" charset="0"/>
              </a:rPr>
              <a:t>Lektion 5: genbrugelige links</a:t>
            </a:r>
          </a:p>
        </p:txBody>
      </p:sp>
    </p:spTree>
    <p:extLst>
      <p:ext uri="{BB962C8B-B14F-4D97-AF65-F5344CB8AC3E}">
        <p14:creationId xmlns:p14="http://schemas.microsoft.com/office/powerpoint/2010/main" val="1004331202"/>
      </p:ext>
    </p:extLst>
  </p:cSld>
  <p:clrMapOvr>
    <a:masterClrMapping/>
  </p:clrMapOvr>
  <p:transition spd="slow">
    <p:push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title="&quot;&quot;">
            <a:extLst>
              <a:ext uri="{FF2B5EF4-FFF2-40B4-BE49-F238E27FC236}">
                <a16:creationId xmlns:a16="http://schemas.microsoft.com/office/drawing/2014/main" id="{101C8A74-6F62-4ECC-8C01-183D776352B2}"/>
              </a:ext>
            </a:extLst>
          </p:cNvPr>
          <p:cNvSpPr/>
          <p:nvPr/>
        </p:nvSpPr>
        <p:spPr>
          <a:xfrm>
            <a:off x="672899" y="1354988"/>
            <a:ext cx="569600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67D43DE7-500A-407D-B7AF-4FC0836A0DB4}"/>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Genbrugelige links – kan indsættes i tekstfelterne</a:t>
            </a:r>
          </a:p>
        </p:txBody>
      </p:sp>
      <p:sp>
        <p:nvSpPr>
          <p:cNvPr id="3" name="Titel 1"/>
          <p:cNvSpPr>
            <a:spLocks noGrp="1"/>
          </p:cNvSpPr>
          <p:nvPr>
            <p:ph type="title"/>
          </p:nvPr>
        </p:nvSpPr>
        <p:spPr>
          <a:xfrm>
            <a:off x="4208896" y="187100"/>
            <a:ext cx="39684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endParaRPr lang="da-DK" dirty="0"/>
          </a:p>
        </p:txBody>
      </p:sp>
      <p:pic>
        <p:nvPicPr>
          <p:cNvPr id="4" name="Billede 3">
            <a:extLst>
              <a:ext uri="{FF2B5EF4-FFF2-40B4-BE49-F238E27FC236}">
                <a16:creationId xmlns:a16="http://schemas.microsoft.com/office/drawing/2014/main" id="{C0FA5CD7-964C-18B0-8C73-5E6A723EF8DB}"/>
              </a:ext>
            </a:extLst>
          </p:cNvPr>
          <p:cNvPicPr>
            <a:picLocks noChangeAspect="1"/>
          </p:cNvPicPr>
          <p:nvPr/>
        </p:nvPicPr>
        <p:blipFill>
          <a:blip r:embed="rId3"/>
          <a:stretch>
            <a:fillRect/>
          </a:stretch>
        </p:blipFill>
        <p:spPr>
          <a:xfrm>
            <a:off x="764464" y="2147940"/>
            <a:ext cx="9088211" cy="2495778"/>
          </a:xfrm>
          <a:prstGeom prst="rect">
            <a:avLst/>
          </a:prstGeom>
        </p:spPr>
      </p:pic>
      <p:sp>
        <p:nvSpPr>
          <p:cNvPr id="8" name="Rektangel 7">
            <a:extLst>
              <a:ext uri="{FF2B5EF4-FFF2-40B4-BE49-F238E27FC236}">
                <a16:creationId xmlns:a16="http://schemas.microsoft.com/office/drawing/2014/main" id="{F486686B-8B51-4266-545C-CC44A2B8B58D}"/>
              </a:ext>
            </a:extLst>
          </p:cNvPr>
          <p:cNvSpPr/>
          <p:nvPr/>
        </p:nvSpPr>
        <p:spPr>
          <a:xfrm>
            <a:off x="1430868" y="3715943"/>
            <a:ext cx="342404"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2FDE238E-A374-FA15-C12B-273C0BD06E71}"/>
              </a:ext>
            </a:extLst>
          </p:cNvPr>
          <p:cNvSpPr/>
          <p:nvPr/>
        </p:nvSpPr>
        <p:spPr>
          <a:xfrm>
            <a:off x="1026186" y="364925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1" name="Ellipse 10">
            <a:extLst>
              <a:ext uri="{FF2B5EF4-FFF2-40B4-BE49-F238E27FC236}">
                <a16:creationId xmlns:a16="http://schemas.microsoft.com/office/drawing/2014/main" id="{7C85DD6F-951B-4752-0A56-83810A85A188}"/>
              </a:ext>
            </a:extLst>
          </p:cNvPr>
          <p:cNvSpPr/>
          <p:nvPr/>
        </p:nvSpPr>
        <p:spPr>
          <a:xfrm>
            <a:off x="6096064" y="424628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2" name="Ellipse 11">
            <a:extLst>
              <a:ext uri="{FF2B5EF4-FFF2-40B4-BE49-F238E27FC236}">
                <a16:creationId xmlns:a16="http://schemas.microsoft.com/office/drawing/2014/main" id="{4630D6BA-9841-F1DD-E4CA-2BA3DAE13A50}"/>
              </a:ext>
            </a:extLst>
          </p:cNvPr>
          <p:cNvSpPr/>
          <p:nvPr/>
        </p:nvSpPr>
        <p:spPr>
          <a:xfrm>
            <a:off x="1550995" y="400148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3" name="Rektangel 12">
            <a:extLst>
              <a:ext uri="{FF2B5EF4-FFF2-40B4-BE49-F238E27FC236}">
                <a16:creationId xmlns:a16="http://schemas.microsoft.com/office/drawing/2014/main" id="{7F264285-90C0-04BB-4118-70951E8172F2}"/>
              </a:ext>
            </a:extLst>
          </p:cNvPr>
          <p:cNvSpPr/>
          <p:nvPr/>
        </p:nvSpPr>
        <p:spPr>
          <a:xfrm>
            <a:off x="1908377" y="4246284"/>
            <a:ext cx="4143351"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9EC2832F-63F3-E32F-0BEE-EE00F5F82BF9}"/>
              </a:ext>
            </a:extLst>
          </p:cNvPr>
          <p:cNvSpPr/>
          <p:nvPr/>
        </p:nvSpPr>
        <p:spPr>
          <a:xfrm>
            <a:off x="1908376" y="3940062"/>
            <a:ext cx="232449"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08030348"/>
      </p:ext>
    </p:extLst>
  </p:cSld>
  <p:clrMapOvr>
    <a:masterClrMapping/>
  </p:clrMapOvr>
  <p:transition spd="slow">
    <p:push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a:extLst>
              <a:ext uri="{FF2B5EF4-FFF2-40B4-BE49-F238E27FC236}">
                <a16:creationId xmlns:a16="http://schemas.microsoft.com/office/drawing/2014/main" id="{B80CEF4A-C5A9-41C8-84F0-3189EDBFA7F1}"/>
              </a:ext>
            </a:extLst>
          </p:cNvPr>
          <p:cNvSpPr txBox="1"/>
          <p:nvPr/>
        </p:nvSpPr>
        <p:spPr>
          <a:xfrm>
            <a:off x="770468" y="2151727"/>
            <a:ext cx="3888257" cy="2800767"/>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pop-op.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Tryk på ikonet for at indsætte genbrugelige links.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Genbrugelige links skal altid stå som punktopstilling i slutningen af afsnit og mikroartikler.</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4" name="Rektangel" title="&quot;&quot;">
            <a:extLst>
              <a:ext uri="{FF2B5EF4-FFF2-40B4-BE49-F238E27FC236}">
                <a16:creationId xmlns:a16="http://schemas.microsoft.com/office/drawing/2014/main" id="{91356A66-F367-4909-81DA-92E79785712B}"/>
              </a:ext>
            </a:extLst>
          </p:cNvPr>
          <p:cNvSpPr/>
          <p:nvPr/>
        </p:nvSpPr>
        <p:spPr>
          <a:xfrm>
            <a:off x="653574" y="1319784"/>
            <a:ext cx="299339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a:extLst>
              <a:ext uri="{FF2B5EF4-FFF2-40B4-BE49-F238E27FC236}">
                <a16:creationId xmlns:a16="http://schemas.microsoft.com/office/drawing/2014/main" id="{AB41DE8B-E7B7-4710-AF59-358CC95C8877}"/>
              </a:ext>
            </a:extLst>
          </p:cNvPr>
          <p:cNvSpPr txBox="1">
            <a:spLocks/>
          </p:cNvSpPr>
          <p:nvPr/>
        </p:nvSpPr>
        <p:spPr>
          <a:xfrm>
            <a:off x="577206" y="999143"/>
            <a:ext cx="551879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Indsæt genbrugelige links</a:t>
            </a:r>
          </a:p>
        </p:txBody>
      </p:sp>
      <p:sp>
        <p:nvSpPr>
          <p:cNvPr id="5" name="Titel"/>
          <p:cNvSpPr>
            <a:spLocks noGrp="1"/>
          </p:cNvSpPr>
          <p:nvPr>
            <p:ph type="title"/>
          </p:nvPr>
        </p:nvSpPr>
        <p:spPr>
          <a:xfrm>
            <a:off x="4293499" y="207276"/>
            <a:ext cx="391991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8" name="Billede 7">
            <a:extLst>
              <a:ext uri="{FF2B5EF4-FFF2-40B4-BE49-F238E27FC236}">
                <a16:creationId xmlns:a16="http://schemas.microsoft.com/office/drawing/2014/main" id="{3000B83C-6BA1-3CFD-AB96-EFC6F38A5117}"/>
              </a:ext>
            </a:extLst>
          </p:cNvPr>
          <p:cNvPicPr>
            <a:picLocks noChangeAspect="1"/>
          </p:cNvPicPr>
          <p:nvPr/>
        </p:nvPicPr>
        <p:blipFill>
          <a:blip r:embed="rId3"/>
          <a:stretch>
            <a:fillRect/>
          </a:stretch>
        </p:blipFill>
        <p:spPr>
          <a:xfrm>
            <a:off x="4530135" y="1626205"/>
            <a:ext cx="7493401" cy="4763962"/>
          </a:xfrm>
          <a:prstGeom prst="rect">
            <a:avLst/>
          </a:prstGeom>
        </p:spPr>
      </p:pic>
      <p:sp>
        <p:nvSpPr>
          <p:cNvPr id="9" name="Ellipse 8">
            <a:extLst>
              <a:ext uri="{FF2B5EF4-FFF2-40B4-BE49-F238E27FC236}">
                <a16:creationId xmlns:a16="http://schemas.microsoft.com/office/drawing/2014/main" id="{65606AB7-4953-12C9-AE68-8EF078C8325A}"/>
              </a:ext>
            </a:extLst>
          </p:cNvPr>
          <p:cNvSpPr/>
          <p:nvPr/>
        </p:nvSpPr>
        <p:spPr>
          <a:xfrm>
            <a:off x="5565736" y="178398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0" name="Ellipse 9">
            <a:extLst>
              <a:ext uri="{FF2B5EF4-FFF2-40B4-BE49-F238E27FC236}">
                <a16:creationId xmlns:a16="http://schemas.microsoft.com/office/drawing/2014/main" id="{9B712B0E-AC97-BECF-E935-19C712264B0B}"/>
              </a:ext>
            </a:extLst>
          </p:cNvPr>
          <p:cNvSpPr/>
          <p:nvPr/>
        </p:nvSpPr>
        <p:spPr>
          <a:xfrm>
            <a:off x="7769569" y="176073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2" name="Rektangel 11">
            <a:extLst>
              <a:ext uri="{FF2B5EF4-FFF2-40B4-BE49-F238E27FC236}">
                <a16:creationId xmlns:a16="http://schemas.microsoft.com/office/drawing/2014/main" id="{74C62427-F78D-7D3D-373F-6DF41F23E868}"/>
              </a:ext>
            </a:extLst>
          </p:cNvPr>
          <p:cNvSpPr/>
          <p:nvPr/>
        </p:nvSpPr>
        <p:spPr>
          <a:xfrm>
            <a:off x="7988384" y="2108797"/>
            <a:ext cx="194552" cy="2076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89E80A71-0A6D-38CC-361B-230A71555C8C}"/>
              </a:ext>
            </a:extLst>
          </p:cNvPr>
          <p:cNvSpPr/>
          <p:nvPr/>
        </p:nvSpPr>
        <p:spPr>
          <a:xfrm>
            <a:off x="5835248" y="2101356"/>
            <a:ext cx="194552" cy="2076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879255069"/>
      </p:ext>
    </p:extLst>
  </p:cSld>
  <p:clrMapOvr>
    <a:masterClrMapping/>
  </p:clrMapOvr>
  <p:transition spd="slow">
    <p:push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a:extLst>
              <a:ext uri="{FF2B5EF4-FFF2-40B4-BE49-F238E27FC236}">
                <a16:creationId xmlns:a16="http://schemas.microsoft.com/office/drawing/2014/main" id="{31D30B36-B620-41A5-ACB6-6E7A1C21D377}"/>
              </a:ext>
            </a:extLst>
          </p:cNvPr>
          <p:cNvSpPr txBox="1"/>
          <p:nvPr/>
        </p:nvSpPr>
        <p:spPr>
          <a:xfrm>
            <a:off x="770468" y="2151727"/>
            <a:ext cx="3888257" cy="3293209"/>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pop-op.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Brug søgefeltet til at søge efter et genbrugeligt link, eller opret et ved at klikke på fanen til højre. </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Klik på linket, du vil indsætte, og afslut ved at klikke på ‘Indsæt’.</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3" name="Titel"/>
          <p:cNvSpPr>
            <a:spLocks noGrp="1"/>
          </p:cNvSpPr>
          <p:nvPr>
            <p:ph type="title"/>
          </p:nvPr>
        </p:nvSpPr>
        <p:spPr>
          <a:xfrm>
            <a:off x="4131658" y="195192"/>
            <a:ext cx="392800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6" name="Billede 5">
            <a:extLst>
              <a:ext uri="{FF2B5EF4-FFF2-40B4-BE49-F238E27FC236}">
                <a16:creationId xmlns:a16="http://schemas.microsoft.com/office/drawing/2014/main" id="{314FB4E9-9A57-F63B-CF20-7578D1649CF0}"/>
              </a:ext>
            </a:extLst>
          </p:cNvPr>
          <p:cNvPicPr>
            <a:picLocks noChangeAspect="1"/>
          </p:cNvPicPr>
          <p:nvPr/>
        </p:nvPicPr>
        <p:blipFill>
          <a:blip r:embed="rId3"/>
          <a:stretch>
            <a:fillRect/>
          </a:stretch>
        </p:blipFill>
        <p:spPr>
          <a:xfrm>
            <a:off x="4656578" y="1225751"/>
            <a:ext cx="7296093" cy="4590257"/>
          </a:xfrm>
          <a:prstGeom prst="rect">
            <a:avLst/>
          </a:prstGeom>
        </p:spPr>
      </p:pic>
      <p:sp>
        <p:nvSpPr>
          <p:cNvPr id="7" name="Ellipse 6">
            <a:extLst>
              <a:ext uri="{FF2B5EF4-FFF2-40B4-BE49-F238E27FC236}">
                <a16:creationId xmlns:a16="http://schemas.microsoft.com/office/drawing/2014/main" id="{CF5E30FE-CF53-2A17-FFD3-D1F78759356E}"/>
              </a:ext>
            </a:extLst>
          </p:cNvPr>
          <p:cNvSpPr/>
          <p:nvPr/>
        </p:nvSpPr>
        <p:spPr>
          <a:xfrm>
            <a:off x="4496725" y="2294343"/>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8" name="Ellipse 7">
            <a:extLst>
              <a:ext uri="{FF2B5EF4-FFF2-40B4-BE49-F238E27FC236}">
                <a16:creationId xmlns:a16="http://schemas.microsoft.com/office/drawing/2014/main" id="{49CFBE41-FF7C-7E74-170E-B96469C0A783}"/>
              </a:ext>
            </a:extLst>
          </p:cNvPr>
          <p:cNvSpPr/>
          <p:nvPr/>
        </p:nvSpPr>
        <p:spPr>
          <a:xfrm>
            <a:off x="7318837" y="2294343"/>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9" name="Ellipse 8">
            <a:extLst>
              <a:ext uri="{FF2B5EF4-FFF2-40B4-BE49-F238E27FC236}">
                <a16:creationId xmlns:a16="http://schemas.microsoft.com/office/drawing/2014/main" id="{59FAC4E7-631E-2A54-345A-BE1974DD2014}"/>
              </a:ext>
            </a:extLst>
          </p:cNvPr>
          <p:cNvSpPr/>
          <p:nvPr/>
        </p:nvSpPr>
        <p:spPr>
          <a:xfrm>
            <a:off x="4494578" y="357621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0" name="Rektangel 9">
            <a:extLst>
              <a:ext uri="{FF2B5EF4-FFF2-40B4-BE49-F238E27FC236}">
                <a16:creationId xmlns:a16="http://schemas.microsoft.com/office/drawing/2014/main" id="{AC3A3E87-8AD1-5FDC-CF0F-54CDC3542E09}"/>
              </a:ext>
            </a:extLst>
          </p:cNvPr>
          <p:cNvSpPr/>
          <p:nvPr/>
        </p:nvSpPr>
        <p:spPr>
          <a:xfrm>
            <a:off x="4831358" y="3569648"/>
            <a:ext cx="6694335"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Ellipse 10">
            <a:extLst>
              <a:ext uri="{FF2B5EF4-FFF2-40B4-BE49-F238E27FC236}">
                <a16:creationId xmlns:a16="http://schemas.microsoft.com/office/drawing/2014/main" id="{2A026C2D-9DAD-4BA7-A522-DE6C9640761F}"/>
              </a:ext>
            </a:extLst>
          </p:cNvPr>
          <p:cNvSpPr/>
          <p:nvPr/>
        </p:nvSpPr>
        <p:spPr>
          <a:xfrm>
            <a:off x="10399192" y="551422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4</a:t>
            </a:r>
          </a:p>
        </p:txBody>
      </p:sp>
      <p:sp>
        <p:nvSpPr>
          <p:cNvPr id="12" name="Rektangel 11">
            <a:extLst>
              <a:ext uri="{FF2B5EF4-FFF2-40B4-BE49-F238E27FC236}">
                <a16:creationId xmlns:a16="http://schemas.microsoft.com/office/drawing/2014/main" id="{9F62FBF4-EE6B-68E9-B359-B510C9FC7CD1}"/>
              </a:ext>
            </a:extLst>
          </p:cNvPr>
          <p:cNvSpPr/>
          <p:nvPr/>
        </p:nvSpPr>
        <p:spPr>
          <a:xfrm>
            <a:off x="10855842" y="5521439"/>
            <a:ext cx="478465" cy="3173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16DE030B-78B3-F311-4CEB-5C4B53D8ACD8}"/>
              </a:ext>
            </a:extLst>
          </p:cNvPr>
          <p:cNvSpPr/>
          <p:nvPr/>
        </p:nvSpPr>
        <p:spPr>
          <a:xfrm flipH="1" flipV="1">
            <a:off x="4850122" y="2351899"/>
            <a:ext cx="1470837" cy="3173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D1C5FCF6-E1C5-E85D-5A61-5668F0EDA602}"/>
              </a:ext>
            </a:extLst>
          </p:cNvPr>
          <p:cNvSpPr/>
          <p:nvPr/>
        </p:nvSpPr>
        <p:spPr>
          <a:xfrm>
            <a:off x="6917604" y="2320001"/>
            <a:ext cx="324001"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054325442"/>
      </p:ext>
    </p:extLst>
  </p:cSld>
  <p:clrMapOvr>
    <a:masterClrMapping/>
  </p:clrMapOvr>
  <p:transition spd="slow">
    <p:push dir="u"/>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57902D4B-2444-EB5B-A928-E6B588F6719B}"/>
              </a:ext>
            </a:extLst>
          </p:cNvPr>
          <p:cNvPicPr>
            <a:picLocks noChangeAspect="1"/>
          </p:cNvPicPr>
          <p:nvPr/>
        </p:nvPicPr>
        <p:blipFill>
          <a:blip r:embed="rId3"/>
          <a:stretch>
            <a:fillRect/>
          </a:stretch>
        </p:blipFill>
        <p:spPr>
          <a:xfrm>
            <a:off x="2578886" y="1757362"/>
            <a:ext cx="7761044" cy="2796191"/>
          </a:xfrm>
          <a:prstGeom prst="rect">
            <a:avLst/>
          </a:prstGeom>
        </p:spPr>
      </p:pic>
      <p:sp>
        <p:nvSpPr>
          <p:cNvPr id="5" name="Rektangel" title="&quot;&quot;">
            <a:extLst>
              <a:ext uri="{FF2B5EF4-FFF2-40B4-BE49-F238E27FC236}">
                <a16:creationId xmlns:a16="http://schemas.microsoft.com/office/drawing/2014/main" id="{4521C465-59B0-4214-B0B7-8743A00236E5}"/>
              </a:ext>
            </a:extLst>
          </p:cNvPr>
          <p:cNvSpPr/>
          <p:nvPr/>
        </p:nvSpPr>
        <p:spPr>
          <a:xfrm>
            <a:off x="662268" y="1355819"/>
            <a:ext cx="3091025"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3DF412DF-49A4-4E4F-832A-E7705E4B3DFD}"/>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Redigér genbrugelige links</a:t>
            </a:r>
          </a:p>
        </p:txBody>
      </p:sp>
      <p:sp>
        <p:nvSpPr>
          <p:cNvPr id="2" name="Titel 1"/>
          <p:cNvSpPr>
            <a:spLocks noGrp="1"/>
          </p:cNvSpPr>
          <p:nvPr>
            <p:ph type="title"/>
          </p:nvPr>
        </p:nvSpPr>
        <p:spPr>
          <a:xfrm>
            <a:off x="4414879" y="211376"/>
            <a:ext cx="379853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8" name="Ellipse 7">
            <a:extLst>
              <a:ext uri="{FF2B5EF4-FFF2-40B4-BE49-F238E27FC236}">
                <a16:creationId xmlns:a16="http://schemas.microsoft.com/office/drawing/2014/main" id="{9E71DADF-FD77-428A-4A57-E9ECE38D5139}"/>
              </a:ext>
            </a:extLst>
          </p:cNvPr>
          <p:cNvSpPr/>
          <p:nvPr/>
        </p:nvSpPr>
        <p:spPr>
          <a:xfrm>
            <a:off x="2654981" y="3027866"/>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9" name="Ellipse 8">
            <a:extLst>
              <a:ext uri="{FF2B5EF4-FFF2-40B4-BE49-F238E27FC236}">
                <a16:creationId xmlns:a16="http://schemas.microsoft.com/office/drawing/2014/main" id="{ECC56BCD-24ED-3488-E979-2C1A69C1F6CF}"/>
              </a:ext>
            </a:extLst>
          </p:cNvPr>
          <p:cNvSpPr/>
          <p:nvPr/>
        </p:nvSpPr>
        <p:spPr>
          <a:xfrm>
            <a:off x="8564819" y="2096600"/>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0" name="Rektangel 9">
            <a:extLst>
              <a:ext uri="{FF2B5EF4-FFF2-40B4-BE49-F238E27FC236}">
                <a16:creationId xmlns:a16="http://schemas.microsoft.com/office/drawing/2014/main" id="{3F3C5114-C133-C279-D319-9CC5D55591F7}"/>
              </a:ext>
            </a:extLst>
          </p:cNvPr>
          <p:cNvSpPr/>
          <p:nvPr/>
        </p:nvSpPr>
        <p:spPr>
          <a:xfrm>
            <a:off x="3030777" y="3111241"/>
            <a:ext cx="2944721" cy="1742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DB946924-403D-C186-6A0C-504C0B2BAE3A}"/>
              </a:ext>
            </a:extLst>
          </p:cNvPr>
          <p:cNvSpPr/>
          <p:nvPr/>
        </p:nvSpPr>
        <p:spPr>
          <a:xfrm>
            <a:off x="8569842" y="2529994"/>
            <a:ext cx="318977"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686027503"/>
      </p:ext>
    </p:extLst>
  </p:cSld>
  <p:clrMapOvr>
    <a:masterClrMapping/>
  </p:clrMapOvr>
  <p:transition spd="slow">
    <p:push di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a:extLst>
              <a:ext uri="{FF2B5EF4-FFF2-40B4-BE49-F238E27FC236}">
                <a16:creationId xmlns:a16="http://schemas.microsoft.com/office/drawing/2014/main" id="{7EB6040C-7717-49DA-8209-20D3A0F18EDF}"/>
              </a:ext>
            </a:extLst>
          </p:cNvPr>
          <p:cNvSpPr txBox="1"/>
          <p:nvPr/>
        </p:nvSpPr>
        <p:spPr>
          <a:xfrm>
            <a:off x="770468" y="2151727"/>
            <a:ext cx="3888257" cy="2554545"/>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pop-op.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Redigér linkbeskrivelse, URL og/eller den alternative tekst, og klik på ‘Ok’ for at afslutte. </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3" name="Titel"/>
          <p:cNvSpPr>
            <a:spLocks noGrp="1"/>
          </p:cNvSpPr>
          <p:nvPr>
            <p:ph type="title"/>
          </p:nvPr>
        </p:nvSpPr>
        <p:spPr>
          <a:xfrm>
            <a:off x="4382511" y="195192"/>
            <a:ext cx="3749984"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5" name="Billede 4">
            <a:extLst>
              <a:ext uri="{FF2B5EF4-FFF2-40B4-BE49-F238E27FC236}">
                <a16:creationId xmlns:a16="http://schemas.microsoft.com/office/drawing/2014/main" id="{50879F3B-9CB2-886C-C021-4A2B81ED5979}"/>
              </a:ext>
            </a:extLst>
          </p:cNvPr>
          <p:cNvPicPr>
            <a:picLocks noChangeAspect="1"/>
          </p:cNvPicPr>
          <p:nvPr/>
        </p:nvPicPr>
        <p:blipFill>
          <a:blip r:embed="rId3"/>
          <a:stretch>
            <a:fillRect/>
          </a:stretch>
        </p:blipFill>
        <p:spPr>
          <a:xfrm>
            <a:off x="4578323" y="1627198"/>
            <a:ext cx="6756747" cy="3880049"/>
          </a:xfrm>
          <a:prstGeom prst="rect">
            <a:avLst/>
          </a:prstGeom>
        </p:spPr>
      </p:pic>
      <p:sp>
        <p:nvSpPr>
          <p:cNvPr id="6" name="Rektangel 5">
            <a:extLst>
              <a:ext uri="{FF2B5EF4-FFF2-40B4-BE49-F238E27FC236}">
                <a16:creationId xmlns:a16="http://schemas.microsoft.com/office/drawing/2014/main" id="{6D91F6F1-7EA2-C501-5700-4CBC4748FE1E}"/>
              </a:ext>
            </a:extLst>
          </p:cNvPr>
          <p:cNvSpPr/>
          <p:nvPr/>
        </p:nvSpPr>
        <p:spPr>
          <a:xfrm>
            <a:off x="4689207" y="3260096"/>
            <a:ext cx="5316030" cy="14461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5FC6337D-78BB-8946-2D98-E5D8EB6CF713}"/>
              </a:ext>
            </a:extLst>
          </p:cNvPr>
          <p:cNvSpPr/>
          <p:nvPr/>
        </p:nvSpPr>
        <p:spPr>
          <a:xfrm>
            <a:off x="9751955" y="5032056"/>
            <a:ext cx="655426" cy="2770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476609149"/>
      </p:ext>
    </p:extLst>
  </p:cSld>
  <p:clrMapOvr>
    <a:masterClrMapping/>
  </p:clrMapOvr>
  <p:transition spd="slow">
    <p:push di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p:nvPr/>
        </p:nvSpPr>
        <p:spPr>
          <a:xfrm>
            <a:off x="2789581" y="1994959"/>
            <a:ext cx="6612835" cy="2308324"/>
          </a:xfrm>
          <a:prstGeom prst="rect">
            <a:avLst/>
          </a:prstGeom>
        </p:spPr>
        <p:txBody>
          <a:bodyPr wrap="square">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a:t>
            </a:r>
            <a:r>
              <a:rPr lang="da-DK" sz="4000" b="1" dirty="0">
                <a:solidFill>
                  <a:srgbClr val="FFFFFF"/>
                </a:solidFill>
                <a:latin typeface="Arial" panose="020B0604020202020204" pitchFamily="34" charset="0"/>
                <a:cs typeface="Arial" panose="020B0604020202020204" pitchFamily="34" charset="0"/>
              </a:rPr>
              <a:t>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Opret, indsæt og redigér genbrugelige links</a:t>
            </a:r>
          </a:p>
        </p:txBody>
      </p:sp>
      <p:sp>
        <p:nvSpPr>
          <p:cNvPr id="4" name="Titel"/>
          <p:cNvSpPr>
            <a:spLocks noGrp="1"/>
          </p:cNvSpPr>
          <p:nvPr>
            <p:ph type="title"/>
          </p:nvPr>
        </p:nvSpPr>
        <p:spPr>
          <a:xfrm>
            <a:off x="4111765" y="187100"/>
            <a:ext cx="39684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p>
        </p:txBody>
      </p:sp>
    </p:spTree>
    <p:extLst>
      <p:ext uri="{BB962C8B-B14F-4D97-AF65-F5344CB8AC3E}">
        <p14:creationId xmlns:p14="http://schemas.microsoft.com/office/powerpoint/2010/main" val="1858363269"/>
      </p:ext>
    </p:extLst>
  </p:cSld>
  <p:clrMapOvr>
    <a:masterClrMapping/>
  </p:clrMapOvr>
  <p:transition spd="slow">
    <p:push dir="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p tekst">
            <a:extLst>
              <a:ext uri="{FF2B5EF4-FFF2-40B4-BE49-F238E27FC236}">
                <a16:creationId xmlns:a16="http://schemas.microsoft.com/office/drawing/2014/main" id="{07B72F27-B849-41C4-9A11-FE6B1D2DF346}"/>
              </a:ext>
            </a:extLst>
          </p:cNvPr>
          <p:cNvSpPr txBox="1">
            <a:spLocks/>
          </p:cNvSpPr>
          <p:nvPr/>
        </p:nvSpPr>
        <p:spPr>
          <a:xfrm>
            <a:off x="4296244" y="6228108"/>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trin-vejledningen ‘Genbrugelige links’.</a:t>
            </a:r>
          </a:p>
        </p:txBody>
      </p:sp>
      <p:sp>
        <p:nvSpPr>
          <p:cNvPr id="3" name="Text">
            <a:extLst>
              <a:ext uri="{FF2B5EF4-FFF2-40B4-BE49-F238E27FC236}">
                <a16:creationId xmlns:a16="http://schemas.microsoft.com/office/drawing/2014/main" id="{8AF1F249-7E1D-4181-A904-DAB782AA3713}"/>
              </a:ext>
            </a:extLst>
          </p:cNvPr>
          <p:cNvSpPr txBox="1">
            <a:spLocks/>
          </p:cNvSpPr>
          <p:nvPr/>
        </p:nvSpPr>
        <p:spPr>
          <a:xfrm>
            <a:off x="4246076" y="1559535"/>
            <a:ext cx="5976364" cy="45674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Indsæt et eksisterende genbrugeligt link i en mikroartikel på en indholdsside</a:t>
            </a:r>
          </a:p>
          <a:p>
            <a:pPr lvl="1"/>
            <a:r>
              <a:rPr lang="da-DK" sz="1400" dirty="0">
                <a:solidFill>
                  <a:srgbClr val="FFFFFF"/>
                </a:solidFill>
                <a:latin typeface="Arial" panose="020B0604020202020204" pitchFamily="34" charset="0"/>
                <a:cs typeface="Arial" panose="020B0604020202020204" pitchFamily="34" charset="0"/>
              </a:rPr>
              <a:t>brug din indholdsside fra tidligere opgaver</a:t>
            </a:r>
          </a:p>
          <a:p>
            <a:pPr lvl="1"/>
            <a:r>
              <a:rPr lang="da-DK" sz="1400" dirty="0">
                <a:solidFill>
                  <a:srgbClr val="FFFFFF"/>
                </a:solidFill>
                <a:latin typeface="Arial" panose="020B0604020202020204" pitchFamily="34" charset="0"/>
                <a:cs typeface="Arial" panose="020B0604020202020204" pitchFamily="34" charset="0"/>
              </a:rPr>
              <a:t>genbrugeligt link indsættes i </a:t>
            </a:r>
            <a:r>
              <a:rPr lang="da-DK" sz="1400" dirty="0" err="1">
                <a:solidFill>
                  <a:srgbClr val="FFFFFF"/>
                </a:solidFill>
                <a:latin typeface="Arial" panose="020B0604020202020204" pitchFamily="34" charset="0"/>
                <a:cs typeface="Arial" panose="020B0604020202020204" pitchFamily="34" charset="0"/>
              </a:rPr>
              <a:t>mikroartikel</a:t>
            </a:r>
            <a:endParaRPr lang="da-DK" sz="1400" dirty="0">
              <a:solidFill>
                <a:srgbClr val="FFFFFF"/>
              </a:solidFill>
              <a:latin typeface="Arial" panose="020B0604020202020204" pitchFamily="34" charset="0"/>
              <a:cs typeface="Arial" panose="020B0604020202020204" pitchFamily="34" charset="0"/>
            </a:endParaRPr>
          </a:p>
          <a:p>
            <a:pPr marL="800100" lvl="1" indent="-342900">
              <a:buFont typeface="+mj-lt"/>
              <a:buAutoNum type="arabicPeriod"/>
            </a:pPr>
            <a:endParaRPr lang="da-DK" sz="14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Opret et nyt genbrugeligt link og indsæt i en mikroartikel på en indholdsside</a:t>
            </a:r>
          </a:p>
          <a:p>
            <a:pPr lvl="1"/>
            <a:r>
              <a:rPr lang="da-DK" sz="1400" dirty="0">
                <a:solidFill>
                  <a:srgbClr val="FFFFFF"/>
                </a:solidFill>
                <a:latin typeface="Arial" panose="020B0604020202020204" pitchFamily="34" charset="0"/>
                <a:cs typeface="Arial" panose="020B0604020202020204" pitchFamily="34" charset="0"/>
              </a:rPr>
              <a:t>brug din indholdsside fra tidligere opgaver</a:t>
            </a:r>
          </a:p>
          <a:p>
            <a:pPr lvl="1"/>
            <a:r>
              <a:rPr lang="da-DK" sz="1400" dirty="0">
                <a:solidFill>
                  <a:srgbClr val="FFFFFF"/>
                </a:solidFill>
                <a:latin typeface="Arial" panose="020B0604020202020204" pitchFamily="34" charset="0"/>
                <a:cs typeface="Arial" panose="020B0604020202020204" pitchFamily="34" charset="0"/>
              </a:rPr>
              <a:t>genbrugeligt link indsættes i </a:t>
            </a:r>
            <a:r>
              <a:rPr lang="da-DK" sz="1400" dirty="0" err="1">
                <a:solidFill>
                  <a:srgbClr val="FFFFFF"/>
                </a:solidFill>
                <a:latin typeface="Arial" panose="020B0604020202020204" pitchFamily="34" charset="0"/>
                <a:cs typeface="Arial" panose="020B0604020202020204" pitchFamily="34" charset="0"/>
              </a:rPr>
              <a:t>mikroartikel</a:t>
            </a:r>
            <a:endParaRPr lang="da-DK" sz="1400" dirty="0">
              <a:solidFill>
                <a:srgbClr val="FFFFFF"/>
              </a:solidFill>
              <a:latin typeface="Arial" panose="020B0604020202020204" pitchFamily="34" charset="0"/>
              <a:cs typeface="Arial" panose="020B0604020202020204" pitchFamily="34" charset="0"/>
            </a:endParaRPr>
          </a:p>
          <a:p>
            <a:pPr marL="800100" lvl="1" indent="-342900">
              <a:buFont typeface="+mj-lt"/>
              <a:buAutoNum type="arabicPeriod"/>
            </a:pPr>
            <a:endParaRPr lang="da-DK" sz="14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Redigér et eksisterende link</a:t>
            </a:r>
          </a:p>
          <a:p>
            <a:pPr lvl="1"/>
            <a:r>
              <a:rPr lang="da-DK" sz="1400" dirty="0">
                <a:solidFill>
                  <a:srgbClr val="FFFFFF"/>
                </a:solidFill>
                <a:latin typeface="Arial" panose="020B0604020202020204" pitchFamily="34" charset="0"/>
                <a:cs typeface="Arial" panose="020B0604020202020204" pitchFamily="34" charset="0"/>
              </a:rPr>
              <a:t>redigér linkteksten</a:t>
            </a:r>
          </a:p>
          <a:p>
            <a:pPr lvl="1"/>
            <a:r>
              <a:rPr lang="da-DK" sz="1400" dirty="0">
                <a:solidFill>
                  <a:srgbClr val="FFFFFF"/>
                </a:solidFill>
                <a:latin typeface="Arial" panose="020B0604020202020204" pitchFamily="34" charset="0"/>
                <a:cs typeface="Arial" panose="020B0604020202020204" pitchFamily="34" charset="0"/>
              </a:rPr>
              <a:t>redigér URL’en</a:t>
            </a:r>
          </a:p>
          <a:p>
            <a:pPr lvl="1"/>
            <a:r>
              <a:rPr lang="da-DK" sz="1400" dirty="0">
                <a:solidFill>
                  <a:srgbClr val="FFFFFF"/>
                </a:solidFill>
                <a:latin typeface="Arial" panose="020B0604020202020204" pitchFamily="34" charset="0"/>
                <a:cs typeface="Arial" panose="020B0604020202020204" pitchFamily="34" charset="0"/>
              </a:rPr>
              <a:t>redigér den alternative tekst (mouseover-teksten)</a:t>
            </a:r>
          </a:p>
          <a:p>
            <a:pPr marL="800100" lvl="1" indent="0">
              <a:buNone/>
            </a:pPr>
            <a:endParaRPr lang="da-DK" sz="14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Slet et genbrugeligt link i en mikroartikel.</a:t>
            </a:r>
          </a:p>
          <a:p>
            <a:pPr marL="0" indent="0">
              <a:buNone/>
            </a:pPr>
            <a:endParaRPr lang="da-DK" sz="1400" dirty="0">
              <a:solidFill>
                <a:srgbClr val="FFFFFF"/>
              </a:solidFill>
              <a:latin typeface="Arial" panose="020B0604020202020204" pitchFamily="34" charset="0"/>
              <a:cs typeface="Arial" panose="020B0604020202020204" pitchFamily="34" charset="0"/>
            </a:endParaRPr>
          </a:p>
        </p:txBody>
      </p:sp>
      <p:sp>
        <p:nvSpPr>
          <p:cNvPr id="5" name="Rektangel" title="&quot;&quot;">
            <a:extLst>
              <a:ext uri="{FF2B5EF4-FFF2-40B4-BE49-F238E27FC236}">
                <a16:creationId xmlns:a16="http://schemas.microsoft.com/office/drawing/2014/main" id="{235DEA24-7449-4145-A21A-D9BA72C4AF70}"/>
              </a:ext>
            </a:extLst>
          </p:cNvPr>
          <p:cNvSpPr/>
          <p:nvPr/>
        </p:nvSpPr>
        <p:spPr>
          <a:xfrm flipV="1">
            <a:off x="4296244" y="1202427"/>
            <a:ext cx="1328379"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2F01400E-625C-4545-88D9-0DB59383DCC3}"/>
              </a:ext>
            </a:extLst>
          </p:cNvPr>
          <p:cNvSpPr txBox="1">
            <a:spLocks/>
          </p:cNvSpPr>
          <p:nvPr/>
        </p:nvSpPr>
        <p:spPr>
          <a:xfrm>
            <a:off x="4246076" y="831391"/>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solidFill>
                  <a:srgbClr val="FFFFFF"/>
                </a:solidFill>
                <a:latin typeface="Arial" panose="020B0604020202020204" pitchFamily="34" charset="0"/>
                <a:cs typeface="Arial" panose="020B0604020202020204" pitchFamily="34" charset="0"/>
              </a:rPr>
              <a:t>Øvelse 5</a:t>
            </a:r>
          </a:p>
        </p:txBody>
      </p:sp>
      <p:sp>
        <p:nvSpPr>
          <p:cNvPr id="6" name="Titel"/>
          <p:cNvSpPr>
            <a:spLocks noGrp="1"/>
          </p:cNvSpPr>
          <p:nvPr>
            <p:ph type="title"/>
          </p:nvPr>
        </p:nvSpPr>
        <p:spPr>
          <a:xfrm>
            <a:off x="3910337" y="168609"/>
            <a:ext cx="4049389" cy="561701"/>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endParaRPr lang="da-DK" dirty="0"/>
          </a:p>
        </p:txBody>
      </p:sp>
    </p:spTree>
    <p:extLst>
      <p:ext uri="{BB962C8B-B14F-4D97-AF65-F5344CB8AC3E}">
        <p14:creationId xmlns:p14="http://schemas.microsoft.com/office/powerpoint/2010/main" val="3333505804"/>
      </p:ext>
    </p:extLst>
  </p:cSld>
  <p:clrMapOvr>
    <a:masterClrMapping/>
  </p:clrMapOvr>
  <p:transition spd="slow">
    <p:push di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title="&quot;&quot;">
            <a:extLst>
              <a:ext uri="{FF2B5EF4-FFF2-40B4-BE49-F238E27FC236}">
                <a16:creationId xmlns:a16="http://schemas.microsoft.com/office/drawing/2014/main" id="{B14467D3-360F-40EE-AE40-049F0CED76CB}"/>
              </a:ext>
            </a:extLst>
          </p:cNvPr>
          <p:cNvSpPr/>
          <p:nvPr/>
        </p:nvSpPr>
        <p:spPr>
          <a:xfrm>
            <a:off x="525516" y="2373539"/>
            <a:ext cx="397391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p:cNvSpPr>
            <a:spLocks noGrp="1"/>
          </p:cNvSpPr>
          <p:nvPr>
            <p:ph type="title"/>
          </p:nvPr>
        </p:nvSpPr>
        <p:spPr>
          <a:xfrm>
            <a:off x="525516" y="1214789"/>
            <a:ext cx="4899053" cy="1325563"/>
          </a:xfrm>
        </p:spPr>
        <p:txBody>
          <a:bodyPr/>
          <a:lstStyle/>
          <a:p>
            <a:pPr lvl="0" defTabSz="457200">
              <a:lnSpc>
                <a:spcPct val="100000"/>
              </a:lnSpc>
              <a:spcBef>
                <a:spcPts val="0"/>
              </a:spcBef>
            </a:pPr>
            <a:r>
              <a:rPr lang="da-DK" sz="3600" b="1" dirty="0">
                <a:solidFill>
                  <a:prstClr val="white"/>
                </a:solidFill>
                <a:latin typeface="Arial" panose="020B0604020202020204" pitchFamily="34" charset="0"/>
                <a:ea typeface="+mn-ea"/>
                <a:cs typeface="Arial" panose="020B0604020202020204" pitchFamily="34" charset="0"/>
              </a:rPr>
              <a:t>Lektion 6:</a:t>
            </a:r>
            <a:br>
              <a:rPr lang="da-DK" sz="3600" b="1" dirty="0">
                <a:solidFill>
                  <a:prstClr val="white"/>
                </a:solidFill>
                <a:latin typeface="Arial" panose="020B0604020202020204" pitchFamily="34" charset="0"/>
                <a:ea typeface="+mn-ea"/>
                <a:cs typeface="Arial" panose="020B0604020202020204" pitchFamily="34" charset="0"/>
              </a:rPr>
            </a:br>
            <a:r>
              <a:rPr lang="da-DK" sz="3600" dirty="0">
                <a:solidFill>
                  <a:prstClr val="white"/>
                </a:solidFill>
                <a:latin typeface="Arial" panose="020B0604020202020204" pitchFamily="34" charset="0"/>
                <a:ea typeface="+mn-ea"/>
                <a:cs typeface="Arial" panose="020B0604020202020204" pitchFamily="34" charset="0"/>
              </a:rPr>
              <a:t>Opret indholdsside</a:t>
            </a:r>
          </a:p>
        </p:txBody>
      </p:sp>
      <p:pic>
        <p:nvPicPr>
          <p:cNvPr id="3" name="Billed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2964" y="2304048"/>
            <a:ext cx="6207909" cy="4140593"/>
          </a:xfrm>
          <a:prstGeom prst="rect">
            <a:avLst/>
          </a:prstGeom>
        </p:spPr>
      </p:pic>
    </p:spTree>
    <p:extLst>
      <p:ext uri="{BB962C8B-B14F-4D97-AF65-F5344CB8AC3E}">
        <p14:creationId xmlns:p14="http://schemas.microsoft.com/office/powerpoint/2010/main" val="945606655"/>
      </p:ext>
    </p:extLst>
  </p:cSld>
  <p:clrMapOvr>
    <a:masterClrMapping/>
  </p:clrMapOvr>
  <p:transition spd="slow">
    <p:push di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p:cNvSpPr>
            <a:spLocks noGrp="1"/>
          </p:cNvSpPr>
          <p:nvPr>
            <p:ph sz="quarter" idx="4294967295"/>
          </p:nvPr>
        </p:nvSpPr>
        <p:spPr>
          <a:xfrm>
            <a:off x="1123122" y="2120279"/>
            <a:ext cx="6904038" cy="2665412"/>
          </a:xfrm>
          <a:prstGeom prst="rect">
            <a:avLst/>
          </a:prstGeom>
        </p:spPr>
        <p:txBody>
          <a:bodyPr/>
          <a:lstStyle/>
          <a:p>
            <a:r>
              <a:rPr lang="da-DK" sz="1800" dirty="0">
                <a:solidFill>
                  <a:srgbClr val="FFFFFF"/>
                </a:solidFill>
                <a:latin typeface="Arial" panose="020B0604020202020204" pitchFamily="34" charset="0"/>
                <a:cs typeface="Arial" panose="020B0604020202020204" pitchFamily="34" charset="0"/>
              </a:rPr>
              <a:t>Du kan oprette din første nye indholdsside med emneinddeling</a:t>
            </a:r>
            <a:endParaRPr lang="en-US" sz="1800" dirty="0">
              <a:solidFill>
                <a:srgbClr val="FFFFFF"/>
              </a:solidFill>
              <a:latin typeface="Arial" panose="020B0604020202020204" pitchFamily="34" charset="0"/>
              <a:cs typeface="Arial" panose="020B0604020202020204" pitchFamily="34" charset="0"/>
            </a:endParaRPr>
          </a:p>
          <a:p>
            <a:r>
              <a:rPr lang="en-US" sz="1800" dirty="0">
                <a:solidFill>
                  <a:srgbClr val="FFFFFF"/>
                </a:solidFill>
                <a:latin typeface="Arial" panose="020B0604020202020204" pitchFamily="34" charset="0"/>
                <a:cs typeface="Arial" panose="020B0604020202020204" pitchFamily="34" charset="0"/>
              </a:rPr>
              <a:t>Du </a:t>
            </a:r>
            <a:r>
              <a:rPr lang="en-US" sz="1800" dirty="0" err="1">
                <a:solidFill>
                  <a:srgbClr val="FFFFFF"/>
                </a:solidFill>
                <a:latin typeface="Arial" panose="020B0604020202020204" pitchFamily="34" charset="0"/>
                <a:cs typeface="Arial" panose="020B0604020202020204" pitchFamily="34" charset="0"/>
              </a:rPr>
              <a:t>kan</a:t>
            </a:r>
            <a:r>
              <a:rPr lang="en-US" sz="1800" dirty="0">
                <a:solidFill>
                  <a:srgbClr val="FFFFFF"/>
                </a:solidFill>
                <a:latin typeface="Arial" panose="020B0604020202020204" pitchFamily="34" charset="0"/>
                <a:cs typeface="Arial" panose="020B0604020202020204" pitchFamily="34" charset="0"/>
              </a:rPr>
              <a:t> </a:t>
            </a:r>
            <a:r>
              <a:rPr lang="en-US" sz="1800" dirty="0" err="1">
                <a:solidFill>
                  <a:srgbClr val="FFFFFF"/>
                </a:solidFill>
                <a:latin typeface="Arial" panose="020B0604020202020204" pitchFamily="34" charset="0"/>
                <a:cs typeface="Arial" panose="020B0604020202020204" pitchFamily="34" charset="0"/>
              </a:rPr>
              <a:t>tilføje</a:t>
            </a:r>
            <a:r>
              <a:rPr lang="en-US" sz="1800" dirty="0">
                <a:solidFill>
                  <a:srgbClr val="FFFFFF"/>
                </a:solidFill>
                <a:latin typeface="Arial" panose="020B0604020202020204" pitchFamily="34" charset="0"/>
                <a:cs typeface="Arial" panose="020B0604020202020204" pitchFamily="34" charset="0"/>
              </a:rPr>
              <a:t> </a:t>
            </a:r>
            <a:r>
              <a:rPr lang="da-DK" sz="1800" dirty="0">
                <a:solidFill>
                  <a:srgbClr val="FFFFFF"/>
                </a:solidFill>
                <a:latin typeface="Arial" panose="020B0604020202020204" pitchFamily="34" charset="0"/>
                <a:cs typeface="Arial" panose="020B0604020202020204" pitchFamily="34" charset="0"/>
              </a:rPr>
              <a:t>nye elementer såsom mikroartikelrammer (som giver mulighed for emneinddeling) og mikroartikler</a:t>
            </a:r>
          </a:p>
          <a:p>
            <a:r>
              <a:rPr lang="da-DK" sz="1800" dirty="0">
                <a:solidFill>
                  <a:srgbClr val="FFFFFF"/>
                </a:solidFill>
                <a:latin typeface="Arial" panose="020B0604020202020204" pitchFamily="34" charset="0"/>
                <a:cs typeface="Arial" panose="020B0604020202020204" pitchFamily="34" charset="0"/>
              </a:rPr>
              <a:t>Du kan opmærke mikroartiklerne ‘Lovgivning’ og ‘Læs også’ med typebetegnelse</a:t>
            </a:r>
          </a:p>
          <a:p>
            <a:pPr marL="0" indent="0">
              <a:buNone/>
            </a:pPr>
            <a:endParaRPr lang="da-DK" sz="1800" dirty="0"/>
          </a:p>
        </p:txBody>
      </p:sp>
      <p:sp>
        <p:nvSpPr>
          <p:cNvPr id="5" name="Rektangel"/>
          <p:cNvSpPr/>
          <p:nvPr/>
        </p:nvSpPr>
        <p:spPr>
          <a:xfrm>
            <a:off x="1123122" y="1255237"/>
            <a:ext cx="3384260" cy="769441"/>
          </a:xfrm>
          <a:prstGeom prst="rect">
            <a:avLst/>
          </a:prstGeom>
        </p:spPr>
        <p:txBody>
          <a:bodyPr wrap="none">
            <a:spAutoFit/>
          </a:bodyPr>
          <a:lstStyle/>
          <a:p>
            <a:r>
              <a:rPr lang="da-DK" sz="4400" b="1" dirty="0">
                <a:solidFill>
                  <a:srgbClr val="44831E"/>
                </a:solidFill>
                <a:latin typeface="Arial" panose="020B0604020202020204" pitchFamily="34" charset="0"/>
                <a:ea typeface="+mj-ea"/>
                <a:cs typeface="Arial" panose="020B0604020202020204" pitchFamily="34" charset="0"/>
              </a:rPr>
              <a:t>Læringsmål</a:t>
            </a:r>
            <a:endParaRPr lang="da-DK" dirty="0"/>
          </a:p>
        </p:txBody>
      </p:sp>
      <p:sp>
        <p:nvSpPr>
          <p:cNvPr id="6" name="Titel 1"/>
          <p:cNvSpPr>
            <a:spLocks noGrp="1"/>
          </p:cNvSpPr>
          <p:nvPr>
            <p:ph type="title"/>
          </p:nvPr>
        </p:nvSpPr>
        <p:spPr>
          <a:xfrm>
            <a:off x="3969026" y="185185"/>
            <a:ext cx="4538870"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6: opret indholdsside</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Tree>
    <p:extLst>
      <p:ext uri="{BB962C8B-B14F-4D97-AF65-F5344CB8AC3E}">
        <p14:creationId xmlns:p14="http://schemas.microsoft.com/office/powerpoint/2010/main" val="110521390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title="&quot;&quot;">
            <a:extLst>
              <a:ext uri="{FF2B5EF4-FFF2-40B4-BE49-F238E27FC236}">
                <a16:creationId xmlns:a16="http://schemas.microsoft.com/office/drawing/2014/main" id="{1CABD83E-EB46-45AC-883C-D929BD630059}"/>
              </a:ext>
            </a:extLst>
          </p:cNvPr>
          <p:cNvSpPr/>
          <p:nvPr/>
        </p:nvSpPr>
        <p:spPr>
          <a:xfrm flipV="1">
            <a:off x="1321914" y="1362500"/>
            <a:ext cx="431688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Underoverskrift"/>
          <p:cNvSpPr txBox="1"/>
          <p:nvPr/>
        </p:nvSpPr>
        <p:spPr>
          <a:xfrm>
            <a:off x="1225661" y="908638"/>
            <a:ext cx="7340823" cy="430887"/>
          </a:xfrm>
          <a:prstGeom prst="rect">
            <a:avLst/>
          </a:prstGeom>
          <a:noFill/>
        </p:spPr>
        <p:txBody>
          <a:bodyPr wrap="square" rtlCol="0">
            <a:spAutoFit/>
          </a:bodyPr>
          <a:lstStyle/>
          <a:p>
            <a:r>
              <a:rPr lang="da-DK" sz="2200" b="1" dirty="0">
                <a:solidFill>
                  <a:srgbClr val="FFFFFF"/>
                </a:solidFill>
                <a:latin typeface="Arial" panose="020B0604020202020204" pitchFamily="34" charset="0"/>
                <a:cs typeface="Arial" panose="020B0604020202020204" pitchFamily="34" charset="0"/>
              </a:rPr>
              <a:t>Borger.dk og lifeindenmark.dk i dag – web og mobil</a:t>
            </a:r>
            <a:endParaRPr lang="da-DK" sz="2200" dirty="0">
              <a:solidFill>
                <a:srgbClr val="FFFFFF"/>
              </a:solidFill>
              <a:latin typeface="Arial" panose="020B0604020202020204" pitchFamily="34" charset="0"/>
              <a:cs typeface="Arial" panose="020B0604020202020204" pitchFamily="34" charset="0"/>
            </a:endParaRPr>
          </a:p>
        </p:txBody>
      </p:sp>
      <p:sp>
        <p:nvSpPr>
          <p:cNvPr id="2" name="Borger.dk fra 2007"/>
          <p:cNvSpPr>
            <a:spLocks noGrp="1"/>
          </p:cNvSpPr>
          <p:nvPr>
            <p:ph type="title"/>
          </p:nvPr>
        </p:nvSpPr>
        <p:spPr>
          <a:xfrm>
            <a:off x="3657610" y="128605"/>
            <a:ext cx="10515600"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 </a:t>
            </a:r>
          </a:p>
        </p:txBody>
      </p:sp>
      <p:pic>
        <p:nvPicPr>
          <p:cNvPr id="6" name="Billede 5" descr="Lifeindenmark.dk vises på desktop og mobi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138" y="2975523"/>
            <a:ext cx="5784002" cy="3408697"/>
          </a:xfrm>
          <a:prstGeom prst="rect">
            <a:avLst/>
          </a:prstGeom>
        </p:spPr>
      </p:pic>
      <p:pic>
        <p:nvPicPr>
          <p:cNvPr id="3" name="Billede 2" descr="Skærmbillede af forsiden af borger.dk på desktop og mobi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914" y="1477143"/>
            <a:ext cx="5132262" cy="3454646"/>
          </a:xfrm>
          <a:prstGeom prst="rect">
            <a:avLst/>
          </a:prstGeom>
        </p:spPr>
      </p:pic>
    </p:spTree>
    <p:extLst>
      <p:ext uri="{BB962C8B-B14F-4D97-AF65-F5344CB8AC3E}">
        <p14:creationId xmlns:p14="http://schemas.microsoft.com/office/powerpoint/2010/main" val="1977569068"/>
      </p:ext>
    </p:extLst>
  </p:cSld>
  <p:clrMapOvr>
    <a:masterClrMapping/>
  </p:clrMapOvr>
  <p:transition spd="slow">
    <p:push dir="u"/>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
            <a:extLst>
              <a:ext uri="{FF2B5EF4-FFF2-40B4-BE49-F238E27FC236}">
                <a16:creationId xmlns:a16="http://schemas.microsoft.com/office/drawing/2014/main" id="{825C3424-DABC-4E5F-B20E-68F651D3AF47}"/>
              </a:ext>
            </a:extLst>
          </p:cNvPr>
          <p:cNvSpPr txBox="1"/>
          <p:nvPr/>
        </p:nvSpPr>
        <p:spPr>
          <a:xfrm>
            <a:off x="952500" y="2205929"/>
            <a:ext cx="4704588" cy="3139321"/>
          </a:xfrm>
          <a:prstGeom prst="rect">
            <a:avLst/>
          </a:prstGeom>
          <a:noFill/>
        </p:spPr>
        <p:txBody>
          <a:bodyPr wrap="square">
            <a:spAutoFit/>
          </a:bodyPr>
          <a:lstStyle/>
          <a:p>
            <a:r>
              <a:rPr lang="da-DK" dirty="0">
                <a:solidFill>
                  <a:srgbClr val="FFFFFF"/>
                </a:solidFill>
                <a:latin typeface="Arial" panose="020B0604020202020204" pitchFamily="34" charset="0"/>
                <a:cs typeface="Arial" panose="020B0604020202020204" pitchFamily="34" charset="0"/>
              </a:rPr>
              <a:t>Varsling til </a:t>
            </a:r>
            <a:r>
              <a:rPr lang="da-DK" dirty="0">
                <a:solidFill>
                  <a:srgbClr val="FFFFFF"/>
                </a:solidFill>
                <a:latin typeface="Arial" panose="020B0604020202020204" pitchFamily="34" charset="0"/>
                <a:cs typeface="Arial" panose="020B0604020202020204" pitchFamily="34" charset="0"/>
                <a:hlinkClick r:id="rId3" tooltip="#AutoGenerate"/>
              </a:rPr>
              <a:t>admin@borger.dk</a:t>
            </a:r>
            <a:r>
              <a:rPr lang="da-DK" dirty="0">
                <a:solidFill>
                  <a:srgbClr val="FFFFFF"/>
                </a:solidFill>
                <a:latin typeface="Arial" panose="020B0604020202020204" pitchFamily="34" charset="0"/>
                <a:cs typeface="Arial" panose="020B0604020202020204" pitchFamily="34" charset="0"/>
              </a:rPr>
              <a:t> i god tid</a:t>
            </a:r>
          </a:p>
          <a:p>
            <a:endParaRPr lang="da-DK" dirty="0">
              <a:solidFill>
                <a:srgbClr val="FFFFFF"/>
              </a:solidFill>
              <a:latin typeface="Arial" panose="020B0604020202020204" pitchFamily="34" charset="0"/>
              <a:cs typeface="Arial" panose="020B0604020202020204" pitchFamily="34" charset="0"/>
            </a:endParaRPr>
          </a:p>
          <a:p>
            <a:r>
              <a:rPr lang="da-DK" dirty="0">
                <a:solidFill>
                  <a:srgbClr val="FFFFFF"/>
                </a:solidFill>
                <a:latin typeface="Arial" panose="020B0604020202020204" pitchFamily="34" charset="0"/>
                <a:cs typeface="Arial" panose="020B0604020202020204" pitchFamily="34" charset="0"/>
              </a:rPr>
              <a:t>Forslag til:</a:t>
            </a:r>
          </a:p>
          <a:p>
            <a:pPr marL="742950" lvl="1"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Titel</a:t>
            </a:r>
          </a:p>
          <a:p>
            <a:pPr marL="742950" lvl="1"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Placering i navigationen </a:t>
            </a:r>
            <a:br>
              <a:rPr lang="da-DK" dirty="0">
                <a:solidFill>
                  <a:srgbClr val="FFFFFF"/>
                </a:solidFill>
                <a:latin typeface="Arial" panose="020B0604020202020204" pitchFamily="34" charset="0"/>
                <a:cs typeface="Arial" panose="020B0604020202020204" pitchFamily="34" charset="0"/>
              </a:rPr>
            </a:br>
            <a:r>
              <a:rPr lang="da-DK" dirty="0">
                <a:solidFill>
                  <a:srgbClr val="FFFFFF"/>
                </a:solidFill>
                <a:latin typeface="Arial" panose="020B0604020202020204" pitchFamily="34" charset="0"/>
                <a:cs typeface="Arial" panose="020B0604020202020204" pitchFamily="34" charset="0"/>
              </a:rPr>
              <a:t>(evt. også under andre emner)</a:t>
            </a:r>
          </a:p>
          <a:p>
            <a:pPr marL="742950" lvl="1"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Søgeord</a:t>
            </a:r>
          </a:p>
          <a:p>
            <a:pPr marL="742950" lvl="1"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Ansvarlig myndighed og kontaktperson</a:t>
            </a:r>
          </a:p>
          <a:p>
            <a:pPr marL="742950" lvl="1"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Information til interessenter, </a:t>
            </a:r>
            <a:br>
              <a:rPr lang="da-DK" dirty="0">
                <a:solidFill>
                  <a:srgbClr val="FFFFFF"/>
                </a:solidFill>
                <a:latin typeface="Arial" panose="020B0604020202020204" pitchFamily="34" charset="0"/>
                <a:cs typeface="Arial" panose="020B0604020202020204" pitchFamily="34" charset="0"/>
              </a:rPr>
            </a:br>
            <a:r>
              <a:rPr lang="da-DK" dirty="0">
                <a:solidFill>
                  <a:srgbClr val="FFFFFF"/>
                </a:solidFill>
                <a:latin typeface="Arial" panose="020B0604020202020204" pitchFamily="34" charset="0"/>
                <a:cs typeface="Arial" panose="020B0604020202020204" pitchFamily="34" charset="0"/>
              </a:rPr>
              <a:t>fx til kommunerne</a:t>
            </a:r>
          </a:p>
        </p:txBody>
      </p:sp>
      <p:sp>
        <p:nvSpPr>
          <p:cNvPr id="6" name="Rektangel" title="&quot;&quot;">
            <a:extLst>
              <a:ext uri="{FF2B5EF4-FFF2-40B4-BE49-F238E27FC236}">
                <a16:creationId xmlns:a16="http://schemas.microsoft.com/office/drawing/2014/main" id="{C66226F1-7F7C-4DFD-A98C-92BA0EF168A0}"/>
              </a:ext>
            </a:extLst>
          </p:cNvPr>
          <p:cNvSpPr/>
          <p:nvPr/>
        </p:nvSpPr>
        <p:spPr>
          <a:xfrm>
            <a:off x="895041" y="1521731"/>
            <a:ext cx="245745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193C04CD-6059-4B94-BBF5-74414F8CA230}"/>
              </a:ext>
            </a:extLst>
          </p:cNvPr>
          <p:cNvSpPr txBox="1">
            <a:spLocks/>
          </p:cNvSpPr>
          <p:nvPr/>
        </p:nvSpPr>
        <p:spPr>
          <a:xfrm>
            <a:off x="831540" y="1157768"/>
            <a:ext cx="390682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Forarbejde til ny side</a:t>
            </a:r>
          </a:p>
        </p:txBody>
      </p:sp>
      <p:sp>
        <p:nvSpPr>
          <p:cNvPr id="2" name="Titel 1"/>
          <p:cNvSpPr>
            <a:spLocks noGrp="1"/>
          </p:cNvSpPr>
          <p:nvPr>
            <p:ph type="title"/>
          </p:nvPr>
        </p:nvSpPr>
        <p:spPr>
          <a:xfrm>
            <a:off x="4196395" y="172875"/>
            <a:ext cx="39001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p>
        </p:txBody>
      </p:sp>
      <p:pic>
        <p:nvPicPr>
          <p:cNvPr id="4" name="Billede 3">
            <a:extLst>
              <a:ext uri="{FF2B5EF4-FFF2-40B4-BE49-F238E27FC236}">
                <a16:creationId xmlns:a16="http://schemas.microsoft.com/office/drawing/2014/main" id="{4E4FCE07-A96C-DFAE-D55B-FCA743579FF8}"/>
              </a:ext>
            </a:extLst>
          </p:cNvPr>
          <p:cNvPicPr>
            <a:picLocks noChangeAspect="1"/>
          </p:cNvPicPr>
          <p:nvPr/>
        </p:nvPicPr>
        <p:blipFill>
          <a:blip r:embed="rId4"/>
          <a:stretch>
            <a:fillRect/>
          </a:stretch>
        </p:blipFill>
        <p:spPr>
          <a:xfrm>
            <a:off x="5621081" y="1567450"/>
            <a:ext cx="6299208" cy="3745610"/>
          </a:xfrm>
          <a:prstGeom prst="rect">
            <a:avLst/>
          </a:prstGeom>
        </p:spPr>
      </p:pic>
    </p:spTree>
    <p:extLst>
      <p:ext uri="{BB962C8B-B14F-4D97-AF65-F5344CB8AC3E}">
        <p14:creationId xmlns:p14="http://schemas.microsoft.com/office/powerpoint/2010/main" val="802584102"/>
      </p:ext>
    </p:extLst>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title="&quot;&quot;">
            <a:extLst>
              <a:ext uri="{FF2B5EF4-FFF2-40B4-BE49-F238E27FC236}">
                <a16:creationId xmlns:a16="http://schemas.microsoft.com/office/drawing/2014/main" id="{A7FE3CD6-1113-455A-B0C5-C491421C3914}"/>
              </a:ext>
            </a:extLst>
          </p:cNvPr>
          <p:cNvPicPr>
            <a:picLocks noChangeAspect="1"/>
          </p:cNvPicPr>
          <p:nvPr/>
        </p:nvPicPr>
        <p:blipFill>
          <a:blip r:embed="rId3"/>
          <a:stretch>
            <a:fillRect/>
          </a:stretch>
        </p:blipFill>
        <p:spPr>
          <a:xfrm>
            <a:off x="1981200" y="1946474"/>
            <a:ext cx="8229600" cy="4037486"/>
          </a:xfrm>
          <a:prstGeom prst="rect">
            <a:avLst/>
          </a:prstGeom>
        </p:spPr>
      </p:pic>
      <p:sp>
        <p:nvSpPr>
          <p:cNvPr id="10" name="Rektangel" title="&quot;&quot;">
            <a:extLst>
              <a:ext uri="{FF2B5EF4-FFF2-40B4-BE49-F238E27FC236}">
                <a16:creationId xmlns:a16="http://schemas.microsoft.com/office/drawing/2014/main" id="{E3F64AE3-2693-4D68-B1BC-8F8A538C95C7}"/>
              </a:ext>
            </a:extLst>
          </p:cNvPr>
          <p:cNvSpPr/>
          <p:nvPr/>
        </p:nvSpPr>
        <p:spPr>
          <a:xfrm flipV="1">
            <a:off x="645551" y="1479616"/>
            <a:ext cx="9682355"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a:extLst>
              <a:ext uri="{FF2B5EF4-FFF2-40B4-BE49-F238E27FC236}">
                <a16:creationId xmlns:a16="http://schemas.microsoft.com/office/drawing/2014/main" id="{D47BAF1C-E1FA-4B9A-A1C3-5BCDF76518EF}"/>
              </a:ext>
            </a:extLst>
          </p:cNvPr>
          <p:cNvSpPr txBox="1">
            <a:spLocks/>
          </p:cNvSpPr>
          <p:nvPr/>
        </p:nvSpPr>
        <p:spPr>
          <a:xfrm>
            <a:off x="577205" y="999143"/>
            <a:ext cx="9938395"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b="1" dirty="0">
                <a:solidFill>
                  <a:srgbClr val="FFFFFF"/>
                </a:solidFill>
                <a:latin typeface="Arial" panose="020B0604020202020204" pitchFamily="34" charset="0"/>
                <a:cs typeface="Arial" panose="020B0604020202020204" pitchFamily="34" charset="0"/>
              </a:rPr>
              <a:t>Opret en ny indholdsside på borger.dk via indholdsredigering</a:t>
            </a:r>
          </a:p>
        </p:txBody>
      </p:sp>
      <p:sp>
        <p:nvSpPr>
          <p:cNvPr id="2" name="Titel 1"/>
          <p:cNvSpPr>
            <a:spLocks noGrp="1"/>
          </p:cNvSpPr>
          <p:nvPr>
            <p:ph type="title"/>
          </p:nvPr>
        </p:nvSpPr>
        <p:spPr>
          <a:xfrm>
            <a:off x="4208870" y="199772"/>
            <a:ext cx="377426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992519006"/>
      </p:ext>
    </p:extLst>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title="Billede af pop up vindue for angivelse af navn">
            <a:extLst>
              <a:ext uri="{FF2B5EF4-FFF2-40B4-BE49-F238E27FC236}">
                <a16:creationId xmlns:a16="http://schemas.microsoft.com/office/drawing/2014/main" id="{E334A9C6-86C6-48E5-858A-384F59FD0B31}"/>
              </a:ext>
            </a:extLst>
          </p:cNvPr>
          <p:cNvPicPr>
            <a:picLocks noChangeAspect="1"/>
          </p:cNvPicPr>
          <p:nvPr/>
        </p:nvPicPr>
        <p:blipFill>
          <a:blip r:embed="rId3"/>
          <a:stretch>
            <a:fillRect/>
          </a:stretch>
        </p:blipFill>
        <p:spPr>
          <a:xfrm>
            <a:off x="4987224" y="940982"/>
            <a:ext cx="6769347" cy="4976036"/>
          </a:xfrm>
          <a:prstGeom prst="rect">
            <a:avLst/>
          </a:prstGeom>
        </p:spPr>
      </p:pic>
      <p:sp>
        <p:nvSpPr>
          <p:cNvPr id="6" name="Tekstfelt 2">
            <a:extLst>
              <a:ext uri="{FF2B5EF4-FFF2-40B4-BE49-F238E27FC236}">
                <a16:creationId xmlns:a16="http://schemas.microsoft.com/office/drawing/2014/main" id="{92425C08-58C0-406F-8FFA-C0E8A8A88326}"/>
              </a:ext>
            </a:extLst>
          </p:cNvPr>
          <p:cNvSpPr txBox="1"/>
          <p:nvPr/>
        </p:nvSpPr>
        <p:spPr>
          <a:xfrm>
            <a:off x="770468" y="4238624"/>
            <a:ext cx="3551012" cy="1323439"/>
          </a:xfrm>
          <a:prstGeom prst="rect">
            <a:avLst/>
          </a:prstGeom>
          <a:noFill/>
          <a:ln w="3175">
            <a:noFill/>
          </a:ln>
          <a:effectLst/>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Tilføj metadata:</a:t>
            </a:r>
            <a:endParaRPr lang="da-DK" sz="1600"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Søgeord</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Ansvarlig redaktør</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Ansvarlig borger.dk kontaktperson</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Ansvarlig myndighed</a:t>
            </a:r>
          </a:p>
        </p:txBody>
      </p:sp>
      <p:sp>
        <p:nvSpPr>
          <p:cNvPr id="5" name="TextBox 1">
            <a:extLst>
              <a:ext uri="{FF2B5EF4-FFF2-40B4-BE49-F238E27FC236}">
                <a16:creationId xmlns:a16="http://schemas.microsoft.com/office/drawing/2014/main" id="{6357223E-97FC-465B-9B3F-E8D6EAE3EE92}"/>
              </a:ext>
            </a:extLst>
          </p:cNvPr>
          <p:cNvSpPr txBox="1"/>
          <p:nvPr/>
        </p:nvSpPr>
        <p:spPr>
          <a:xfrm>
            <a:off x="770468" y="2151727"/>
            <a:ext cx="3888257" cy="2308324"/>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pop-op.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Angiv titel (maksimalt 67 tegn)</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URL’en bliver automatisk dannet og ændrer æ til ae, ø til </a:t>
            </a:r>
            <a:r>
              <a:rPr lang="da-DK" sz="1600" dirty="0" err="1">
                <a:solidFill>
                  <a:srgbClr val="FFFFFF"/>
                </a:solidFill>
                <a:latin typeface="Arial" panose="020B0604020202020204" pitchFamily="34" charset="0"/>
                <a:cs typeface="Arial" panose="020B0604020202020204" pitchFamily="34" charset="0"/>
              </a:rPr>
              <a:t>oe</a:t>
            </a:r>
            <a:r>
              <a:rPr lang="da-DK" sz="1600" dirty="0">
                <a:solidFill>
                  <a:srgbClr val="FFFFFF"/>
                </a:solidFill>
                <a:latin typeface="Arial" panose="020B0604020202020204" pitchFamily="34" charset="0"/>
                <a:cs typeface="Arial" panose="020B0604020202020204" pitchFamily="34" charset="0"/>
              </a:rPr>
              <a:t> og å til aa.</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a:xfrm>
            <a:off x="4144483" y="140712"/>
            <a:ext cx="4227414"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781785341"/>
      </p:ext>
    </p:extLst>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title="&quot;&quot;">
            <a:extLst>
              <a:ext uri="{FF2B5EF4-FFF2-40B4-BE49-F238E27FC236}">
                <a16:creationId xmlns:a16="http://schemas.microsoft.com/office/drawing/2014/main" id="{FA0DF276-FAA5-468F-B239-AAE71EBFDF93}"/>
              </a:ext>
            </a:extLst>
          </p:cNvPr>
          <p:cNvPicPr>
            <a:picLocks noChangeAspect="1"/>
          </p:cNvPicPr>
          <p:nvPr/>
        </p:nvPicPr>
        <p:blipFill>
          <a:blip r:embed="rId3"/>
          <a:stretch>
            <a:fillRect/>
          </a:stretch>
        </p:blipFill>
        <p:spPr>
          <a:xfrm>
            <a:off x="3294743" y="1743815"/>
            <a:ext cx="5602514" cy="4115042"/>
          </a:xfrm>
          <a:prstGeom prst="rect">
            <a:avLst/>
          </a:prstGeom>
        </p:spPr>
      </p:pic>
      <p:sp>
        <p:nvSpPr>
          <p:cNvPr id="7" name="Rektangel" title="&quot;&quot;">
            <a:extLst>
              <a:ext uri="{FF2B5EF4-FFF2-40B4-BE49-F238E27FC236}">
                <a16:creationId xmlns:a16="http://schemas.microsoft.com/office/drawing/2014/main" id="{50E4B302-D217-4BE1-9BEC-253C44D637AD}"/>
              </a:ext>
            </a:extLst>
          </p:cNvPr>
          <p:cNvSpPr/>
          <p:nvPr/>
        </p:nvSpPr>
        <p:spPr>
          <a:xfrm>
            <a:off x="577206" y="1481850"/>
            <a:ext cx="734759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a:extLst>
              <a:ext uri="{FF2B5EF4-FFF2-40B4-BE49-F238E27FC236}">
                <a16:creationId xmlns:a16="http://schemas.microsoft.com/office/drawing/2014/main" id="{CE91DE9F-FA47-46CD-B627-9940F6051158}"/>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b="1" dirty="0">
                <a:solidFill>
                  <a:srgbClr val="FFFFFF"/>
                </a:solidFill>
                <a:latin typeface="Arial" panose="020B0604020202020204" pitchFamily="34" charset="0"/>
                <a:cs typeface="Arial" panose="020B0604020202020204" pitchFamily="34" charset="0"/>
              </a:rPr>
              <a:t>Åbn siden i sideredigering for at tilføje indhold</a:t>
            </a:r>
          </a:p>
        </p:txBody>
      </p:sp>
      <p:sp>
        <p:nvSpPr>
          <p:cNvPr id="2" name="Titel 1"/>
          <p:cNvSpPr>
            <a:spLocks noGrp="1"/>
          </p:cNvSpPr>
          <p:nvPr>
            <p:ph type="title"/>
          </p:nvPr>
        </p:nvSpPr>
        <p:spPr>
          <a:xfrm>
            <a:off x="4309684" y="156287"/>
            <a:ext cx="403320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656061286"/>
      </p:ext>
    </p:extLst>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a:extLst>
              <a:ext uri="{FF2B5EF4-FFF2-40B4-BE49-F238E27FC236}">
                <a16:creationId xmlns:a16="http://schemas.microsoft.com/office/drawing/2014/main" id="{86D00A17-058D-443A-BFDB-A2DAE0BB4B9A}"/>
              </a:ext>
            </a:extLst>
          </p:cNvPr>
          <p:cNvSpPr txBox="1"/>
          <p:nvPr/>
        </p:nvSpPr>
        <p:spPr>
          <a:xfrm>
            <a:off x="770468" y="2151727"/>
            <a:ext cx="3888257" cy="2554545"/>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Her ser du skabelonen for en indholdsside. </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Hver </a:t>
            </a:r>
            <a:r>
              <a:rPr lang="da-DK" sz="1600" dirty="0" err="1">
                <a:solidFill>
                  <a:srgbClr val="FFFFFF"/>
                </a:solidFill>
                <a:latin typeface="Arial" panose="020B0604020202020204" pitchFamily="34" charset="0"/>
                <a:cs typeface="Arial" panose="020B0604020202020204" pitchFamily="34" charset="0"/>
              </a:rPr>
              <a:t>sidetype</a:t>
            </a:r>
            <a:r>
              <a:rPr lang="da-DK" sz="1600" dirty="0">
                <a:solidFill>
                  <a:srgbClr val="FFFFFF"/>
                </a:solidFill>
                <a:latin typeface="Arial" panose="020B0604020202020204" pitchFamily="34" charset="0"/>
                <a:cs typeface="Arial" panose="020B0604020202020204" pitchFamily="34" charset="0"/>
              </a:rPr>
              <a:t> har en skabelon med nogle felter. Der kan du indsætte forskellige typer indhold.</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3" name="Titel"/>
          <p:cNvSpPr>
            <a:spLocks noGrp="1"/>
          </p:cNvSpPr>
          <p:nvPr>
            <p:ph type="title"/>
          </p:nvPr>
        </p:nvSpPr>
        <p:spPr>
          <a:xfrm>
            <a:off x="4295995" y="170916"/>
            <a:ext cx="382052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6" name="Billede 5">
            <a:extLst>
              <a:ext uri="{FF2B5EF4-FFF2-40B4-BE49-F238E27FC236}">
                <a16:creationId xmlns:a16="http://schemas.microsoft.com/office/drawing/2014/main" id="{4963C7A7-EAED-BA71-BE61-C0E657E1C452}"/>
              </a:ext>
            </a:extLst>
          </p:cNvPr>
          <p:cNvPicPr>
            <a:picLocks noChangeAspect="1"/>
          </p:cNvPicPr>
          <p:nvPr/>
        </p:nvPicPr>
        <p:blipFill>
          <a:blip r:embed="rId3"/>
          <a:stretch>
            <a:fillRect/>
          </a:stretch>
        </p:blipFill>
        <p:spPr>
          <a:xfrm>
            <a:off x="4630705" y="1336991"/>
            <a:ext cx="7335930" cy="4362060"/>
          </a:xfrm>
          <a:prstGeom prst="rect">
            <a:avLst/>
          </a:prstGeom>
        </p:spPr>
      </p:pic>
    </p:spTree>
    <p:extLst>
      <p:ext uri="{BB962C8B-B14F-4D97-AF65-F5344CB8AC3E}">
        <p14:creationId xmlns:p14="http://schemas.microsoft.com/office/powerpoint/2010/main" val="3410165952"/>
      </p:ext>
    </p:extLst>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a:extLst>
              <a:ext uri="{FF2B5EF4-FFF2-40B4-BE49-F238E27FC236}">
                <a16:creationId xmlns:a16="http://schemas.microsoft.com/office/drawing/2014/main" id="{86D00A17-058D-443A-BFDB-A2DAE0BB4B9A}"/>
              </a:ext>
            </a:extLst>
          </p:cNvPr>
          <p:cNvSpPr txBox="1"/>
          <p:nvPr/>
        </p:nvSpPr>
        <p:spPr>
          <a:xfrm>
            <a:off x="834954" y="1905505"/>
            <a:ext cx="3888257" cy="3046988"/>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Når du opretter en ny indholdsside, opdateres navigationen automatisk.</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Siden indeholder felter til indhold, men felterne er tomme. </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Du skal indsætte indholdet.</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Tydeliggør felterne ved at klikke på ‘Kontrollér’ under fanen ‘Vis’.</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a:xfrm>
            <a:off x="4285407" y="138548"/>
            <a:ext cx="4057481"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8" name="Billede 7">
            <a:extLst>
              <a:ext uri="{FF2B5EF4-FFF2-40B4-BE49-F238E27FC236}">
                <a16:creationId xmlns:a16="http://schemas.microsoft.com/office/drawing/2014/main" id="{B2EAC900-DEAE-37FD-E8EC-59EF51317A3D}"/>
              </a:ext>
            </a:extLst>
          </p:cNvPr>
          <p:cNvPicPr>
            <a:picLocks noChangeAspect="1"/>
          </p:cNvPicPr>
          <p:nvPr/>
        </p:nvPicPr>
        <p:blipFill>
          <a:blip r:embed="rId3"/>
          <a:stretch>
            <a:fillRect/>
          </a:stretch>
        </p:blipFill>
        <p:spPr>
          <a:xfrm>
            <a:off x="4610535" y="1464111"/>
            <a:ext cx="7301841" cy="4022289"/>
          </a:xfrm>
          <a:prstGeom prst="rect">
            <a:avLst/>
          </a:prstGeom>
        </p:spPr>
      </p:pic>
      <p:sp>
        <p:nvSpPr>
          <p:cNvPr id="9" name="Ellipse 8">
            <a:extLst>
              <a:ext uri="{FF2B5EF4-FFF2-40B4-BE49-F238E27FC236}">
                <a16:creationId xmlns:a16="http://schemas.microsoft.com/office/drawing/2014/main" id="{E9C48E2B-3419-6ACC-7BFC-4B0FC8F27DBD}"/>
              </a:ext>
            </a:extLst>
          </p:cNvPr>
          <p:cNvSpPr/>
          <p:nvPr/>
        </p:nvSpPr>
        <p:spPr>
          <a:xfrm>
            <a:off x="6655337" y="146411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0" name="Ellipse 9">
            <a:extLst>
              <a:ext uri="{FF2B5EF4-FFF2-40B4-BE49-F238E27FC236}">
                <a16:creationId xmlns:a16="http://schemas.microsoft.com/office/drawing/2014/main" id="{F63D96F3-99DC-784D-3345-29F8424856C0}"/>
              </a:ext>
            </a:extLst>
          </p:cNvPr>
          <p:cNvSpPr/>
          <p:nvPr/>
        </p:nvSpPr>
        <p:spPr>
          <a:xfrm>
            <a:off x="5934000" y="1893565"/>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1" name="Rektangel 10">
            <a:extLst>
              <a:ext uri="{FF2B5EF4-FFF2-40B4-BE49-F238E27FC236}">
                <a16:creationId xmlns:a16="http://schemas.microsoft.com/office/drawing/2014/main" id="{2BBC90B4-68A8-C086-2364-26F81F9BB47A}"/>
              </a:ext>
            </a:extLst>
          </p:cNvPr>
          <p:cNvSpPr/>
          <p:nvPr/>
        </p:nvSpPr>
        <p:spPr>
          <a:xfrm>
            <a:off x="6817337" y="4777977"/>
            <a:ext cx="4224474" cy="6159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Ellipse 11">
            <a:extLst>
              <a:ext uri="{FF2B5EF4-FFF2-40B4-BE49-F238E27FC236}">
                <a16:creationId xmlns:a16="http://schemas.microsoft.com/office/drawing/2014/main" id="{163E65C3-1ACE-4088-B3BA-32370317DE1E}"/>
              </a:ext>
            </a:extLst>
          </p:cNvPr>
          <p:cNvSpPr/>
          <p:nvPr/>
        </p:nvSpPr>
        <p:spPr>
          <a:xfrm>
            <a:off x="6410400" y="501870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3" name="Rektangel 12">
            <a:extLst>
              <a:ext uri="{FF2B5EF4-FFF2-40B4-BE49-F238E27FC236}">
                <a16:creationId xmlns:a16="http://schemas.microsoft.com/office/drawing/2014/main" id="{D446BFC0-DD6F-BAB9-87B0-C4CB1A6F9281}"/>
              </a:ext>
            </a:extLst>
          </p:cNvPr>
          <p:cNvSpPr/>
          <p:nvPr/>
        </p:nvSpPr>
        <p:spPr>
          <a:xfrm>
            <a:off x="6392362" y="1613640"/>
            <a:ext cx="226802" cy="1924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56764E21-7FD3-3B41-449F-ABF620C02191}"/>
              </a:ext>
            </a:extLst>
          </p:cNvPr>
          <p:cNvSpPr/>
          <p:nvPr/>
        </p:nvSpPr>
        <p:spPr>
          <a:xfrm>
            <a:off x="6279685" y="1795802"/>
            <a:ext cx="366773" cy="164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929137271"/>
      </p:ext>
    </p:extLst>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a:extLst>
              <a:ext uri="{FF2B5EF4-FFF2-40B4-BE49-F238E27FC236}">
                <a16:creationId xmlns:a16="http://schemas.microsoft.com/office/drawing/2014/main" id="{5F3A9E69-DBC1-4546-B3F4-1838EA7FA6C2}"/>
              </a:ext>
            </a:extLst>
          </p:cNvPr>
          <p:cNvSpPr txBox="1"/>
          <p:nvPr/>
        </p:nvSpPr>
        <p:spPr>
          <a:xfrm>
            <a:off x="831540" y="2274837"/>
            <a:ext cx="3888257" cy="3046988"/>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Når du indsætter mikroartikler på den nye indholdsside, fungerer det på samme måde som tilføjelse af mikroartikler på en eksisterende side.</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Pas på, at du ikke kommer til at tilføje en hel mikroartikelramme.</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Når elementet ‘mikroartikel’ er tilføjet, kan du efterfølgende redigere overskrift og brødtekst. </a:t>
            </a:r>
          </a:p>
          <a:p>
            <a:endParaRPr lang="da-DK" sz="1600" dirty="0">
              <a:solidFill>
                <a:srgbClr val="FFFFFF"/>
              </a:solidFill>
              <a:latin typeface="Arial" panose="020B0604020202020204" pitchFamily="34" charset="0"/>
              <a:cs typeface="Arial" panose="020B0604020202020204" pitchFamily="34" charset="0"/>
            </a:endParaRPr>
          </a:p>
        </p:txBody>
      </p:sp>
      <p:sp>
        <p:nvSpPr>
          <p:cNvPr id="2" name="Titel 2">
            <a:extLst>
              <a:ext uri="{FF2B5EF4-FFF2-40B4-BE49-F238E27FC236}">
                <a16:creationId xmlns:a16="http://schemas.microsoft.com/office/drawing/2014/main" id="{FAE6D3EF-7F7C-4837-845E-383F68C6D31B}"/>
              </a:ext>
            </a:extLst>
          </p:cNvPr>
          <p:cNvSpPr txBox="1">
            <a:spLocks/>
          </p:cNvSpPr>
          <p:nvPr/>
        </p:nvSpPr>
        <p:spPr>
          <a:xfrm>
            <a:off x="907414" y="1083888"/>
            <a:ext cx="390682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Indsæt mikroartikler</a:t>
            </a:r>
          </a:p>
        </p:txBody>
      </p:sp>
      <p:sp>
        <p:nvSpPr>
          <p:cNvPr id="4" name="Titel"/>
          <p:cNvSpPr>
            <a:spLocks noGrp="1"/>
          </p:cNvSpPr>
          <p:nvPr>
            <p:ph type="title"/>
          </p:nvPr>
        </p:nvSpPr>
        <p:spPr>
          <a:xfrm>
            <a:off x="4326448" y="184344"/>
            <a:ext cx="381472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8" name="Rektangel" title="&quot;&quot;">
            <a:extLst>
              <a:ext uri="{FF2B5EF4-FFF2-40B4-BE49-F238E27FC236}">
                <a16:creationId xmlns:a16="http://schemas.microsoft.com/office/drawing/2014/main" id="{FCEFD5B6-19EA-4D72-9C2B-6543003CBE6F}"/>
              </a:ext>
            </a:extLst>
          </p:cNvPr>
          <p:cNvSpPr/>
          <p:nvPr/>
        </p:nvSpPr>
        <p:spPr>
          <a:xfrm flipV="1">
            <a:off x="907414" y="1425578"/>
            <a:ext cx="233551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Billede 6">
            <a:extLst>
              <a:ext uri="{FF2B5EF4-FFF2-40B4-BE49-F238E27FC236}">
                <a16:creationId xmlns:a16="http://schemas.microsoft.com/office/drawing/2014/main" id="{677A9A7C-A2F3-7468-D5E0-51594173463E}"/>
              </a:ext>
            </a:extLst>
          </p:cNvPr>
          <p:cNvPicPr>
            <a:picLocks noChangeAspect="1"/>
          </p:cNvPicPr>
          <p:nvPr/>
        </p:nvPicPr>
        <p:blipFill>
          <a:blip r:embed="rId3"/>
          <a:stretch>
            <a:fillRect/>
          </a:stretch>
        </p:blipFill>
        <p:spPr>
          <a:xfrm>
            <a:off x="5197726" y="1177222"/>
            <a:ext cx="6634445" cy="3645299"/>
          </a:xfrm>
          <a:prstGeom prst="rect">
            <a:avLst/>
          </a:prstGeom>
        </p:spPr>
      </p:pic>
      <p:sp>
        <p:nvSpPr>
          <p:cNvPr id="9" name="Ellipse 8">
            <a:extLst>
              <a:ext uri="{FF2B5EF4-FFF2-40B4-BE49-F238E27FC236}">
                <a16:creationId xmlns:a16="http://schemas.microsoft.com/office/drawing/2014/main" id="{67EFFA29-B26F-89D4-A7B5-2B0B1F71B294}"/>
              </a:ext>
            </a:extLst>
          </p:cNvPr>
          <p:cNvSpPr/>
          <p:nvPr/>
        </p:nvSpPr>
        <p:spPr>
          <a:xfrm>
            <a:off x="5292172" y="119481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0" name="Ellipse 9">
            <a:extLst>
              <a:ext uri="{FF2B5EF4-FFF2-40B4-BE49-F238E27FC236}">
                <a16:creationId xmlns:a16="http://schemas.microsoft.com/office/drawing/2014/main" id="{C967F3FA-14DB-5F2E-1ADF-AF638D583672}"/>
              </a:ext>
            </a:extLst>
          </p:cNvPr>
          <p:cNvSpPr/>
          <p:nvPr/>
        </p:nvSpPr>
        <p:spPr>
          <a:xfrm>
            <a:off x="5772000" y="178533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1" name="Rektangel 10">
            <a:extLst>
              <a:ext uri="{FF2B5EF4-FFF2-40B4-BE49-F238E27FC236}">
                <a16:creationId xmlns:a16="http://schemas.microsoft.com/office/drawing/2014/main" id="{43C1412E-D25D-334A-E825-124EECD2CF40}"/>
              </a:ext>
            </a:extLst>
          </p:cNvPr>
          <p:cNvSpPr/>
          <p:nvPr/>
        </p:nvSpPr>
        <p:spPr>
          <a:xfrm>
            <a:off x="5616172" y="1364232"/>
            <a:ext cx="226802" cy="1924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7BB6AE17-7BAB-5E24-1B23-3D165FFDF12D}"/>
              </a:ext>
            </a:extLst>
          </p:cNvPr>
          <p:cNvSpPr/>
          <p:nvPr/>
        </p:nvSpPr>
        <p:spPr>
          <a:xfrm>
            <a:off x="6141751" y="1553002"/>
            <a:ext cx="366773" cy="3173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a:extLst>
              <a:ext uri="{FF2B5EF4-FFF2-40B4-BE49-F238E27FC236}">
                <a16:creationId xmlns:a16="http://schemas.microsoft.com/office/drawing/2014/main" id="{E71CB296-8CEA-045B-B148-25E8E2043E58}"/>
              </a:ext>
            </a:extLst>
          </p:cNvPr>
          <p:cNvSpPr/>
          <p:nvPr/>
        </p:nvSpPr>
        <p:spPr>
          <a:xfrm>
            <a:off x="6980568" y="4142223"/>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4" name="Rektangel 13">
            <a:extLst>
              <a:ext uri="{FF2B5EF4-FFF2-40B4-BE49-F238E27FC236}">
                <a16:creationId xmlns:a16="http://schemas.microsoft.com/office/drawing/2014/main" id="{A789368D-4A79-097C-3D02-851662FE9019}"/>
              </a:ext>
            </a:extLst>
          </p:cNvPr>
          <p:cNvSpPr/>
          <p:nvPr/>
        </p:nvSpPr>
        <p:spPr>
          <a:xfrm>
            <a:off x="7340009" y="4196897"/>
            <a:ext cx="366773" cy="1482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053359666"/>
      </p:ext>
    </p:extLst>
  </p:cSld>
  <p:clrMapOvr>
    <a:masterClrMapping/>
  </p:clrMapOvr>
  <p:transition spd="slow">
    <p:push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a:extLst>
              <a:ext uri="{FF2B5EF4-FFF2-40B4-BE49-F238E27FC236}">
                <a16:creationId xmlns:a16="http://schemas.microsoft.com/office/drawing/2014/main" id="{0258AB1B-8A93-4254-94DA-B5BAF25C3050}"/>
              </a:ext>
            </a:extLst>
          </p:cNvPr>
          <p:cNvSpPr txBox="1"/>
          <p:nvPr/>
        </p:nvSpPr>
        <p:spPr>
          <a:xfrm>
            <a:off x="831540" y="2274837"/>
            <a:ext cx="3888257" cy="2800767"/>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Af hensyn til artikelimporten til kommunernes hjemmesider skal 2 af de 3 obligatoriske mikroartikler have en typeangivelse:</a:t>
            </a:r>
            <a:br>
              <a:rPr lang="da-DK" sz="1600" dirty="0">
                <a:solidFill>
                  <a:srgbClr val="FFFFFF"/>
                </a:solidFill>
                <a:latin typeface="Arial" panose="020B0604020202020204" pitchFamily="34" charset="0"/>
                <a:cs typeface="Arial" panose="020B0604020202020204" pitchFamily="34" charset="0"/>
              </a:rPr>
            </a:br>
            <a:endParaRPr lang="da-DK" sz="1600"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1600" b="1" dirty="0">
                <a:solidFill>
                  <a:srgbClr val="FFFFFF"/>
                </a:solidFill>
                <a:latin typeface="Arial" panose="020B0604020202020204" pitchFamily="34" charset="0"/>
                <a:cs typeface="Arial" panose="020B0604020202020204" pitchFamily="34" charset="0"/>
              </a:rPr>
              <a:t>Lovgivning</a:t>
            </a:r>
          </a:p>
          <a:p>
            <a:pPr marL="285750" indent="-285750">
              <a:buFont typeface="Arial" panose="020B0604020202020204" pitchFamily="34" charset="0"/>
              <a:buChar char="•"/>
            </a:pPr>
            <a:r>
              <a:rPr lang="da-DK" sz="1600" b="1" dirty="0">
                <a:solidFill>
                  <a:srgbClr val="FFFFFF"/>
                </a:solidFill>
                <a:latin typeface="Arial" panose="020B0604020202020204" pitchFamily="34" charset="0"/>
                <a:cs typeface="Arial" panose="020B0604020202020204" pitchFamily="34" charset="0"/>
              </a:rPr>
              <a:t>Læs også</a:t>
            </a:r>
          </a:p>
          <a:p>
            <a:pPr marL="285750" indent="-285750">
              <a:buFont typeface="Arial" panose="020B0604020202020204" pitchFamily="34" charset="0"/>
              <a:buChar char="•"/>
            </a:pPr>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Type kan kun angives via indholdsredigering. </a:t>
            </a:r>
          </a:p>
          <a:p>
            <a:endParaRPr lang="da-DK" sz="1600" dirty="0">
              <a:solidFill>
                <a:srgbClr val="FFFFFF"/>
              </a:solidFill>
              <a:latin typeface="Arial" panose="020B0604020202020204" pitchFamily="34" charset="0"/>
              <a:cs typeface="Arial" panose="020B0604020202020204" pitchFamily="34" charset="0"/>
            </a:endParaRPr>
          </a:p>
        </p:txBody>
      </p:sp>
      <p:sp>
        <p:nvSpPr>
          <p:cNvPr id="9" name="Rektangel" title="&quot;&quot;">
            <a:extLst>
              <a:ext uri="{FF2B5EF4-FFF2-40B4-BE49-F238E27FC236}">
                <a16:creationId xmlns:a16="http://schemas.microsoft.com/office/drawing/2014/main" id="{28C2E7CB-8BA5-46E5-A76E-816669C266D5}"/>
              </a:ext>
            </a:extLst>
          </p:cNvPr>
          <p:cNvSpPr/>
          <p:nvPr/>
        </p:nvSpPr>
        <p:spPr>
          <a:xfrm flipV="1">
            <a:off x="907414" y="1500988"/>
            <a:ext cx="127698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a:extLst>
              <a:ext uri="{FF2B5EF4-FFF2-40B4-BE49-F238E27FC236}">
                <a16:creationId xmlns:a16="http://schemas.microsoft.com/office/drawing/2014/main" id="{DDC48952-AE0A-4BAC-9CD2-444AF4867D76}"/>
              </a:ext>
            </a:extLst>
          </p:cNvPr>
          <p:cNvSpPr txBox="1">
            <a:spLocks/>
          </p:cNvSpPr>
          <p:nvPr/>
        </p:nvSpPr>
        <p:spPr>
          <a:xfrm>
            <a:off x="831540" y="1157768"/>
            <a:ext cx="390682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Angiv type</a:t>
            </a:r>
          </a:p>
        </p:txBody>
      </p:sp>
      <p:sp>
        <p:nvSpPr>
          <p:cNvPr id="4" name="Titel"/>
          <p:cNvSpPr>
            <a:spLocks noGrp="1"/>
          </p:cNvSpPr>
          <p:nvPr>
            <p:ph type="title"/>
          </p:nvPr>
        </p:nvSpPr>
        <p:spPr>
          <a:xfrm>
            <a:off x="4254680" y="198284"/>
            <a:ext cx="39001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6" name="Billede 5">
            <a:extLst>
              <a:ext uri="{FF2B5EF4-FFF2-40B4-BE49-F238E27FC236}">
                <a16:creationId xmlns:a16="http://schemas.microsoft.com/office/drawing/2014/main" id="{09D81331-978F-76F6-8527-5F1A937265A4}"/>
              </a:ext>
            </a:extLst>
          </p:cNvPr>
          <p:cNvPicPr>
            <a:picLocks noChangeAspect="1"/>
          </p:cNvPicPr>
          <p:nvPr/>
        </p:nvPicPr>
        <p:blipFill>
          <a:blip r:embed="rId3"/>
          <a:stretch>
            <a:fillRect/>
          </a:stretch>
        </p:blipFill>
        <p:spPr>
          <a:xfrm>
            <a:off x="4801862" y="1847922"/>
            <a:ext cx="6759610" cy="3603036"/>
          </a:xfrm>
          <a:prstGeom prst="rect">
            <a:avLst/>
          </a:prstGeom>
        </p:spPr>
      </p:pic>
      <p:sp>
        <p:nvSpPr>
          <p:cNvPr id="8" name="Ellipse 7">
            <a:extLst>
              <a:ext uri="{FF2B5EF4-FFF2-40B4-BE49-F238E27FC236}">
                <a16:creationId xmlns:a16="http://schemas.microsoft.com/office/drawing/2014/main" id="{D44A6E33-3AFE-1EEC-7E62-277AA1279C2A}"/>
              </a:ext>
            </a:extLst>
          </p:cNvPr>
          <p:cNvSpPr/>
          <p:nvPr/>
        </p:nvSpPr>
        <p:spPr>
          <a:xfrm>
            <a:off x="4763082" y="475823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0" name="Ellipse 9">
            <a:extLst>
              <a:ext uri="{FF2B5EF4-FFF2-40B4-BE49-F238E27FC236}">
                <a16:creationId xmlns:a16="http://schemas.microsoft.com/office/drawing/2014/main" id="{3830A15B-0654-CF2C-A201-7431F41D0277}"/>
              </a:ext>
            </a:extLst>
          </p:cNvPr>
          <p:cNvSpPr/>
          <p:nvPr/>
        </p:nvSpPr>
        <p:spPr>
          <a:xfrm>
            <a:off x="5729215" y="4042439"/>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1" name="Ellipse 10">
            <a:extLst>
              <a:ext uri="{FF2B5EF4-FFF2-40B4-BE49-F238E27FC236}">
                <a16:creationId xmlns:a16="http://schemas.microsoft.com/office/drawing/2014/main" id="{5C7741CA-B964-5434-62B8-A46A3C589B97}"/>
              </a:ext>
            </a:extLst>
          </p:cNvPr>
          <p:cNvSpPr/>
          <p:nvPr/>
        </p:nvSpPr>
        <p:spPr>
          <a:xfrm>
            <a:off x="7206520" y="4883160"/>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2" name="Rektangel 11">
            <a:extLst>
              <a:ext uri="{FF2B5EF4-FFF2-40B4-BE49-F238E27FC236}">
                <a16:creationId xmlns:a16="http://schemas.microsoft.com/office/drawing/2014/main" id="{07E720E0-98F1-363A-22D0-6CEE897DFC18}"/>
              </a:ext>
            </a:extLst>
          </p:cNvPr>
          <p:cNvSpPr/>
          <p:nvPr/>
        </p:nvSpPr>
        <p:spPr>
          <a:xfrm>
            <a:off x="5068031" y="4726481"/>
            <a:ext cx="273641" cy="2481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93ADB2E2-BE9F-54D8-9FE8-211EBB514592}"/>
              </a:ext>
            </a:extLst>
          </p:cNvPr>
          <p:cNvSpPr/>
          <p:nvPr/>
        </p:nvSpPr>
        <p:spPr>
          <a:xfrm>
            <a:off x="5741131" y="4428031"/>
            <a:ext cx="273641" cy="2481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E178C81C-F74C-C2FB-5359-AE92B12A70DB}"/>
              </a:ext>
            </a:extLst>
          </p:cNvPr>
          <p:cNvSpPr/>
          <p:nvPr/>
        </p:nvSpPr>
        <p:spPr>
          <a:xfrm>
            <a:off x="5779231" y="4840781"/>
            <a:ext cx="1325689" cy="2481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905418078"/>
      </p:ext>
    </p:extLst>
  </p:cSld>
  <p:clrMapOvr>
    <a:masterClrMapping/>
  </p:clrMapOvr>
  <p:transition spd="slow">
    <p:push dir="u"/>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a:extLst>
              <a:ext uri="{FF2B5EF4-FFF2-40B4-BE49-F238E27FC236}">
                <a16:creationId xmlns:a16="http://schemas.microsoft.com/office/drawing/2014/main" id="{DFCE060C-3854-4297-86A6-66AAC552AA00}"/>
              </a:ext>
            </a:extLst>
          </p:cNvPr>
          <p:cNvSpPr txBox="1"/>
          <p:nvPr/>
        </p:nvSpPr>
        <p:spPr>
          <a:xfrm>
            <a:off x="831540" y="2397948"/>
            <a:ext cx="3888257" cy="2062103"/>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Redigering for mikroartiklen åbnes i indholdsvisning.  </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Rul ned i højre side for at gå til ‘Type’, vælg den korrekte og klik på ‘Gem/luk’ for at afslutte og komme tilbage til sideredigering. </a:t>
            </a:r>
          </a:p>
        </p:txBody>
      </p:sp>
      <p:sp>
        <p:nvSpPr>
          <p:cNvPr id="2" name="Titel 1"/>
          <p:cNvSpPr>
            <a:spLocks noGrp="1"/>
          </p:cNvSpPr>
          <p:nvPr>
            <p:ph type="title"/>
          </p:nvPr>
        </p:nvSpPr>
        <p:spPr>
          <a:xfrm>
            <a:off x="4358235" y="218458"/>
            <a:ext cx="403320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8" name="Billede 7">
            <a:extLst>
              <a:ext uri="{FF2B5EF4-FFF2-40B4-BE49-F238E27FC236}">
                <a16:creationId xmlns:a16="http://schemas.microsoft.com/office/drawing/2014/main" id="{D909ADC5-A801-B856-A2BC-DA673D3EDB5D}"/>
              </a:ext>
            </a:extLst>
          </p:cNvPr>
          <p:cNvPicPr>
            <a:picLocks noChangeAspect="1"/>
          </p:cNvPicPr>
          <p:nvPr/>
        </p:nvPicPr>
        <p:blipFill>
          <a:blip r:embed="rId3"/>
          <a:stretch>
            <a:fillRect/>
          </a:stretch>
        </p:blipFill>
        <p:spPr>
          <a:xfrm>
            <a:off x="4643034" y="1190508"/>
            <a:ext cx="7178471" cy="4651491"/>
          </a:xfrm>
          <a:prstGeom prst="rect">
            <a:avLst/>
          </a:prstGeom>
        </p:spPr>
      </p:pic>
      <p:sp>
        <p:nvSpPr>
          <p:cNvPr id="9" name="Ellipse 8">
            <a:extLst>
              <a:ext uri="{FF2B5EF4-FFF2-40B4-BE49-F238E27FC236}">
                <a16:creationId xmlns:a16="http://schemas.microsoft.com/office/drawing/2014/main" id="{2659BE8F-7932-8B0D-442F-EBD820BD93F2}"/>
              </a:ext>
            </a:extLst>
          </p:cNvPr>
          <p:cNvSpPr/>
          <p:nvPr/>
        </p:nvSpPr>
        <p:spPr>
          <a:xfrm>
            <a:off x="11283151" y="193551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0" name="Ellipse 9">
            <a:extLst>
              <a:ext uri="{FF2B5EF4-FFF2-40B4-BE49-F238E27FC236}">
                <a16:creationId xmlns:a16="http://schemas.microsoft.com/office/drawing/2014/main" id="{04572737-A7B6-6E7D-59B8-93378AB1AD41}"/>
              </a:ext>
            </a:extLst>
          </p:cNvPr>
          <p:cNvSpPr/>
          <p:nvPr/>
        </p:nvSpPr>
        <p:spPr>
          <a:xfrm>
            <a:off x="6212837" y="3375636"/>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1" name="Ellipse 10">
            <a:extLst>
              <a:ext uri="{FF2B5EF4-FFF2-40B4-BE49-F238E27FC236}">
                <a16:creationId xmlns:a16="http://schemas.microsoft.com/office/drawing/2014/main" id="{E94543E1-FFDE-4999-70ED-293E1E28F8D3}"/>
              </a:ext>
            </a:extLst>
          </p:cNvPr>
          <p:cNvSpPr/>
          <p:nvPr/>
        </p:nvSpPr>
        <p:spPr>
          <a:xfrm>
            <a:off x="5243944" y="173122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2" name="Rektangel 11">
            <a:extLst>
              <a:ext uri="{FF2B5EF4-FFF2-40B4-BE49-F238E27FC236}">
                <a16:creationId xmlns:a16="http://schemas.microsoft.com/office/drawing/2014/main" id="{F46556C8-B461-D91F-ABD4-EDB8C47CA2EE}"/>
              </a:ext>
            </a:extLst>
          </p:cNvPr>
          <p:cNvSpPr/>
          <p:nvPr/>
        </p:nvSpPr>
        <p:spPr>
          <a:xfrm>
            <a:off x="11614012" y="2089471"/>
            <a:ext cx="145968" cy="18543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D5D6C274-AB45-5A62-0EB0-11D96869AF2F}"/>
              </a:ext>
            </a:extLst>
          </p:cNvPr>
          <p:cNvSpPr/>
          <p:nvPr/>
        </p:nvSpPr>
        <p:spPr>
          <a:xfrm>
            <a:off x="6599871" y="3513627"/>
            <a:ext cx="691475" cy="2032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DC31BA07-3080-7EDA-AA30-5767F873CA5A}"/>
              </a:ext>
            </a:extLst>
          </p:cNvPr>
          <p:cNvSpPr/>
          <p:nvPr/>
        </p:nvSpPr>
        <p:spPr>
          <a:xfrm>
            <a:off x="4888686" y="1413849"/>
            <a:ext cx="433606" cy="3173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33429712"/>
      </p:ext>
    </p:extLst>
  </p:cSld>
  <p:clrMapOvr>
    <a:masterClrMapping/>
  </p:clrMapOvr>
  <p:transition spd="slow">
    <p:push dir="u"/>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
            <a:extLst>
              <a:ext uri="{FF2B5EF4-FFF2-40B4-BE49-F238E27FC236}">
                <a16:creationId xmlns:a16="http://schemas.microsoft.com/office/drawing/2014/main" id="{8519F981-3396-B4A7-77D5-C52CE9C5A2CA}"/>
              </a:ext>
            </a:extLst>
          </p:cNvPr>
          <p:cNvSpPr txBox="1">
            <a:spLocks/>
          </p:cNvSpPr>
          <p:nvPr/>
        </p:nvSpPr>
        <p:spPr>
          <a:xfrm>
            <a:off x="7580346" y="3480396"/>
            <a:ext cx="3619524" cy="32736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a:t>
            </a:r>
            <a:r>
              <a:rPr lang="da-DK" sz="1600" dirty="0" err="1">
                <a:solidFill>
                  <a:srgbClr val="FFFFFF"/>
                </a:solidFill>
                <a:latin typeface="Arial" panose="020B0604020202020204" pitchFamily="34" charset="0"/>
                <a:cs typeface="Arial" panose="020B0604020202020204" pitchFamily="34" charset="0"/>
              </a:rPr>
              <a:t>lifeindenmark</a:t>
            </a: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forside</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Vælg emneforside og </a:t>
            </a:r>
            <a:r>
              <a:rPr lang="da-DK" sz="1600" dirty="0" err="1">
                <a:solidFill>
                  <a:srgbClr val="FFFFFF"/>
                </a:solidFill>
                <a:latin typeface="Arial" panose="020B0604020202020204" pitchFamily="34" charset="0"/>
                <a:cs typeface="Arial" panose="020B0604020202020204" pitchFamily="34" charset="0"/>
              </a:rPr>
              <a:t>højreklik</a:t>
            </a: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Vælg indsæt</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Klik på indholdsside</a:t>
            </a:r>
          </a:p>
        </p:txBody>
      </p:sp>
      <p:pic>
        <p:nvPicPr>
          <p:cNvPr id="2" name="lifeindenmark logo" title="&quot;&quot;">
            <a:extLst>
              <a:ext uri="{FF2B5EF4-FFF2-40B4-BE49-F238E27FC236}">
                <a16:creationId xmlns:a16="http://schemas.microsoft.com/office/drawing/2014/main" id="{45BE57AE-AE1F-0087-5A77-791FB742EC1B}"/>
              </a:ext>
            </a:extLst>
          </p:cNvPr>
          <p:cNvPicPr>
            <a:picLocks noChangeAspect="1"/>
          </p:cNvPicPr>
          <p:nvPr/>
        </p:nvPicPr>
        <p:blipFill rotWithShape="1">
          <a:blip r:embed="rId3"/>
          <a:srcRect r="50000"/>
          <a:stretch/>
        </p:blipFill>
        <p:spPr>
          <a:xfrm>
            <a:off x="9263387" y="1626206"/>
            <a:ext cx="2272631" cy="1219693"/>
          </a:xfrm>
          <a:prstGeom prst="rect">
            <a:avLst/>
          </a:prstGeom>
        </p:spPr>
      </p:pic>
      <p:pic>
        <p:nvPicPr>
          <p:cNvPr id="4" name="Billede 1" title="&quot;&quot;">
            <a:extLst>
              <a:ext uri="{FF2B5EF4-FFF2-40B4-BE49-F238E27FC236}">
                <a16:creationId xmlns:a16="http://schemas.microsoft.com/office/drawing/2014/main" id="{CB51F773-3B6F-5963-DF8E-4C8FD243362A}"/>
              </a:ext>
            </a:extLst>
          </p:cNvPr>
          <p:cNvPicPr>
            <a:picLocks noChangeAspect="1"/>
          </p:cNvPicPr>
          <p:nvPr/>
        </p:nvPicPr>
        <p:blipFill>
          <a:blip r:embed="rId4"/>
          <a:stretch>
            <a:fillRect/>
          </a:stretch>
        </p:blipFill>
        <p:spPr>
          <a:xfrm>
            <a:off x="449234" y="2163869"/>
            <a:ext cx="6397482" cy="4080556"/>
          </a:xfrm>
          <a:prstGeom prst="rect">
            <a:avLst/>
          </a:prstGeom>
        </p:spPr>
      </p:pic>
      <p:sp>
        <p:nvSpPr>
          <p:cNvPr id="10" name="Rektangel" title="&quot;&quot;">
            <a:extLst>
              <a:ext uri="{FF2B5EF4-FFF2-40B4-BE49-F238E27FC236}">
                <a16:creationId xmlns:a16="http://schemas.microsoft.com/office/drawing/2014/main" id="{E3F64AE3-2693-4D68-B1BC-8F8A538C95C7}"/>
              </a:ext>
            </a:extLst>
          </p:cNvPr>
          <p:cNvSpPr/>
          <p:nvPr/>
        </p:nvSpPr>
        <p:spPr>
          <a:xfrm flipV="1">
            <a:off x="645552" y="1872178"/>
            <a:ext cx="300242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a:extLst>
              <a:ext uri="{FF2B5EF4-FFF2-40B4-BE49-F238E27FC236}">
                <a16:creationId xmlns:a16="http://schemas.microsoft.com/office/drawing/2014/main" id="{D47BAF1C-E1FA-4B9A-A1C3-5BCDF76518EF}"/>
              </a:ext>
            </a:extLst>
          </p:cNvPr>
          <p:cNvSpPr txBox="1">
            <a:spLocks/>
          </p:cNvSpPr>
          <p:nvPr/>
        </p:nvSpPr>
        <p:spPr>
          <a:xfrm>
            <a:off x="645552" y="1034862"/>
            <a:ext cx="5704325"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solidFill>
                  <a:srgbClr val="FFFFFF"/>
                </a:solidFill>
                <a:latin typeface="Arial" panose="020B0604020202020204" pitchFamily="34" charset="0"/>
                <a:cs typeface="Arial" panose="020B0604020202020204" pitchFamily="34" charset="0"/>
              </a:rPr>
              <a:t>Opret en ny indholdsside på lifeindenmark.dk via indholdsredigering</a:t>
            </a:r>
          </a:p>
        </p:txBody>
      </p:sp>
      <p:sp>
        <p:nvSpPr>
          <p:cNvPr id="6" name="Titel"/>
          <p:cNvSpPr>
            <a:spLocks noGrp="1"/>
          </p:cNvSpPr>
          <p:nvPr>
            <p:ph type="title"/>
          </p:nvPr>
        </p:nvSpPr>
        <p:spPr>
          <a:xfrm>
            <a:off x="4115474" y="213376"/>
            <a:ext cx="404129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95545382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Decorative"/>
          <p:cNvPicPr>
            <a:picLocks noChangeAspect="1"/>
          </p:cNvPicPr>
          <p:nvPr/>
        </p:nvPicPr>
        <p:blipFill>
          <a:blip r:embed="rId3"/>
          <a:stretch>
            <a:fillRect/>
          </a:stretch>
        </p:blipFill>
        <p:spPr>
          <a:xfrm>
            <a:off x="3719384" y="692696"/>
            <a:ext cx="4491701" cy="1246428"/>
          </a:xfrm>
          <a:prstGeom prst="rect">
            <a:avLst/>
          </a:prstGeom>
        </p:spPr>
      </p:pic>
      <p:sp>
        <p:nvSpPr>
          <p:cNvPr id="37" name="Venstre klammeparentes 36"/>
          <p:cNvSpPr/>
          <p:nvPr/>
        </p:nvSpPr>
        <p:spPr bwMode="auto">
          <a:xfrm rot="5400000">
            <a:off x="5684528" y="-3731996"/>
            <a:ext cx="810760" cy="11928704"/>
          </a:xfrm>
          <a:prstGeom prst="leftBrace">
            <a:avLst>
              <a:gd name="adj1" fmla="val 83939"/>
              <a:gd name="adj2" fmla="val 49998"/>
            </a:avLst>
          </a:prstGeom>
          <a:noFill/>
          <a:ln w="28575" cap="flat" cmpd="sng" algn="ctr">
            <a:solidFill>
              <a:srgbClr val="BAB6B0"/>
            </a:solidFill>
            <a:prstDash val="lgDash"/>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698"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Pladsholder til slidenummer 1"/>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1E80101F-5742-4645-B1C0-D6AFABF6C92F}" type="slidenum">
              <a:rPr kumimoji="0" lang="da-DK" sz="881" b="0" i="0" u="none" strike="noStrike" kern="1200" cap="none" spc="0" normalizeH="0" baseline="0" noProof="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12</a:t>
            </a:fld>
            <a:endParaRPr kumimoji="0" lang="da-DK" sz="881" b="0" i="0" u="none" strike="noStrike" kern="1200" cap="none" spc="0" normalizeH="0" baseline="0" noProof="0">
              <a:ln>
                <a:noFill/>
              </a:ln>
              <a:noFill/>
              <a:effectLst/>
              <a:uLnTx/>
              <a:uFillTx/>
              <a:latin typeface="Arial" charset="0"/>
              <a:ea typeface="+mn-ea"/>
              <a:cs typeface="+mn-cs"/>
            </a:endParaRPr>
          </a:p>
        </p:txBody>
      </p:sp>
      <p:grpSp>
        <p:nvGrpSpPr>
          <p:cNvPr id="26" name="Gruppe 25" descr="#Decorative"/>
          <p:cNvGrpSpPr/>
          <p:nvPr/>
        </p:nvGrpSpPr>
        <p:grpSpPr>
          <a:xfrm>
            <a:off x="2602711" y="2498183"/>
            <a:ext cx="2198604" cy="4216993"/>
            <a:chOff x="199108" y="2520154"/>
            <a:chExt cx="2198604" cy="4216993"/>
          </a:xfrm>
        </p:grpSpPr>
        <p:pic>
          <p:nvPicPr>
            <p:cNvPr id="7" name="Billede 6"/>
            <p:cNvPicPr>
              <a:picLocks noChangeAspect="1"/>
            </p:cNvPicPr>
            <p:nvPr/>
          </p:nvPicPr>
          <p:blipFill>
            <a:blip r:embed="rId4"/>
            <a:stretch>
              <a:fillRect/>
            </a:stretch>
          </p:blipFill>
          <p:spPr>
            <a:xfrm>
              <a:off x="395015" y="3522384"/>
              <a:ext cx="1820128" cy="2880915"/>
            </a:xfrm>
            <a:prstGeom prst="roundRect">
              <a:avLst>
                <a:gd name="adj" fmla="val 13879"/>
              </a:avLst>
            </a:prstGeom>
          </p:spPr>
        </p:pic>
        <p:sp>
          <p:nvSpPr>
            <p:cNvPr id="9" name="Tekstfelt 8"/>
            <p:cNvSpPr txBox="1"/>
            <p:nvPr/>
          </p:nvSpPr>
          <p:spPr>
            <a:xfrm>
              <a:off x="483422" y="2699924"/>
              <a:ext cx="1798327" cy="46134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099"/>
                </a:spcBef>
                <a:spcAft>
                  <a:spcPct val="0"/>
                </a:spcAft>
                <a:buClrTx/>
                <a:buSzTx/>
                <a:buFontTx/>
                <a:buNone/>
                <a:tabLst/>
                <a:defRPr/>
              </a:pPr>
              <a:r>
                <a:rPr kumimoji="0" lang="da-DK" sz="1598" b="1" i="0" u="none" strike="noStrike" kern="1200" cap="none" spc="0" normalizeH="0" baseline="0" noProof="0" dirty="0">
                  <a:ln>
                    <a:noFill/>
                  </a:ln>
                  <a:solidFill>
                    <a:srgbClr val="000000"/>
                  </a:solidFill>
                  <a:effectLst/>
                  <a:uLnTx/>
                  <a:uFillTx/>
                  <a:latin typeface="Arial" charset="0"/>
                  <a:ea typeface="+mn-ea"/>
                  <a:cs typeface="+mn-cs"/>
                </a:rPr>
                <a:t>Selvbetjening</a:t>
              </a:r>
              <a:br>
                <a:rPr kumimoji="0" lang="da-DK" sz="1598" b="1" i="0" u="none" strike="noStrike" kern="1200" cap="none" spc="0" normalizeH="0" baseline="0" noProof="0" dirty="0">
                  <a:ln>
                    <a:noFill/>
                  </a:ln>
                  <a:solidFill>
                    <a:srgbClr val="000000"/>
                  </a:solidFill>
                  <a:effectLst/>
                  <a:uLnTx/>
                  <a:uFillTx/>
                  <a:latin typeface="Arial" charset="0"/>
                  <a:ea typeface="+mn-ea"/>
                  <a:cs typeface="+mn-cs"/>
                </a:rPr>
              </a:br>
              <a:r>
                <a:rPr kumimoji="0" lang="da-DK" sz="1400" b="1" i="0" u="none" strike="noStrike" kern="1200" cap="none" spc="0" normalizeH="0" baseline="0" noProof="0" dirty="0">
                  <a:ln>
                    <a:noFill/>
                  </a:ln>
                  <a:solidFill>
                    <a:srgbClr val="000000"/>
                  </a:solidFill>
                  <a:effectLst/>
                  <a:uLnTx/>
                  <a:uFillTx/>
                  <a:latin typeface="Arial" charset="0"/>
                  <a:ea typeface="+mn-ea"/>
                  <a:cs typeface="+mn-cs"/>
                </a:rPr>
                <a:t>Hos myndighederne</a:t>
              </a:r>
              <a:endParaRPr kumimoji="0" lang="da-DK" sz="1598"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1" name="Afrundet rektangel 20"/>
            <p:cNvSpPr/>
            <p:nvPr/>
          </p:nvSpPr>
          <p:spPr bwMode="auto">
            <a:xfrm>
              <a:off x="199108" y="2520154"/>
              <a:ext cx="2198604" cy="4216993"/>
            </a:xfrm>
            <a:prstGeom prst="roundRect">
              <a:avLst/>
            </a:prstGeom>
            <a:noFill/>
            <a:ln w="38100" cap="flat" cmpd="sng" algn="ctr">
              <a:solidFill>
                <a:srgbClr val="44831E"/>
              </a:solidFill>
              <a:prstDash val="solid"/>
              <a:round/>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0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cxnSp>
          <p:nvCxnSpPr>
            <p:cNvPr id="27" name="Lige forbindelse 26"/>
            <p:cNvCxnSpPr/>
            <p:nvPr/>
          </p:nvCxnSpPr>
          <p:spPr bwMode="auto">
            <a:xfrm>
              <a:off x="395015" y="3284984"/>
              <a:ext cx="1820128" cy="0"/>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uppe 32" descr="#Decorative"/>
          <p:cNvGrpSpPr/>
          <p:nvPr/>
        </p:nvGrpSpPr>
        <p:grpSpPr>
          <a:xfrm>
            <a:off x="236320" y="2520151"/>
            <a:ext cx="2198604" cy="4197494"/>
            <a:chOff x="4981846" y="2520151"/>
            <a:chExt cx="2198604" cy="4197494"/>
          </a:xfrm>
        </p:grpSpPr>
        <p:sp>
          <p:nvSpPr>
            <p:cNvPr id="10" name="Tekstfelt 9"/>
            <p:cNvSpPr txBox="1"/>
            <p:nvPr/>
          </p:nvSpPr>
          <p:spPr>
            <a:xfrm>
              <a:off x="5128986" y="2680423"/>
              <a:ext cx="1974081" cy="510424"/>
            </a:xfrm>
            <a:prstGeom prst="round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099"/>
                </a:spcBef>
                <a:spcAft>
                  <a:spcPct val="0"/>
                </a:spcAft>
                <a:buClrTx/>
                <a:buSzTx/>
                <a:buFontTx/>
                <a:buNone/>
                <a:tabLst/>
                <a:defRPr/>
              </a:pPr>
              <a:r>
                <a:rPr kumimoji="0" lang="da-DK" sz="1598" b="1" i="0" u="none" strike="noStrike" kern="1200" cap="none" spc="0" normalizeH="0" baseline="0" noProof="0" dirty="0">
                  <a:ln>
                    <a:noFill/>
                  </a:ln>
                  <a:solidFill>
                    <a:srgbClr val="000000"/>
                  </a:solidFill>
                  <a:effectLst/>
                  <a:uLnTx/>
                  <a:uFillTx/>
                  <a:latin typeface="Arial" charset="0"/>
                  <a:ea typeface="+mn-ea"/>
                  <a:cs typeface="+mn-cs"/>
                </a:rPr>
                <a:t>Artikler og guider</a:t>
              </a:r>
              <a:br>
                <a:rPr kumimoji="0" lang="da-DK" sz="1598" b="1" i="0" u="none" strike="noStrike" kern="1200" cap="none" spc="0" normalizeH="0" baseline="0" noProof="0" dirty="0">
                  <a:ln>
                    <a:noFill/>
                  </a:ln>
                  <a:solidFill>
                    <a:srgbClr val="000000"/>
                  </a:solidFill>
                  <a:effectLst/>
                  <a:uLnTx/>
                  <a:uFillTx/>
                  <a:latin typeface="Arial" charset="0"/>
                  <a:ea typeface="+mn-ea"/>
                  <a:cs typeface="+mn-cs"/>
                </a:rPr>
              </a:br>
              <a:r>
                <a:rPr kumimoji="0" lang="da-DK" sz="1400" b="1" i="0" u="none" strike="noStrike" kern="1200" cap="none" spc="0" normalizeH="0" baseline="0" noProof="0" dirty="0">
                  <a:ln>
                    <a:noFill/>
                  </a:ln>
                  <a:solidFill>
                    <a:srgbClr val="000000"/>
                  </a:solidFill>
                  <a:effectLst/>
                  <a:uLnTx/>
                  <a:uFillTx/>
                  <a:latin typeface="Arial" charset="0"/>
                  <a:ea typeface="+mn-ea"/>
                  <a:cs typeface="+mn-cs"/>
                </a:rPr>
                <a:t>Information</a:t>
              </a:r>
              <a:endParaRPr kumimoji="0" lang="da-DK" sz="1598" b="1"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6" name="Billede 15"/>
            <p:cNvPicPr>
              <a:picLocks noChangeAspect="1"/>
            </p:cNvPicPr>
            <p:nvPr/>
          </p:nvPicPr>
          <p:blipFill>
            <a:blip r:embed="rId5"/>
            <a:stretch>
              <a:fillRect/>
            </a:stretch>
          </p:blipFill>
          <p:spPr>
            <a:xfrm>
              <a:off x="5131165" y="3665562"/>
              <a:ext cx="1881187" cy="2571750"/>
            </a:xfrm>
            <a:prstGeom prst="roundRect">
              <a:avLst/>
            </a:prstGeom>
          </p:spPr>
        </p:pic>
        <p:sp>
          <p:nvSpPr>
            <p:cNvPr id="22" name="Afrundet rektangel 21"/>
            <p:cNvSpPr/>
            <p:nvPr/>
          </p:nvSpPr>
          <p:spPr bwMode="auto">
            <a:xfrm>
              <a:off x="4981846" y="2520151"/>
              <a:ext cx="2198604" cy="4197494"/>
            </a:xfrm>
            <a:prstGeom prst="roundRect">
              <a:avLst/>
            </a:prstGeom>
            <a:noFill/>
            <a:ln w="38100" cap="flat" cmpd="sng" algn="ctr">
              <a:solidFill>
                <a:srgbClr val="44831E"/>
              </a:solidFill>
              <a:prstDash val="solid"/>
              <a:round/>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0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cxnSp>
          <p:nvCxnSpPr>
            <p:cNvPr id="28" name="Lige forbindelse 27"/>
            <p:cNvCxnSpPr/>
            <p:nvPr/>
          </p:nvCxnSpPr>
          <p:spPr bwMode="auto">
            <a:xfrm flipV="1">
              <a:off x="5131165" y="3284608"/>
              <a:ext cx="1881187" cy="376"/>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5" name="Gruppe 34" descr="#Decorative"/>
          <p:cNvGrpSpPr/>
          <p:nvPr/>
        </p:nvGrpSpPr>
        <p:grpSpPr>
          <a:xfrm>
            <a:off x="7331135" y="2498183"/>
            <a:ext cx="2198604" cy="4197494"/>
            <a:chOff x="9764586" y="2520151"/>
            <a:chExt cx="2198604" cy="4197494"/>
          </a:xfrm>
        </p:grpSpPr>
        <p:sp>
          <p:nvSpPr>
            <p:cNvPr id="12" name="Tekstfelt 11"/>
            <p:cNvSpPr txBox="1"/>
            <p:nvPr/>
          </p:nvSpPr>
          <p:spPr>
            <a:xfrm>
              <a:off x="9964728" y="2690144"/>
              <a:ext cx="1798327" cy="46134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099"/>
                </a:spcBef>
                <a:spcAft>
                  <a:spcPct val="0"/>
                </a:spcAft>
                <a:buClrTx/>
                <a:buSzTx/>
                <a:buFontTx/>
                <a:buNone/>
                <a:tabLst/>
                <a:defRPr/>
              </a:pPr>
              <a:r>
                <a:rPr kumimoji="0" lang="da-DK" sz="1598" b="1" i="0" u="none" strike="noStrike" kern="1200" cap="none" spc="0" normalizeH="0" baseline="0" noProof="0" dirty="0">
                  <a:ln>
                    <a:noFill/>
                  </a:ln>
                  <a:solidFill>
                    <a:srgbClr val="000000"/>
                  </a:solidFill>
                  <a:effectLst/>
                  <a:uLnTx/>
                  <a:uFillTx/>
                  <a:latin typeface="Arial" charset="0"/>
                  <a:ea typeface="+mn-ea"/>
                  <a:cs typeface="+mn-cs"/>
                </a:rPr>
                <a:t>Mit Overblik </a:t>
              </a:r>
              <a:br>
                <a:rPr kumimoji="0" lang="da-DK" sz="1598" b="1" i="0" u="none" strike="noStrike" kern="1200" cap="none" spc="0" normalizeH="0" baseline="0" noProof="0" dirty="0">
                  <a:ln>
                    <a:noFill/>
                  </a:ln>
                  <a:solidFill>
                    <a:srgbClr val="000000"/>
                  </a:solidFill>
                  <a:effectLst/>
                  <a:uLnTx/>
                  <a:uFillTx/>
                  <a:latin typeface="Arial" charset="0"/>
                  <a:ea typeface="+mn-ea"/>
                  <a:cs typeface="+mn-cs"/>
                </a:rPr>
              </a:br>
              <a:r>
                <a:rPr kumimoji="0" lang="da-DK" sz="1400" b="1" i="0" u="none" strike="noStrike" kern="1200" cap="none" spc="0" normalizeH="0" baseline="0" noProof="0" dirty="0">
                  <a:ln>
                    <a:noFill/>
                  </a:ln>
                  <a:solidFill>
                    <a:srgbClr val="000000"/>
                  </a:solidFill>
                  <a:effectLst/>
                  <a:uLnTx/>
                  <a:uFillTx/>
                  <a:latin typeface="Arial" charset="0"/>
                  <a:ea typeface="+mn-ea"/>
                  <a:cs typeface="+mn-cs"/>
                </a:rPr>
                <a:t>Med personlige data</a:t>
              </a:r>
            </a:p>
          </p:txBody>
        </p:sp>
        <p:pic>
          <p:nvPicPr>
            <p:cNvPr id="15" name="Billede 14"/>
            <p:cNvPicPr>
              <a:picLocks noChangeAspect="1"/>
            </p:cNvPicPr>
            <p:nvPr/>
          </p:nvPicPr>
          <p:blipFill rotWithShape="1">
            <a:blip r:embed="rId6"/>
            <a:srcRect r="33998"/>
            <a:stretch/>
          </p:blipFill>
          <p:spPr>
            <a:xfrm>
              <a:off x="9832773" y="3608317"/>
              <a:ext cx="2062230" cy="2454697"/>
            </a:xfrm>
            <a:prstGeom prst="roundRect">
              <a:avLst>
                <a:gd name="adj" fmla="val 8670"/>
              </a:avLst>
            </a:prstGeom>
          </p:spPr>
        </p:pic>
        <p:sp>
          <p:nvSpPr>
            <p:cNvPr id="25" name="Afrundet rektangel 24"/>
            <p:cNvSpPr/>
            <p:nvPr/>
          </p:nvSpPr>
          <p:spPr bwMode="auto">
            <a:xfrm>
              <a:off x="9764586" y="2520151"/>
              <a:ext cx="2198604" cy="4197494"/>
            </a:xfrm>
            <a:prstGeom prst="roundRect">
              <a:avLst/>
            </a:prstGeom>
            <a:noFill/>
            <a:ln w="38100" cap="flat" cmpd="sng" algn="ctr">
              <a:solidFill>
                <a:srgbClr val="44831E"/>
              </a:solidFill>
              <a:prstDash val="solid"/>
              <a:round/>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0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cxnSp>
          <p:nvCxnSpPr>
            <p:cNvPr id="31" name="Lige forbindelse 30"/>
            <p:cNvCxnSpPr/>
            <p:nvPr/>
          </p:nvCxnSpPr>
          <p:spPr bwMode="auto">
            <a:xfrm>
              <a:off x="9963521" y="3252196"/>
              <a:ext cx="1799534" cy="0"/>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 name="Gruppe 33" descr="#Decorative"/>
          <p:cNvGrpSpPr/>
          <p:nvPr/>
        </p:nvGrpSpPr>
        <p:grpSpPr>
          <a:xfrm>
            <a:off x="9671664" y="2494783"/>
            <a:ext cx="2198604" cy="4197494"/>
            <a:chOff x="4659404" y="2637401"/>
            <a:chExt cx="2198604" cy="4197494"/>
          </a:xfrm>
        </p:grpSpPr>
        <p:cxnSp>
          <p:nvCxnSpPr>
            <p:cNvPr id="30" name="Lige forbindelse 29"/>
            <p:cNvCxnSpPr/>
            <p:nvPr/>
          </p:nvCxnSpPr>
          <p:spPr bwMode="auto">
            <a:xfrm flipV="1">
              <a:off x="4851350" y="3379046"/>
              <a:ext cx="1868885" cy="23188"/>
            </a:xfrm>
            <a:prstGeom prst="line">
              <a:avLst/>
            </a:prstGeom>
            <a:solidFill>
              <a:schemeClr val="accent1"/>
            </a:solidFill>
            <a:ln w="6350"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22" name="Picture 2" descr="https://en.digst.dk/media/27119/app-digitalpost-logo1.png?width=678"/>
            <p:cNvPicPr>
              <a:picLocks noChangeAspect="1" noChangeArrowheads="1"/>
            </p:cNvPicPr>
            <p:nvPr/>
          </p:nvPicPr>
          <p:blipFill rotWithShape="1">
            <a:blip r:embed="rId7">
              <a:extLst>
                <a:ext uri="{28A0092B-C50C-407E-A947-70E740481C1C}">
                  <a14:useLocalDpi xmlns:a14="http://schemas.microsoft.com/office/drawing/2010/main" val="0"/>
                </a:ext>
              </a:extLst>
            </a:blip>
            <a:srcRect l="21740" t="3449" r="29200"/>
            <a:stretch/>
          </p:blipFill>
          <p:spPr bwMode="auto">
            <a:xfrm>
              <a:off x="4696264" y="4265583"/>
              <a:ext cx="2120823" cy="2345404"/>
            </a:xfrm>
            <a:prstGeom prst="roundRect">
              <a:avLst/>
            </a:prstGeom>
            <a:noFill/>
            <a:ln>
              <a:solidFill>
                <a:schemeClr val="tx1"/>
              </a:solidFill>
              <a:prstDash val="sysDot"/>
            </a:ln>
            <a:extLst>
              <a:ext uri="{909E8E84-426E-40DD-AFC4-6F175D3DCCD1}">
                <a14:hiddenFill xmlns:a14="http://schemas.microsoft.com/office/drawing/2010/main">
                  <a:solidFill>
                    <a:srgbClr val="FFFFFF"/>
                  </a:solidFill>
                </a14:hiddenFill>
              </a:ext>
            </a:extLst>
          </p:spPr>
        </p:pic>
        <p:pic>
          <p:nvPicPr>
            <p:cNvPr id="44" name="Picture 2" descr="https://en.digst.dk/media/27119/app-digitalpost-logo1.png?width=678"/>
            <p:cNvPicPr>
              <a:picLocks noChangeAspect="1" noChangeArrowheads="1"/>
            </p:cNvPicPr>
            <p:nvPr/>
          </p:nvPicPr>
          <p:blipFill rotWithShape="1">
            <a:blip r:embed="rId7">
              <a:extLst>
                <a:ext uri="{28A0092B-C50C-407E-A947-70E740481C1C}">
                  <a14:useLocalDpi xmlns:a14="http://schemas.microsoft.com/office/drawing/2010/main" val="0"/>
                </a:ext>
              </a:extLst>
            </a:blip>
            <a:srcRect l="83736" t="6699" r="3999" b="73458"/>
            <a:stretch/>
          </p:blipFill>
          <p:spPr bwMode="auto">
            <a:xfrm>
              <a:off x="4851350" y="3645140"/>
              <a:ext cx="645923" cy="587203"/>
            </a:xfrm>
            <a:prstGeom prst="roundRect">
              <a:avLst/>
            </a:prstGeom>
            <a:noFill/>
            <a:ln>
              <a:solidFill>
                <a:schemeClr val="tx1"/>
              </a:solidFill>
              <a:prstDash val="sysDot"/>
            </a:ln>
            <a:extLst>
              <a:ext uri="{909E8E84-426E-40DD-AFC4-6F175D3DCCD1}">
                <a14:hiddenFill xmlns:a14="http://schemas.microsoft.com/office/drawing/2010/main">
                  <a:solidFill>
                    <a:srgbClr val="FFFFFF"/>
                  </a:solidFill>
                </a14:hiddenFill>
              </a:ext>
            </a:extLst>
          </p:spPr>
        </p:pic>
        <p:sp>
          <p:nvSpPr>
            <p:cNvPr id="24" name="Afrundet rektangel 23"/>
            <p:cNvSpPr/>
            <p:nvPr/>
          </p:nvSpPr>
          <p:spPr bwMode="auto">
            <a:xfrm>
              <a:off x="4659404" y="2637401"/>
              <a:ext cx="2198604" cy="4197494"/>
            </a:xfrm>
            <a:prstGeom prst="roundRect">
              <a:avLst/>
            </a:prstGeom>
            <a:noFill/>
            <a:ln w="38100" cap="flat" cmpd="sng" algn="ctr">
              <a:solidFill>
                <a:srgbClr val="44831E"/>
              </a:solidFill>
              <a:prstDash val="sysDot"/>
              <a:round/>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0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0000"/>
                </a:solidFill>
                <a:effectLst/>
                <a:uLnTx/>
                <a:uFillTx/>
                <a:latin typeface="Arial" charset="0"/>
                <a:ea typeface="+mn-ea"/>
                <a:cs typeface="+mn-cs"/>
              </a:endParaRPr>
            </a:p>
          </p:txBody>
        </p:sp>
      </p:grpSp>
      <p:grpSp>
        <p:nvGrpSpPr>
          <p:cNvPr id="32" name="Gruppe 31" descr="#Decorative"/>
          <p:cNvGrpSpPr/>
          <p:nvPr/>
        </p:nvGrpSpPr>
        <p:grpSpPr>
          <a:xfrm>
            <a:off x="4990606" y="2488433"/>
            <a:ext cx="2198604" cy="4216993"/>
            <a:chOff x="-2151014" y="2520154"/>
            <a:chExt cx="2198604" cy="4216993"/>
          </a:xfrm>
        </p:grpSpPr>
        <p:sp>
          <p:nvSpPr>
            <p:cNvPr id="18" name="Tekstfelt 17"/>
            <p:cNvSpPr txBox="1"/>
            <p:nvPr/>
          </p:nvSpPr>
          <p:spPr>
            <a:xfrm>
              <a:off x="-1946956" y="2652856"/>
              <a:ext cx="1961765" cy="46134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099"/>
                </a:spcBef>
                <a:spcAft>
                  <a:spcPct val="0"/>
                </a:spcAft>
                <a:buClrTx/>
                <a:buSzTx/>
                <a:buFontTx/>
                <a:buNone/>
                <a:tabLst/>
                <a:defRPr/>
              </a:pPr>
              <a:r>
                <a:rPr kumimoji="0" lang="da-DK" sz="1598" b="1" i="0" u="none" strike="noStrike" kern="1200" cap="none" spc="0" normalizeH="0" baseline="0" noProof="0" dirty="0">
                  <a:ln>
                    <a:noFill/>
                  </a:ln>
                  <a:solidFill>
                    <a:srgbClr val="000000"/>
                  </a:solidFill>
                  <a:effectLst/>
                  <a:uLnTx/>
                  <a:uFillTx/>
                  <a:latin typeface="Arial" charset="0"/>
                  <a:ea typeface="+mn-ea"/>
                  <a:cs typeface="+mn-cs"/>
                </a:rPr>
                <a:t>lifeindenmark.dk</a:t>
              </a:r>
              <a:br>
                <a:rPr kumimoji="0" lang="da-DK" sz="1598" b="1" i="0" u="none" strike="noStrike" kern="1200" cap="none" spc="0" normalizeH="0" baseline="0" noProof="0" dirty="0">
                  <a:ln>
                    <a:noFill/>
                  </a:ln>
                  <a:solidFill>
                    <a:srgbClr val="000000"/>
                  </a:solidFill>
                  <a:effectLst/>
                  <a:uLnTx/>
                  <a:uFillTx/>
                  <a:latin typeface="Arial" charset="0"/>
                  <a:ea typeface="+mn-ea"/>
                  <a:cs typeface="+mn-cs"/>
                </a:rPr>
              </a:br>
              <a:r>
                <a:rPr kumimoji="0" lang="da-DK" sz="1400" b="1" i="0" u="none" strike="noStrike" kern="1200" cap="none" spc="0" normalizeH="0" baseline="0" noProof="0" dirty="0">
                  <a:ln>
                    <a:noFill/>
                  </a:ln>
                  <a:solidFill>
                    <a:srgbClr val="000000"/>
                  </a:solidFill>
                  <a:effectLst/>
                  <a:uLnTx/>
                  <a:uFillTx/>
                  <a:latin typeface="Arial" charset="0"/>
                  <a:ea typeface="+mn-ea"/>
                  <a:cs typeface="+mn-cs"/>
                </a:rPr>
                <a:t>Udenlandske borgere</a:t>
              </a:r>
            </a:p>
          </p:txBody>
        </p:sp>
        <p:cxnSp>
          <p:nvCxnSpPr>
            <p:cNvPr id="29" name="Lige forbindelse 28"/>
            <p:cNvCxnSpPr/>
            <p:nvPr/>
          </p:nvCxnSpPr>
          <p:spPr bwMode="auto">
            <a:xfrm>
              <a:off x="-1946956" y="3237917"/>
              <a:ext cx="1789005" cy="0"/>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Afrundet rektangel 22"/>
            <p:cNvSpPr/>
            <p:nvPr/>
          </p:nvSpPr>
          <p:spPr bwMode="auto">
            <a:xfrm>
              <a:off x="-2151014" y="2520154"/>
              <a:ext cx="2198604" cy="4216993"/>
            </a:xfrm>
            <a:prstGeom prst="roundRect">
              <a:avLst/>
            </a:prstGeom>
            <a:noFill/>
            <a:ln w="38100" cap="flat" cmpd="sng" algn="ctr">
              <a:solidFill>
                <a:srgbClr val="44831E"/>
              </a:solidFill>
              <a:prstDash val="solid"/>
              <a:round/>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0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pic>
          <p:nvPicPr>
            <p:cNvPr id="14" name="Billede 13"/>
            <p:cNvPicPr>
              <a:picLocks noChangeAspect="1"/>
            </p:cNvPicPr>
            <p:nvPr/>
          </p:nvPicPr>
          <p:blipFill>
            <a:blip r:embed="rId8"/>
            <a:stretch>
              <a:fillRect/>
            </a:stretch>
          </p:blipFill>
          <p:spPr>
            <a:xfrm>
              <a:off x="-2028827" y="4317064"/>
              <a:ext cx="1966532" cy="1069714"/>
            </a:xfrm>
            <a:prstGeom prst="rect">
              <a:avLst/>
            </a:prstGeom>
          </p:spPr>
        </p:pic>
      </p:grpSp>
      <p:sp>
        <p:nvSpPr>
          <p:cNvPr id="3" name="Rektangel 2"/>
          <p:cNvSpPr/>
          <p:nvPr/>
        </p:nvSpPr>
        <p:spPr>
          <a:xfrm>
            <a:off x="9905278" y="2637737"/>
            <a:ext cx="2146664" cy="553998"/>
          </a:xfrm>
          <a:prstGeom prst="rect">
            <a:avLst/>
          </a:prstGeom>
        </p:spPr>
        <p:txBody>
          <a:bodyPr wrap="square">
            <a:spAutoFit/>
          </a:bodyPr>
          <a:lstStyle/>
          <a:p>
            <a:pPr lvl="0" fontAlgn="base">
              <a:spcBef>
                <a:spcPts val="1099"/>
              </a:spcBef>
              <a:spcAft>
                <a:spcPct val="0"/>
              </a:spcAft>
              <a:defRPr/>
            </a:pPr>
            <a:r>
              <a:rPr lang="da-DK" sz="1600" b="1" dirty="0">
                <a:solidFill>
                  <a:srgbClr val="000000"/>
                </a:solidFill>
                <a:latin typeface="Arial" charset="0"/>
              </a:rPr>
              <a:t>Digital Post </a:t>
            </a:r>
            <a:br>
              <a:rPr lang="da-DK" sz="2000" b="1" dirty="0">
                <a:solidFill>
                  <a:srgbClr val="000000"/>
                </a:solidFill>
                <a:latin typeface="Arial" charset="0"/>
              </a:rPr>
            </a:br>
            <a:r>
              <a:rPr lang="da-DK" sz="1400" b="1" dirty="0">
                <a:solidFill>
                  <a:srgbClr val="000000"/>
                </a:solidFill>
                <a:latin typeface="Arial" charset="0"/>
              </a:rPr>
              <a:t>På web og i </a:t>
            </a:r>
            <a:r>
              <a:rPr lang="da-DK" sz="1400" b="1" dirty="0" err="1">
                <a:solidFill>
                  <a:srgbClr val="000000"/>
                </a:solidFill>
                <a:latin typeface="Arial" charset="0"/>
              </a:rPr>
              <a:t>app</a:t>
            </a:r>
            <a:endParaRPr lang="da-DK" sz="1600" b="1" dirty="0">
              <a:solidFill>
                <a:srgbClr val="000000"/>
              </a:solidFill>
              <a:latin typeface="Arial" charset="0"/>
            </a:endParaRPr>
          </a:p>
        </p:txBody>
      </p:sp>
      <p:sp>
        <p:nvSpPr>
          <p:cNvPr id="36" name="Tip - tekst"/>
          <p:cNvSpPr/>
          <p:nvPr/>
        </p:nvSpPr>
        <p:spPr>
          <a:xfrm>
            <a:off x="8863056" y="401232"/>
            <a:ext cx="2862396" cy="1200329"/>
          </a:xfrm>
          <a:prstGeom prst="rect">
            <a:avLst/>
          </a:prstGeom>
        </p:spPr>
        <p:txBody>
          <a:bodyPr wrap="square">
            <a:spAutoFit/>
          </a:bodyPr>
          <a:lstStyle/>
          <a:p>
            <a:r>
              <a:rPr lang="da-DK" b="1" dirty="0">
                <a:latin typeface="Arial" panose="020B0604020202020204" pitchFamily="34" charset="0"/>
                <a:cs typeface="Arial" panose="020B0604020202020204" pitchFamily="34" charset="0"/>
              </a:rPr>
              <a:t>Tip</a:t>
            </a:r>
            <a:r>
              <a:rPr lang="da-DK" dirty="0">
                <a:latin typeface="Arial" panose="020B0604020202020204" pitchFamily="34" charset="0"/>
                <a:cs typeface="Arial" panose="020B0604020202020204" pitchFamily="34" charset="0"/>
              </a:rPr>
              <a:t>: Læs om informationsarkitekturen i vejledningen ‘Sådan er borger.dk opbygget’.</a:t>
            </a:r>
          </a:p>
        </p:txBody>
      </p:sp>
    </p:spTree>
    <p:extLst>
      <p:ext uri="{BB962C8B-B14F-4D97-AF65-F5344CB8AC3E}">
        <p14:creationId xmlns:p14="http://schemas.microsoft.com/office/powerpoint/2010/main" val="272979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feindenmark logo" title="&quot;&quot;">
            <a:extLst>
              <a:ext uri="{FF2B5EF4-FFF2-40B4-BE49-F238E27FC236}">
                <a16:creationId xmlns:a16="http://schemas.microsoft.com/office/drawing/2014/main" id="{18607964-977C-AB95-00F5-E2ECA2A1A1D5}"/>
              </a:ext>
            </a:extLst>
          </p:cNvPr>
          <p:cNvPicPr>
            <a:picLocks noChangeAspect="1"/>
          </p:cNvPicPr>
          <p:nvPr/>
        </p:nvPicPr>
        <p:blipFill rotWithShape="1">
          <a:blip r:embed="rId3"/>
          <a:srcRect r="50000"/>
          <a:stretch/>
        </p:blipFill>
        <p:spPr>
          <a:xfrm>
            <a:off x="9660952" y="543200"/>
            <a:ext cx="2272631" cy="1219693"/>
          </a:xfrm>
          <a:prstGeom prst="rect">
            <a:avLst/>
          </a:prstGeom>
        </p:spPr>
      </p:pic>
      <p:pic>
        <p:nvPicPr>
          <p:cNvPr id="3" name="Billede" title="&quot;&quot;">
            <a:extLst>
              <a:ext uri="{FF2B5EF4-FFF2-40B4-BE49-F238E27FC236}">
                <a16:creationId xmlns:a16="http://schemas.microsoft.com/office/drawing/2014/main" id="{022CED7F-99D9-DD10-F314-D7CA1BC42D1C}"/>
              </a:ext>
            </a:extLst>
          </p:cNvPr>
          <p:cNvPicPr>
            <a:picLocks noChangeAspect="1"/>
          </p:cNvPicPr>
          <p:nvPr/>
        </p:nvPicPr>
        <p:blipFill>
          <a:blip r:embed="rId4"/>
          <a:stretch>
            <a:fillRect/>
          </a:stretch>
        </p:blipFill>
        <p:spPr>
          <a:xfrm>
            <a:off x="895150" y="1727349"/>
            <a:ext cx="10401700" cy="4773862"/>
          </a:xfrm>
          <a:prstGeom prst="rect">
            <a:avLst/>
          </a:prstGeom>
        </p:spPr>
      </p:pic>
      <p:sp>
        <p:nvSpPr>
          <p:cNvPr id="7" name="Rektangel" title="&quot;&quot;">
            <a:extLst>
              <a:ext uri="{FF2B5EF4-FFF2-40B4-BE49-F238E27FC236}">
                <a16:creationId xmlns:a16="http://schemas.microsoft.com/office/drawing/2014/main" id="{9E93FC9C-03B2-FCB6-9847-ECEF07EDC5B5}"/>
              </a:ext>
            </a:extLst>
          </p:cNvPr>
          <p:cNvSpPr/>
          <p:nvPr/>
        </p:nvSpPr>
        <p:spPr>
          <a:xfrm flipV="1">
            <a:off x="907413" y="1506967"/>
            <a:ext cx="475224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a:extLst>
              <a:ext uri="{FF2B5EF4-FFF2-40B4-BE49-F238E27FC236}">
                <a16:creationId xmlns:a16="http://schemas.microsoft.com/office/drawing/2014/main" id="{53FF7CFB-8559-D854-BC96-4F43DE91CC00}"/>
              </a:ext>
            </a:extLst>
          </p:cNvPr>
          <p:cNvSpPr txBox="1">
            <a:spLocks/>
          </p:cNvSpPr>
          <p:nvPr/>
        </p:nvSpPr>
        <p:spPr>
          <a:xfrm>
            <a:off x="831540" y="1157768"/>
            <a:ext cx="534787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Angiv SDG (Single Digital Gateway)-tags</a:t>
            </a:r>
          </a:p>
        </p:txBody>
      </p:sp>
      <p:sp>
        <p:nvSpPr>
          <p:cNvPr id="4" name="Titel"/>
          <p:cNvSpPr>
            <a:spLocks noGrp="1"/>
          </p:cNvSpPr>
          <p:nvPr>
            <p:ph type="title"/>
          </p:nvPr>
        </p:nvSpPr>
        <p:spPr>
          <a:xfrm>
            <a:off x="4234674" y="145736"/>
            <a:ext cx="381472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p>
        </p:txBody>
      </p:sp>
    </p:spTree>
    <p:extLst>
      <p:ext uri="{BB962C8B-B14F-4D97-AF65-F5344CB8AC3E}">
        <p14:creationId xmlns:p14="http://schemas.microsoft.com/office/powerpoint/2010/main" val="2900244024"/>
      </p:ext>
    </p:extLst>
  </p:cSld>
  <p:clrMapOvr>
    <a:masterClrMapping/>
  </p:clrMapOvr>
  <p:transition spd="slow">
    <p:push dir="u"/>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p:nvPr/>
        </p:nvSpPr>
        <p:spPr>
          <a:xfrm>
            <a:off x="3048000" y="2644170"/>
            <a:ext cx="6096000" cy="1569660"/>
          </a:xfrm>
          <a:prstGeom prst="rect">
            <a:avLst/>
          </a:prstGeom>
        </p:spPr>
        <p:txBody>
          <a:bodyPr>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Opret en ny indholdsside</a:t>
            </a:r>
          </a:p>
        </p:txBody>
      </p:sp>
      <p:sp>
        <p:nvSpPr>
          <p:cNvPr id="4" name="Titel"/>
          <p:cNvSpPr>
            <a:spLocks noGrp="1"/>
          </p:cNvSpPr>
          <p:nvPr>
            <p:ph type="title"/>
          </p:nvPr>
        </p:nvSpPr>
        <p:spPr>
          <a:xfrm>
            <a:off x="4127949" y="170916"/>
            <a:ext cx="3936101"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616670790"/>
      </p:ext>
    </p:extLst>
  </p:cSld>
  <p:clrMapOvr>
    <a:masterClrMapping/>
  </p:clrMapOvr>
  <p:transition spd="slow">
    <p:push dir="u"/>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387B7C72-505A-4A3F-3AA1-F7199E4FD171}"/>
              </a:ext>
            </a:extLst>
          </p:cNvPr>
          <p:cNvSpPr>
            <a:spLocks noGrp="1"/>
          </p:cNvSpPr>
          <p:nvPr>
            <p:ph idx="1"/>
          </p:nvPr>
        </p:nvSpPr>
        <p:spPr>
          <a:xfrm>
            <a:off x="838200" y="2171870"/>
            <a:ext cx="3023937" cy="1236160"/>
          </a:xfrm>
        </p:spPr>
        <p:txBody>
          <a:bodyPr/>
          <a:lstStyle/>
          <a:p>
            <a:pPr marL="0" indent="0">
              <a:buNone/>
            </a:pPr>
            <a:r>
              <a:rPr lang="da-DK" sz="1600" dirty="0">
                <a:solidFill>
                  <a:srgbClr val="FFFFFF"/>
                </a:solidFill>
                <a:latin typeface="Arial" panose="020B0604020202020204" pitchFamily="34" charset="0"/>
                <a:cs typeface="Arial" panose="020B0604020202020204" pitchFamily="34" charset="0"/>
              </a:rPr>
              <a:t>Emneinddeling af mikroartikler er velegnet til at skabe overblik over sidens indhold – særligt nyttigt på meget lange sider.</a:t>
            </a:r>
          </a:p>
        </p:txBody>
      </p:sp>
      <p:sp>
        <p:nvSpPr>
          <p:cNvPr id="4" name="Titel 2">
            <a:extLst>
              <a:ext uri="{FF2B5EF4-FFF2-40B4-BE49-F238E27FC236}">
                <a16:creationId xmlns:a16="http://schemas.microsoft.com/office/drawing/2014/main" id="{955FB82B-6A98-0EFF-FA94-033A7777666A}"/>
              </a:ext>
            </a:extLst>
          </p:cNvPr>
          <p:cNvSpPr txBox="1">
            <a:spLocks/>
          </p:cNvSpPr>
          <p:nvPr/>
        </p:nvSpPr>
        <p:spPr>
          <a:xfrm>
            <a:off x="831540" y="1157768"/>
            <a:ext cx="534787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Emneinddel en indholdsside: Opret mikroartikelramme</a:t>
            </a:r>
          </a:p>
        </p:txBody>
      </p:sp>
      <p:sp>
        <p:nvSpPr>
          <p:cNvPr id="6" name="Titel 5">
            <a:extLst>
              <a:ext uri="{FF2B5EF4-FFF2-40B4-BE49-F238E27FC236}">
                <a16:creationId xmlns:a16="http://schemas.microsoft.com/office/drawing/2014/main" id="{9F6F781F-2520-500C-432A-ED1BB2ACA965}"/>
              </a:ext>
            </a:extLst>
          </p:cNvPr>
          <p:cNvSpPr>
            <a:spLocks noGrp="1"/>
          </p:cNvSpPr>
          <p:nvPr>
            <p:ph type="title"/>
          </p:nvPr>
        </p:nvSpPr>
        <p:spPr>
          <a:xfrm>
            <a:off x="921619" y="337485"/>
            <a:ext cx="10515600" cy="1325563"/>
          </a:xfrm>
        </p:spPr>
        <p:txBody>
          <a:bodyPr/>
          <a:lstStyle/>
          <a:p>
            <a:endParaRPr lang="da-DK" dirty="0"/>
          </a:p>
        </p:txBody>
      </p:sp>
      <p:pic>
        <p:nvPicPr>
          <p:cNvPr id="7" name="Billede 6" descr="Skærmbillede med den faste tekst i emneinddelingen &quot;Hvis du vil vide mere&quot;.">
            <a:extLst>
              <a:ext uri="{FF2B5EF4-FFF2-40B4-BE49-F238E27FC236}">
                <a16:creationId xmlns:a16="http://schemas.microsoft.com/office/drawing/2014/main" id="{D934D6DE-43FD-0449-985C-BE070CB7B10F}"/>
              </a:ext>
            </a:extLst>
          </p:cNvPr>
          <p:cNvPicPr>
            <a:picLocks noChangeAspect="1"/>
          </p:cNvPicPr>
          <p:nvPr/>
        </p:nvPicPr>
        <p:blipFill>
          <a:blip r:embed="rId3"/>
          <a:stretch>
            <a:fillRect/>
          </a:stretch>
        </p:blipFill>
        <p:spPr>
          <a:xfrm>
            <a:off x="5143817" y="2809239"/>
            <a:ext cx="3927994" cy="2556667"/>
          </a:xfrm>
          <a:prstGeom prst="rect">
            <a:avLst/>
          </a:prstGeom>
          <a:effectLst>
            <a:outerShdw blurRad="63500" sx="102000" sy="102000" algn="ctr" rotWithShape="0">
              <a:prstClr val="black">
                <a:alpha val="40000"/>
              </a:prstClr>
            </a:outerShdw>
          </a:effectLst>
        </p:spPr>
      </p:pic>
      <p:pic>
        <p:nvPicPr>
          <p:cNvPr id="8" name="Billede 7" descr="Skærmbillede med den faste tekst i emneinddelingen &quot;More information&quot;.">
            <a:extLst>
              <a:ext uri="{FF2B5EF4-FFF2-40B4-BE49-F238E27FC236}">
                <a16:creationId xmlns:a16="http://schemas.microsoft.com/office/drawing/2014/main" id="{CD9656AE-D0C8-387D-942C-94FE19A58137}"/>
              </a:ext>
            </a:extLst>
          </p:cNvPr>
          <p:cNvPicPr>
            <a:picLocks noChangeAspect="1"/>
          </p:cNvPicPr>
          <p:nvPr/>
        </p:nvPicPr>
        <p:blipFill>
          <a:blip r:embed="rId4"/>
          <a:stretch>
            <a:fillRect/>
          </a:stretch>
        </p:blipFill>
        <p:spPr>
          <a:xfrm>
            <a:off x="8021887" y="3429000"/>
            <a:ext cx="3515915" cy="2556667"/>
          </a:xfrm>
          <a:prstGeom prst="rect">
            <a:avLst/>
          </a:prstGeom>
          <a:effectLst>
            <a:outerShdw blurRad="63500" sx="102000" sy="102000" algn="ctr" rotWithShape="0">
              <a:prstClr val="black">
                <a:alpha val="40000"/>
              </a:prstClr>
            </a:outerShdw>
          </a:effectLst>
        </p:spPr>
      </p:pic>
      <p:sp>
        <p:nvSpPr>
          <p:cNvPr id="3" name="Tekstfelt 2">
            <a:extLst>
              <a:ext uri="{FF2B5EF4-FFF2-40B4-BE49-F238E27FC236}">
                <a16:creationId xmlns:a16="http://schemas.microsoft.com/office/drawing/2014/main" id="{32BBEFB7-EC34-6F84-5372-CE9EDD0E044E}"/>
              </a:ext>
            </a:extLst>
          </p:cNvPr>
          <p:cNvSpPr txBox="1"/>
          <p:nvPr/>
        </p:nvSpPr>
        <p:spPr>
          <a:xfrm>
            <a:off x="1165857" y="5073170"/>
            <a:ext cx="3023937" cy="830997"/>
          </a:xfrm>
          <a:prstGeom prst="rect">
            <a:avLst/>
          </a:prstGeom>
          <a:noFill/>
        </p:spPr>
        <p:txBody>
          <a:bodyPr wrap="square" rtlCol="0">
            <a:spAutoFit/>
          </a:bodyPr>
          <a:lstStyle/>
          <a:p>
            <a:r>
              <a:rPr lang="da-DK" sz="1600" dirty="0">
                <a:solidFill>
                  <a:schemeClr val="bg1"/>
                </a:solidFill>
                <a:latin typeface="Arial" panose="020B0604020202020204" pitchFamily="34" charset="0"/>
                <a:cs typeface="Arial" panose="020B0604020202020204" pitchFamily="34" charset="0"/>
              </a:rPr>
              <a:t>OBS: Kontakt redaktionen, </a:t>
            </a:r>
            <a:br>
              <a:rPr lang="da-DK" sz="1600" dirty="0">
                <a:solidFill>
                  <a:schemeClr val="bg1"/>
                </a:solidFill>
                <a:latin typeface="Arial" panose="020B0604020202020204" pitchFamily="34" charset="0"/>
                <a:cs typeface="Arial" panose="020B0604020202020204" pitchFamily="34" charset="0"/>
              </a:rPr>
            </a:br>
            <a:r>
              <a:rPr lang="da-DK" sz="1600" dirty="0">
                <a:solidFill>
                  <a:schemeClr val="bg1"/>
                </a:solidFill>
                <a:latin typeface="Arial" panose="020B0604020202020204" pitchFamily="34" charset="0"/>
                <a:cs typeface="Arial" panose="020B0604020202020204" pitchFamily="34" charset="0"/>
              </a:rPr>
              <a:t>hvis du vil emneinddele en eksisterende indholdsside.</a:t>
            </a:r>
          </a:p>
        </p:txBody>
      </p:sp>
    </p:spTree>
    <p:extLst>
      <p:ext uri="{BB962C8B-B14F-4D97-AF65-F5344CB8AC3E}">
        <p14:creationId xmlns:p14="http://schemas.microsoft.com/office/powerpoint/2010/main" val="1204569466"/>
      </p:ext>
    </p:extLst>
  </p:cSld>
  <p:clrMapOvr>
    <a:masterClrMapping/>
  </p:clrMapOvr>
  <p:transition spd="slow">
    <p:push dir="u"/>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C27ED-CC2F-D622-66BA-7E2FE29F43F4}"/>
            </a:ext>
          </a:extLst>
        </p:cNvPr>
        <p:cNvGrpSpPr/>
        <p:nvPr/>
      </p:nvGrpSpPr>
      <p:grpSpPr>
        <a:xfrm>
          <a:off x="0" y="0"/>
          <a:ext cx="0" cy="0"/>
          <a:chOff x="0" y="0"/>
          <a:chExt cx="0" cy="0"/>
        </a:xfrm>
      </p:grpSpPr>
      <p:sp>
        <p:nvSpPr>
          <p:cNvPr id="8" name="Tekst">
            <a:extLst>
              <a:ext uri="{FF2B5EF4-FFF2-40B4-BE49-F238E27FC236}">
                <a16:creationId xmlns:a16="http://schemas.microsoft.com/office/drawing/2014/main" id="{126A126E-5684-4209-10EE-86A81D44AE30}"/>
              </a:ext>
            </a:extLst>
          </p:cNvPr>
          <p:cNvSpPr txBox="1"/>
          <p:nvPr/>
        </p:nvSpPr>
        <p:spPr>
          <a:xfrm>
            <a:off x="952500" y="2205929"/>
            <a:ext cx="4704588" cy="646331"/>
          </a:xfrm>
          <a:prstGeom prst="rect">
            <a:avLst/>
          </a:prstGeom>
          <a:noFill/>
        </p:spPr>
        <p:txBody>
          <a:bodyPr wrap="square">
            <a:spAutoFit/>
          </a:bodyPr>
          <a:lstStyle/>
          <a:p>
            <a:r>
              <a:rPr lang="da-DK" dirty="0">
                <a:solidFill>
                  <a:srgbClr val="FFFFFF"/>
                </a:solidFill>
                <a:latin typeface="Arial" panose="020B0604020202020204" pitchFamily="34" charset="0"/>
                <a:cs typeface="Arial" panose="020B0604020202020204" pitchFamily="34" charset="0"/>
              </a:rPr>
              <a:t>Du skal indsætte en mikroartikelramme som en ny komponent.</a:t>
            </a:r>
          </a:p>
        </p:txBody>
      </p:sp>
      <p:sp>
        <p:nvSpPr>
          <p:cNvPr id="6" name="Rektangel" title="&quot;&quot;">
            <a:extLst>
              <a:ext uri="{FF2B5EF4-FFF2-40B4-BE49-F238E27FC236}">
                <a16:creationId xmlns:a16="http://schemas.microsoft.com/office/drawing/2014/main" id="{CF609CF5-FC7F-2207-F554-C231D4F891B0}"/>
              </a:ext>
            </a:extLst>
          </p:cNvPr>
          <p:cNvSpPr/>
          <p:nvPr/>
        </p:nvSpPr>
        <p:spPr>
          <a:xfrm>
            <a:off x="895040" y="1521731"/>
            <a:ext cx="338820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FD22AF68-8500-818A-E97E-37A301E87C46}"/>
              </a:ext>
            </a:extLst>
          </p:cNvPr>
          <p:cNvSpPr txBox="1">
            <a:spLocks/>
          </p:cNvSpPr>
          <p:nvPr/>
        </p:nvSpPr>
        <p:spPr>
          <a:xfrm>
            <a:off x="831540" y="1157768"/>
            <a:ext cx="390682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Opret en mikroartikelramme</a:t>
            </a:r>
          </a:p>
        </p:txBody>
      </p:sp>
      <p:sp>
        <p:nvSpPr>
          <p:cNvPr id="2" name="Titel 1">
            <a:extLst>
              <a:ext uri="{FF2B5EF4-FFF2-40B4-BE49-F238E27FC236}">
                <a16:creationId xmlns:a16="http://schemas.microsoft.com/office/drawing/2014/main" id="{7ED4C16E-B077-1A9D-267D-67066C15335C}"/>
              </a:ext>
            </a:extLst>
          </p:cNvPr>
          <p:cNvSpPr>
            <a:spLocks noGrp="1"/>
          </p:cNvSpPr>
          <p:nvPr>
            <p:ph type="title"/>
          </p:nvPr>
        </p:nvSpPr>
        <p:spPr>
          <a:xfrm>
            <a:off x="4196395" y="172875"/>
            <a:ext cx="39001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p>
        </p:txBody>
      </p:sp>
      <p:pic>
        <p:nvPicPr>
          <p:cNvPr id="3" name="Billede 2" descr="Billedet viser det sted i Sitecore, hvor du klikker på &quot;Tilføj her&quot; for at indsætte en mikroartikelramme.">
            <a:extLst>
              <a:ext uri="{FF2B5EF4-FFF2-40B4-BE49-F238E27FC236}">
                <a16:creationId xmlns:a16="http://schemas.microsoft.com/office/drawing/2014/main" id="{161E5074-67D0-8E25-DDB4-3BD1D47026C6}"/>
              </a:ext>
            </a:extLst>
          </p:cNvPr>
          <p:cNvPicPr>
            <a:picLocks noChangeAspect="1"/>
          </p:cNvPicPr>
          <p:nvPr/>
        </p:nvPicPr>
        <p:blipFill rotWithShape="1">
          <a:blip r:embed="rId3">
            <a:extLst>
              <a:ext uri="{28A0092B-C50C-407E-A947-70E740481C1C}">
                <a14:useLocalDpi xmlns:a14="http://schemas.microsoft.com/office/drawing/2010/main" val="0"/>
              </a:ext>
            </a:extLst>
          </a:blip>
          <a:srcRect r="55076" b="13480"/>
          <a:stretch/>
        </p:blipFill>
        <p:spPr bwMode="auto">
          <a:xfrm>
            <a:off x="7458158" y="2103336"/>
            <a:ext cx="3189789" cy="3344506"/>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7" name="Rektangel 6">
            <a:extLst>
              <a:ext uri="{FF2B5EF4-FFF2-40B4-BE49-F238E27FC236}">
                <a16:creationId xmlns:a16="http://schemas.microsoft.com/office/drawing/2014/main" id="{A95E0C0A-27E7-04E4-FDC1-E56FA2A18B70}"/>
              </a:ext>
            </a:extLst>
          </p:cNvPr>
          <p:cNvSpPr/>
          <p:nvPr/>
        </p:nvSpPr>
        <p:spPr>
          <a:xfrm>
            <a:off x="7579991" y="3876526"/>
            <a:ext cx="1033145" cy="35623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
        <p:nvSpPr>
          <p:cNvPr id="9" name="Tip tekst">
            <a:extLst>
              <a:ext uri="{FF2B5EF4-FFF2-40B4-BE49-F238E27FC236}">
                <a16:creationId xmlns:a16="http://schemas.microsoft.com/office/drawing/2014/main" id="{90227CA7-4066-081B-D8F2-3BDB82390C09}"/>
              </a:ext>
            </a:extLst>
          </p:cNvPr>
          <p:cNvSpPr txBox="1">
            <a:spLocks/>
          </p:cNvSpPr>
          <p:nvPr/>
        </p:nvSpPr>
        <p:spPr>
          <a:xfrm>
            <a:off x="2082433" y="6001701"/>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trin-vejledningen ‘Opret emneinddeling af mikroartikler’.</a:t>
            </a:r>
          </a:p>
        </p:txBody>
      </p:sp>
      <p:pic>
        <p:nvPicPr>
          <p:cNvPr id="4" name="Billede 3">
            <a:extLst>
              <a:ext uri="{FF2B5EF4-FFF2-40B4-BE49-F238E27FC236}">
                <a16:creationId xmlns:a16="http://schemas.microsoft.com/office/drawing/2014/main" id="{5914DA3B-1C63-2C2D-B50D-9EF32C948796}"/>
              </a:ext>
            </a:extLst>
          </p:cNvPr>
          <p:cNvPicPr>
            <a:picLocks noChangeAspect="1"/>
          </p:cNvPicPr>
          <p:nvPr/>
        </p:nvPicPr>
        <p:blipFill>
          <a:blip r:embed="rId4"/>
          <a:stretch>
            <a:fillRect/>
          </a:stretch>
        </p:blipFill>
        <p:spPr>
          <a:xfrm>
            <a:off x="3473294" y="2914592"/>
            <a:ext cx="2749534" cy="1140051"/>
          </a:xfrm>
          <a:prstGeom prst="rect">
            <a:avLst/>
          </a:prstGeom>
        </p:spPr>
      </p:pic>
      <p:sp>
        <p:nvSpPr>
          <p:cNvPr id="10" name="Rektangel 9">
            <a:extLst>
              <a:ext uri="{FF2B5EF4-FFF2-40B4-BE49-F238E27FC236}">
                <a16:creationId xmlns:a16="http://schemas.microsoft.com/office/drawing/2014/main" id="{4C4EC884-C4CE-FB47-104E-5BF5CB0DCBFE}"/>
              </a:ext>
            </a:extLst>
          </p:cNvPr>
          <p:cNvSpPr/>
          <p:nvPr/>
        </p:nvSpPr>
        <p:spPr>
          <a:xfrm>
            <a:off x="5250705" y="3377957"/>
            <a:ext cx="688340" cy="5575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Tree>
    <p:extLst>
      <p:ext uri="{BB962C8B-B14F-4D97-AF65-F5344CB8AC3E}">
        <p14:creationId xmlns:p14="http://schemas.microsoft.com/office/powerpoint/2010/main" val="2545135678"/>
      </p:ext>
    </p:extLst>
  </p:cSld>
  <p:clrMapOvr>
    <a:masterClrMapping/>
  </p:clrMapOvr>
  <p:transition spd="slow">
    <p:push dir="u"/>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364B0-E762-E707-77C7-D010214199E0}"/>
            </a:ext>
          </a:extLst>
        </p:cNvPr>
        <p:cNvGrpSpPr/>
        <p:nvPr/>
      </p:nvGrpSpPr>
      <p:grpSpPr>
        <a:xfrm>
          <a:off x="0" y="0"/>
          <a:ext cx="0" cy="0"/>
          <a:chOff x="0" y="0"/>
          <a:chExt cx="0" cy="0"/>
        </a:xfrm>
      </p:grpSpPr>
      <p:pic>
        <p:nvPicPr>
          <p:cNvPr id="10" name="Billede 9" descr="Billedet viser det sted i Sitecore, hvor du klikker, når du skal klikke på &quot;Vælg&quot;.">
            <a:extLst>
              <a:ext uri="{FF2B5EF4-FFF2-40B4-BE49-F238E27FC236}">
                <a16:creationId xmlns:a16="http://schemas.microsoft.com/office/drawing/2014/main" id="{72BC36E2-83B5-0286-9C39-37FD70AF4C2C}"/>
              </a:ext>
            </a:extLst>
          </p:cNvPr>
          <p:cNvPicPr>
            <a:picLocks noChangeAspect="1"/>
          </p:cNvPicPr>
          <p:nvPr/>
        </p:nvPicPr>
        <p:blipFill rotWithShape="1">
          <a:blip r:embed="rId3">
            <a:extLst>
              <a:ext uri="{28A0092B-C50C-407E-A947-70E740481C1C}">
                <a14:useLocalDpi xmlns:a14="http://schemas.microsoft.com/office/drawing/2010/main" val="0"/>
              </a:ext>
            </a:extLst>
          </a:blip>
          <a:srcRect r="2661"/>
          <a:stretch/>
        </p:blipFill>
        <p:spPr bwMode="auto">
          <a:xfrm>
            <a:off x="8968792" y="4898863"/>
            <a:ext cx="1705610" cy="476250"/>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4" name="Billede 3">
            <a:extLst>
              <a:ext uri="{FF2B5EF4-FFF2-40B4-BE49-F238E27FC236}">
                <a16:creationId xmlns:a16="http://schemas.microsoft.com/office/drawing/2014/main" id="{6C42FD67-D068-B8B9-C413-0135A5C45071}"/>
              </a:ext>
            </a:extLst>
          </p:cNvPr>
          <p:cNvPicPr>
            <a:picLocks noChangeAspect="1"/>
          </p:cNvPicPr>
          <p:nvPr/>
        </p:nvPicPr>
        <p:blipFill>
          <a:blip r:embed="rId4"/>
          <a:stretch>
            <a:fillRect/>
          </a:stretch>
        </p:blipFill>
        <p:spPr>
          <a:xfrm>
            <a:off x="5721499" y="940604"/>
            <a:ext cx="2264163" cy="5433992"/>
          </a:xfrm>
          <a:prstGeom prst="rect">
            <a:avLst/>
          </a:prstGeom>
        </p:spPr>
      </p:pic>
      <p:sp>
        <p:nvSpPr>
          <p:cNvPr id="8" name="Tekst">
            <a:extLst>
              <a:ext uri="{FF2B5EF4-FFF2-40B4-BE49-F238E27FC236}">
                <a16:creationId xmlns:a16="http://schemas.microsoft.com/office/drawing/2014/main" id="{77C31D8A-F14B-C983-D036-6579694BC041}"/>
              </a:ext>
            </a:extLst>
          </p:cNvPr>
          <p:cNvSpPr txBox="1"/>
          <p:nvPr/>
        </p:nvSpPr>
        <p:spPr>
          <a:xfrm>
            <a:off x="952500" y="2205929"/>
            <a:ext cx="4704588" cy="2031325"/>
          </a:xfrm>
          <a:prstGeom prst="rect">
            <a:avLst/>
          </a:prstGeom>
          <a:noFill/>
        </p:spPr>
        <p:txBody>
          <a:bodyPr wrap="square">
            <a:spAutoFit/>
          </a:bodyPr>
          <a:lstStyle/>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Klik på pilen ud fra ”</a:t>
            </a:r>
            <a:r>
              <a:rPr lang="da-DK" dirty="0" err="1">
                <a:solidFill>
                  <a:srgbClr val="FFFFFF"/>
                </a:solidFill>
                <a:latin typeface="Arial" panose="020B0604020202020204" pitchFamily="34" charset="0"/>
                <a:cs typeface="Arial" panose="020B0604020202020204" pitchFamily="34" charset="0"/>
              </a:rPr>
              <a:t>Renderinger</a:t>
            </a:r>
            <a:r>
              <a:rPr lang="da-DK" dirty="0">
                <a:solidFill>
                  <a:srgbClr val="FFFFFF"/>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Klik på ”Borger”</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Vælg ”Mikroartikelramme”</a:t>
            </a:r>
          </a:p>
          <a:p>
            <a:pPr marL="285750" indent="-285750">
              <a:buFont typeface="Arial" panose="020B0604020202020204" pitchFamily="34" charset="0"/>
              <a:buChar char="•"/>
            </a:pPr>
            <a:endParaRPr lang="da-DK"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Klik på ”Vælg”</a:t>
            </a:r>
          </a:p>
          <a:p>
            <a:pPr marL="285750" indent="-285750">
              <a:buFont typeface="Arial" panose="020B0604020202020204" pitchFamily="34" charset="0"/>
              <a:buChar char="•"/>
            </a:pPr>
            <a:endParaRPr lang="da-DK" dirty="0">
              <a:solidFill>
                <a:srgbClr val="FFFFFF"/>
              </a:solidFill>
              <a:latin typeface="Arial" panose="020B0604020202020204" pitchFamily="34" charset="0"/>
              <a:cs typeface="Arial" panose="020B0604020202020204" pitchFamily="34" charset="0"/>
            </a:endParaRPr>
          </a:p>
          <a:p>
            <a:endParaRPr lang="da-DK" dirty="0">
              <a:solidFill>
                <a:srgbClr val="FFFFFF"/>
              </a:solidFill>
              <a:latin typeface="Arial" panose="020B0604020202020204" pitchFamily="34" charset="0"/>
              <a:cs typeface="Arial" panose="020B0604020202020204" pitchFamily="34" charset="0"/>
            </a:endParaRPr>
          </a:p>
        </p:txBody>
      </p:sp>
      <p:sp>
        <p:nvSpPr>
          <p:cNvPr id="6" name="Rektangel" title="&quot;&quot;">
            <a:extLst>
              <a:ext uri="{FF2B5EF4-FFF2-40B4-BE49-F238E27FC236}">
                <a16:creationId xmlns:a16="http://schemas.microsoft.com/office/drawing/2014/main" id="{6C398853-1F2F-649B-6CDF-3CC32EEBF18A}"/>
              </a:ext>
            </a:extLst>
          </p:cNvPr>
          <p:cNvSpPr/>
          <p:nvPr/>
        </p:nvSpPr>
        <p:spPr>
          <a:xfrm>
            <a:off x="895040" y="1521731"/>
            <a:ext cx="338820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46188490-58C9-ABA2-78EF-5D7C2418C85D}"/>
              </a:ext>
            </a:extLst>
          </p:cNvPr>
          <p:cNvSpPr txBox="1">
            <a:spLocks/>
          </p:cNvSpPr>
          <p:nvPr/>
        </p:nvSpPr>
        <p:spPr>
          <a:xfrm>
            <a:off x="831540" y="1157768"/>
            <a:ext cx="390682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Opret en mikroartikelramme</a:t>
            </a:r>
          </a:p>
        </p:txBody>
      </p:sp>
      <p:sp>
        <p:nvSpPr>
          <p:cNvPr id="2" name="Titel 1">
            <a:extLst>
              <a:ext uri="{FF2B5EF4-FFF2-40B4-BE49-F238E27FC236}">
                <a16:creationId xmlns:a16="http://schemas.microsoft.com/office/drawing/2014/main" id="{15188EF3-7343-306C-3AAD-60691907CF30}"/>
              </a:ext>
            </a:extLst>
          </p:cNvPr>
          <p:cNvSpPr>
            <a:spLocks noGrp="1"/>
          </p:cNvSpPr>
          <p:nvPr>
            <p:ph type="title"/>
          </p:nvPr>
        </p:nvSpPr>
        <p:spPr>
          <a:xfrm>
            <a:off x="4196395" y="172875"/>
            <a:ext cx="39001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p>
        </p:txBody>
      </p:sp>
      <p:sp>
        <p:nvSpPr>
          <p:cNvPr id="7" name="Rektangel 6">
            <a:extLst>
              <a:ext uri="{FF2B5EF4-FFF2-40B4-BE49-F238E27FC236}">
                <a16:creationId xmlns:a16="http://schemas.microsoft.com/office/drawing/2014/main" id="{2CF996ED-DD4B-CB0B-D0D6-910C5681C2F2}"/>
              </a:ext>
            </a:extLst>
          </p:cNvPr>
          <p:cNvSpPr/>
          <p:nvPr/>
        </p:nvSpPr>
        <p:spPr>
          <a:xfrm>
            <a:off x="6146479" y="5383739"/>
            <a:ext cx="949616" cy="1894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
        <p:nvSpPr>
          <p:cNvPr id="11" name="Rektangel 10">
            <a:extLst>
              <a:ext uri="{FF2B5EF4-FFF2-40B4-BE49-F238E27FC236}">
                <a16:creationId xmlns:a16="http://schemas.microsoft.com/office/drawing/2014/main" id="{A9FB59EC-9999-5B2E-6C04-4420AF55E5FC}"/>
              </a:ext>
            </a:extLst>
          </p:cNvPr>
          <p:cNvSpPr/>
          <p:nvPr/>
        </p:nvSpPr>
        <p:spPr>
          <a:xfrm>
            <a:off x="9219289" y="4934423"/>
            <a:ext cx="750570" cy="4051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Tree>
    <p:extLst>
      <p:ext uri="{BB962C8B-B14F-4D97-AF65-F5344CB8AC3E}">
        <p14:creationId xmlns:p14="http://schemas.microsoft.com/office/powerpoint/2010/main" val="2181643963"/>
      </p:ext>
    </p:extLst>
  </p:cSld>
  <p:clrMapOvr>
    <a:masterClrMapping/>
  </p:clrMapOvr>
  <p:transition spd="slow">
    <p:push dir="u"/>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08847-963C-055C-1F2E-C6CA896FD0E4}"/>
            </a:ext>
          </a:extLst>
        </p:cNvPr>
        <p:cNvGrpSpPr/>
        <p:nvPr/>
      </p:nvGrpSpPr>
      <p:grpSpPr>
        <a:xfrm>
          <a:off x="0" y="0"/>
          <a:ext cx="0" cy="0"/>
          <a:chOff x="0" y="0"/>
          <a:chExt cx="0" cy="0"/>
        </a:xfrm>
      </p:grpSpPr>
      <p:pic>
        <p:nvPicPr>
          <p:cNvPr id="3" name="Billede 2" descr="Billedet viser det sted i Sitecore, hvor du skriver navnet på rammen. Dette er kun elementnavnet og vises ikke på indholdssiden.">
            <a:extLst>
              <a:ext uri="{FF2B5EF4-FFF2-40B4-BE49-F238E27FC236}">
                <a16:creationId xmlns:a16="http://schemas.microsoft.com/office/drawing/2014/main" id="{2AA749AE-0A52-6317-456D-FBD16451A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0268" y="1714435"/>
            <a:ext cx="3174044" cy="3014311"/>
          </a:xfrm>
          <a:prstGeom prst="rect">
            <a:avLst/>
          </a:prstGeom>
          <a:effectLst>
            <a:outerShdw blurRad="50800" dist="38100" dir="2700000" algn="tl" rotWithShape="0">
              <a:prstClr val="black">
                <a:alpha val="40000"/>
              </a:prstClr>
            </a:outerShdw>
          </a:effectLst>
        </p:spPr>
      </p:pic>
      <p:sp>
        <p:nvSpPr>
          <p:cNvPr id="11" name="Rektangel 10">
            <a:extLst>
              <a:ext uri="{FF2B5EF4-FFF2-40B4-BE49-F238E27FC236}">
                <a16:creationId xmlns:a16="http://schemas.microsoft.com/office/drawing/2014/main" id="{4E596C11-15BE-5FA0-6A6B-0085969C9AD5}"/>
              </a:ext>
            </a:extLst>
          </p:cNvPr>
          <p:cNvSpPr/>
          <p:nvPr/>
        </p:nvSpPr>
        <p:spPr>
          <a:xfrm>
            <a:off x="6418856" y="3871283"/>
            <a:ext cx="750570" cy="4051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
        <p:nvSpPr>
          <p:cNvPr id="8" name="Tekst">
            <a:extLst>
              <a:ext uri="{FF2B5EF4-FFF2-40B4-BE49-F238E27FC236}">
                <a16:creationId xmlns:a16="http://schemas.microsoft.com/office/drawing/2014/main" id="{19315A30-3475-3DBB-6884-239D6F4A5FD7}"/>
              </a:ext>
            </a:extLst>
          </p:cNvPr>
          <p:cNvSpPr txBox="1"/>
          <p:nvPr/>
        </p:nvSpPr>
        <p:spPr>
          <a:xfrm>
            <a:off x="952500" y="2205929"/>
            <a:ext cx="4704588" cy="2308324"/>
          </a:xfrm>
          <a:prstGeom prst="rect">
            <a:avLst/>
          </a:prstGeom>
          <a:noFill/>
        </p:spPr>
        <p:txBody>
          <a:bodyPr wrap="square">
            <a:spAutoFit/>
          </a:bodyPr>
          <a:lstStyle/>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Klik på ”Opret nyt indhold”</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Udfyld feltet ”Navn” med den titel, du vil have rammen skal hedde (titlen er kun elementnavn og bliver ikke vist på indholdssiden). </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Klik på ”OK”. </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Gem dine ændringer.</a:t>
            </a:r>
          </a:p>
          <a:p>
            <a:endParaRPr lang="da-DK" dirty="0">
              <a:solidFill>
                <a:srgbClr val="FFFFFF"/>
              </a:solidFill>
              <a:latin typeface="Arial" panose="020B0604020202020204" pitchFamily="34" charset="0"/>
              <a:cs typeface="Arial" panose="020B0604020202020204" pitchFamily="34" charset="0"/>
            </a:endParaRPr>
          </a:p>
        </p:txBody>
      </p:sp>
      <p:sp>
        <p:nvSpPr>
          <p:cNvPr id="6" name="Rektangel" title="&quot;&quot;">
            <a:extLst>
              <a:ext uri="{FF2B5EF4-FFF2-40B4-BE49-F238E27FC236}">
                <a16:creationId xmlns:a16="http://schemas.microsoft.com/office/drawing/2014/main" id="{3D6FF0A3-A2B2-5585-4DDC-15E9E771CDBF}"/>
              </a:ext>
            </a:extLst>
          </p:cNvPr>
          <p:cNvSpPr/>
          <p:nvPr/>
        </p:nvSpPr>
        <p:spPr>
          <a:xfrm>
            <a:off x="895040" y="1521731"/>
            <a:ext cx="338820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9139A916-E02E-9373-38CA-8695F37772D4}"/>
              </a:ext>
            </a:extLst>
          </p:cNvPr>
          <p:cNvSpPr txBox="1">
            <a:spLocks/>
          </p:cNvSpPr>
          <p:nvPr/>
        </p:nvSpPr>
        <p:spPr>
          <a:xfrm>
            <a:off x="831540" y="1157768"/>
            <a:ext cx="390682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Opret en mikroartikelramme</a:t>
            </a:r>
          </a:p>
        </p:txBody>
      </p:sp>
      <p:sp>
        <p:nvSpPr>
          <p:cNvPr id="2" name="Titel 1">
            <a:extLst>
              <a:ext uri="{FF2B5EF4-FFF2-40B4-BE49-F238E27FC236}">
                <a16:creationId xmlns:a16="http://schemas.microsoft.com/office/drawing/2014/main" id="{C7F19589-D56B-8D98-93E7-1E8914AC04B0}"/>
              </a:ext>
            </a:extLst>
          </p:cNvPr>
          <p:cNvSpPr>
            <a:spLocks noGrp="1"/>
          </p:cNvSpPr>
          <p:nvPr>
            <p:ph type="title"/>
          </p:nvPr>
        </p:nvSpPr>
        <p:spPr>
          <a:xfrm>
            <a:off x="4196395" y="172875"/>
            <a:ext cx="39001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p>
        </p:txBody>
      </p:sp>
      <p:sp>
        <p:nvSpPr>
          <p:cNvPr id="7" name="Rektangel 6">
            <a:extLst>
              <a:ext uri="{FF2B5EF4-FFF2-40B4-BE49-F238E27FC236}">
                <a16:creationId xmlns:a16="http://schemas.microsoft.com/office/drawing/2014/main" id="{7B3854B8-B0A2-E052-2695-B880B8101E54}"/>
              </a:ext>
            </a:extLst>
          </p:cNvPr>
          <p:cNvSpPr/>
          <p:nvPr/>
        </p:nvSpPr>
        <p:spPr>
          <a:xfrm>
            <a:off x="7308987" y="2441756"/>
            <a:ext cx="949616" cy="1894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
        <p:nvSpPr>
          <p:cNvPr id="9" name="Rektangel 8">
            <a:extLst>
              <a:ext uri="{FF2B5EF4-FFF2-40B4-BE49-F238E27FC236}">
                <a16:creationId xmlns:a16="http://schemas.microsoft.com/office/drawing/2014/main" id="{B12897FE-E831-5D9F-0E74-200680CC4075}"/>
              </a:ext>
            </a:extLst>
          </p:cNvPr>
          <p:cNvSpPr/>
          <p:nvPr/>
        </p:nvSpPr>
        <p:spPr>
          <a:xfrm>
            <a:off x="8507896" y="4413017"/>
            <a:ext cx="556592" cy="28591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pic>
        <p:nvPicPr>
          <p:cNvPr id="12" name="Billede 11" descr="Billedet viser det sted i Sitecore, hvor du gemmer.">
            <a:extLst>
              <a:ext uri="{FF2B5EF4-FFF2-40B4-BE49-F238E27FC236}">
                <a16:creationId xmlns:a16="http://schemas.microsoft.com/office/drawing/2014/main" id="{449BF57A-61E3-4352-B590-E491D7D89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6048" y="4943475"/>
            <a:ext cx="1266825" cy="628650"/>
          </a:xfrm>
          <a:prstGeom prst="rect">
            <a:avLst/>
          </a:prstGeom>
          <a:effectLst>
            <a:outerShdw blurRad="50800" dist="38100" dir="2700000" algn="tl" rotWithShape="0">
              <a:prstClr val="black">
                <a:alpha val="40000"/>
              </a:prstClr>
            </a:outerShdw>
          </a:effectLst>
        </p:spPr>
      </p:pic>
      <p:sp>
        <p:nvSpPr>
          <p:cNvPr id="13" name="Rektangel 12">
            <a:extLst>
              <a:ext uri="{FF2B5EF4-FFF2-40B4-BE49-F238E27FC236}">
                <a16:creationId xmlns:a16="http://schemas.microsoft.com/office/drawing/2014/main" id="{91C7C822-7FDE-99F9-EEE9-6E438F5A23AB}"/>
              </a:ext>
            </a:extLst>
          </p:cNvPr>
          <p:cNvSpPr/>
          <p:nvPr/>
        </p:nvSpPr>
        <p:spPr>
          <a:xfrm>
            <a:off x="9796048" y="4943475"/>
            <a:ext cx="314325" cy="35242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Tree>
    <p:extLst>
      <p:ext uri="{BB962C8B-B14F-4D97-AF65-F5344CB8AC3E}">
        <p14:creationId xmlns:p14="http://schemas.microsoft.com/office/powerpoint/2010/main" val="3111742077"/>
      </p:ext>
    </p:extLst>
  </p:cSld>
  <p:clrMapOvr>
    <a:masterClrMapping/>
  </p:clrMapOvr>
  <p:transition spd="slow">
    <p:push dir="u"/>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2AC16-E08B-41D0-00B5-6C529968A1C0}"/>
            </a:ext>
          </a:extLst>
        </p:cNvPr>
        <p:cNvGrpSpPr/>
        <p:nvPr/>
      </p:nvGrpSpPr>
      <p:grpSpPr>
        <a:xfrm>
          <a:off x="0" y="0"/>
          <a:ext cx="0" cy="0"/>
          <a:chOff x="0" y="0"/>
          <a:chExt cx="0" cy="0"/>
        </a:xfrm>
      </p:grpSpPr>
      <p:sp>
        <p:nvSpPr>
          <p:cNvPr id="8" name="Tekst">
            <a:extLst>
              <a:ext uri="{FF2B5EF4-FFF2-40B4-BE49-F238E27FC236}">
                <a16:creationId xmlns:a16="http://schemas.microsoft.com/office/drawing/2014/main" id="{1D372FD1-4DEB-9DCB-FC10-015D6478B8C6}"/>
              </a:ext>
            </a:extLst>
          </p:cNvPr>
          <p:cNvSpPr txBox="1"/>
          <p:nvPr/>
        </p:nvSpPr>
        <p:spPr>
          <a:xfrm>
            <a:off x="952500" y="2205929"/>
            <a:ext cx="4704588" cy="3416320"/>
          </a:xfrm>
          <a:prstGeom prst="rect">
            <a:avLst/>
          </a:prstGeom>
          <a:noFill/>
        </p:spPr>
        <p:txBody>
          <a:bodyPr wrap="square">
            <a:spAutoFit/>
          </a:bodyPr>
          <a:lstStyle/>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Placér markøren i mikroartikelrammen (se krydset). </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Klik på pilen ved siden af ikonet for ”Tilføj, eller ændr tilknyttet indhold for denne komponent”. </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Vælg ”Rediger det relaterede element”. </a:t>
            </a:r>
          </a:p>
          <a:p>
            <a:pPr marL="285750" indent="-285750">
              <a:buFont typeface="Arial" panose="020B0604020202020204" pitchFamily="34" charset="0"/>
              <a:buChar char="•"/>
            </a:pPr>
            <a:endParaRPr lang="da-DK" dirty="0">
              <a:solidFill>
                <a:srgbClr val="FFFFFF"/>
              </a:solidFill>
              <a:latin typeface="Arial" panose="020B0604020202020204" pitchFamily="34" charset="0"/>
              <a:cs typeface="Arial" panose="020B0604020202020204" pitchFamily="34" charset="0"/>
            </a:endParaRPr>
          </a:p>
          <a:p>
            <a:r>
              <a:rPr lang="da-DK" i="1" dirty="0">
                <a:solidFill>
                  <a:srgbClr val="FFFFFF"/>
                </a:solidFill>
                <a:latin typeface="Arial" panose="020B0604020202020204" pitchFamily="34" charset="0"/>
                <a:cs typeface="Arial" panose="020B0604020202020204" pitchFamily="34" charset="0"/>
              </a:rPr>
              <a:t>Resultat: Skærmen deler sig i 2. </a:t>
            </a:r>
          </a:p>
          <a:p>
            <a:endParaRPr lang="da-DK"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Indsæt titlen på rammen/emneinddelingen.</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Gem og luk.</a:t>
            </a:r>
          </a:p>
        </p:txBody>
      </p:sp>
      <p:sp>
        <p:nvSpPr>
          <p:cNvPr id="6" name="Rektangel" title="&quot;&quot;">
            <a:extLst>
              <a:ext uri="{FF2B5EF4-FFF2-40B4-BE49-F238E27FC236}">
                <a16:creationId xmlns:a16="http://schemas.microsoft.com/office/drawing/2014/main" id="{B87F4D27-CB54-0E62-EE26-C733781814A0}"/>
              </a:ext>
            </a:extLst>
          </p:cNvPr>
          <p:cNvSpPr/>
          <p:nvPr/>
        </p:nvSpPr>
        <p:spPr>
          <a:xfrm>
            <a:off x="895040" y="1521731"/>
            <a:ext cx="381610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BC038697-4318-4AEE-6A97-A52B1F931892}"/>
              </a:ext>
            </a:extLst>
          </p:cNvPr>
          <p:cNvSpPr txBox="1">
            <a:spLocks/>
          </p:cNvSpPr>
          <p:nvPr/>
        </p:nvSpPr>
        <p:spPr>
          <a:xfrm>
            <a:off x="831540" y="1157768"/>
            <a:ext cx="432686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Giv mikroartikelrammen en titel</a:t>
            </a:r>
          </a:p>
        </p:txBody>
      </p:sp>
      <p:sp>
        <p:nvSpPr>
          <p:cNvPr id="2" name="Titel 1">
            <a:extLst>
              <a:ext uri="{FF2B5EF4-FFF2-40B4-BE49-F238E27FC236}">
                <a16:creationId xmlns:a16="http://schemas.microsoft.com/office/drawing/2014/main" id="{6C15186B-2D57-9D92-D935-1398779E1BFA}"/>
              </a:ext>
            </a:extLst>
          </p:cNvPr>
          <p:cNvSpPr>
            <a:spLocks noGrp="1"/>
          </p:cNvSpPr>
          <p:nvPr>
            <p:ph type="title"/>
          </p:nvPr>
        </p:nvSpPr>
        <p:spPr>
          <a:xfrm>
            <a:off x="4196395" y="172875"/>
            <a:ext cx="39001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p>
        </p:txBody>
      </p:sp>
      <p:pic>
        <p:nvPicPr>
          <p:cNvPr id="4" name="Billede 3" descr="Billedet viser det sted i Sitecore, hvor du redigerer i mikroartikelrammen ved at komme til indholdsredigering.">
            <a:extLst>
              <a:ext uri="{FF2B5EF4-FFF2-40B4-BE49-F238E27FC236}">
                <a16:creationId xmlns:a16="http://schemas.microsoft.com/office/drawing/2014/main" id="{A9A79B52-7B1A-CC4F-9BB6-21061A6B6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162" y="2332504"/>
            <a:ext cx="2794960" cy="1325563"/>
          </a:xfrm>
          <a:prstGeom prst="rect">
            <a:avLst/>
          </a:prstGeom>
          <a:effectLst>
            <a:outerShdw blurRad="50800" dist="38100" dir="2700000" algn="tl" rotWithShape="0">
              <a:prstClr val="black">
                <a:alpha val="40000"/>
              </a:prstClr>
            </a:outerShdw>
          </a:effectLst>
        </p:spPr>
      </p:pic>
      <p:sp>
        <p:nvSpPr>
          <p:cNvPr id="10" name="Gangetegn 9">
            <a:extLst>
              <a:ext uri="{FF2B5EF4-FFF2-40B4-BE49-F238E27FC236}">
                <a16:creationId xmlns:a16="http://schemas.microsoft.com/office/drawing/2014/main" id="{C17251F8-46F0-6279-AB02-3383634BC33B}"/>
              </a:ext>
            </a:extLst>
          </p:cNvPr>
          <p:cNvSpPr/>
          <p:nvPr/>
        </p:nvSpPr>
        <p:spPr>
          <a:xfrm>
            <a:off x="6905625" y="3401144"/>
            <a:ext cx="314325" cy="206871"/>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da-DK"/>
          </a:p>
        </p:txBody>
      </p:sp>
      <p:pic>
        <p:nvPicPr>
          <p:cNvPr id="16" name="Billede 15">
            <a:extLst>
              <a:ext uri="{FF2B5EF4-FFF2-40B4-BE49-F238E27FC236}">
                <a16:creationId xmlns:a16="http://schemas.microsoft.com/office/drawing/2014/main" id="{35A5BECB-538A-A59A-4E94-860E9ADA94B2}"/>
              </a:ext>
            </a:extLst>
          </p:cNvPr>
          <p:cNvPicPr>
            <a:picLocks noChangeAspect="1"/>
          </p:cNvPicPr>
          <p:nvPr/>
        </p:nvPicPr>
        <p:blipFill>
          <a:blip r:embed="rId4"/>
          <a:srcRect r="48588" b="23136"/>
          <a:stretch>
            <a:fillRect/>
          </a:stretch>
        </p:blipFill>
        <p:spPr>
          <a:xfrm>
            <a:off x="6466441" y="4315247"/>
            <a:ext cx="2212886" cy="1191031"/>
          </a:xfrm>
          <a:prstGeom prst="rect">
            <a:avLst/>
          </a:prstGeom>
        </p:spPr>
      </p:pic>
      <p:sp>
        <p:nvSpPr>
          <p:cNvPr id="9" name="Rektangel 8">
            <a:extLst>
              <a:ext uri="{FF2B5EF4-FFF2-40B4-BE49-F238E27FC236}">
                <a16:creationId xmlns:a16="http://schemas.microsoft.com/office/drawing/2014/main" id="{67A4589C-B714-D9D8-5411-F86529BB96A6}"/>
              </a:ext>
            </a:extLst>
          </p:cNvPr>
          <p:cNvSpPr/>
          <p:nvPr/>
        </p:nvSpPr>
        <p:spPr>
          <a:xfrm>
            <a:off x="6770640" y="4910762"/>
            <a:ext cx="1312336" cy="2345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Tree>
    <p:extLst>
      <p:ext uri="{BB962C8B-B14F-4D97-AF65-F5344CB8AC3E}">
        <p14:creationId xmlns:p14="http://schemas.microsoft.com/office/powerpoint/2010/main" val="2409639435"/>
      </p:ext>
    </p:extLst>
  </p:cSld>
  <p:clrMapOvr>
    <a:masterClrMapping/>
  </p:clrMapOvr>
  <p:transition spd="slow">
    <p:push dir="u"/>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353F2-B60E-4CD6-63C0-BD72492EE8FC}"/>
            </a:ext>
          </a:extLst>
        </p:cNvPr>
        <p:cNvGrpSpPr/>
        <p:nvPr/>
      </p:nvGrpSpPr>
      <p:grpSpPr>
        <a:xfrm>
          <a:off x="0" y="0"/>
          <a:ext cx="0" cy="0"/>
          <a:chOff x="0" y="0"/>
          <a:chExt cx="0" cy="0"/>
        </a:xfrm>
      </p:grpSpPr>
      <p:sp>
        <p:nvSpPr>
          <p:cNvPr id="8" name="Tekst">
            <a:extLst>
              <a:ext uri="{FF2B5EF4-FFF2-40B4-BE49-F238E27FC236}">
                <a16:creationId xmlns:a16="http://schemas.microsoft.com/office/drawing/2014/main" id="{2E621C62-B739-C00C-7BB1-C5FA18E20A38}"/>
              </a:ext>
            </a:extLst>
          </p:cNvPr>
          <p:cNvSpPr txBox="1"/>
          <p:nvPr/>
        </p:nvSpPr>
        <p:spPr>
          <a:xfrm>
            <a:off x="952500" y="2205929"/>
            <a:ext cx="4704588" cy="2308324"/>
          </a:xfrm>
          <a:prstGeom prst="rect">
            <a:avLst/>
          </a:prstGeom>
          <a:noFill/>
        </p:spPr>
        <p:txBody>
          <a:bodyPr wrap="square">
            <a:spAutoFit/>
          </a:bodyPr>
          <a:lstStyle/>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Klik på den mikroartikel, du vil flytte, og klik derefter på ikonet ”Flyt komponent”.</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Vælg det sted, du vil flytte mikroartiklen hen, og klik på ”Flyt hertil”.</a:t>
            </a:r>
          </a:p>
          <a:p>
            <a:pPr marL="285750" indent="-285750">
              <a:buFont typeface="Arial" panose="020B0604020202020204" pitchFamily="34" charset="0"/>
              <a:buChar char="•"/>
            </a:pPr>
            <a:endParaRPr lang="da-DK" dirty="0">
              <a:solidFill>
                <a:srgbClr val="FFFFFF"/>
              </a:solidFill>
              <a:latin typeface="Arial" panose="020B0604020202020204" pitchFamily="34" charset="0"/>
              <a:cs typeface="Arial" panose="020B0604020202020204" pitchFamily="34" charset="0"/>
            </a:endParaRPr>
          </a:p>
          <a:p>
            <a:r>
              <a:rPr lang="da-DK" i="1" dirty="0">
                <a:solidFill>
                  <a:srgbClr val="FFFFFF"/>
                </a:solidFill>
                <a:latin typeface="Arial" panose="020B0604020202020204" pitchFamily="34" charset="0"/>
                <a:cs typeface="Arial" panose="020B0604020202020204" pitchFamily="34" charset="0"/>
              </a:rPr>
              <a:t>Resultat: Mikroartiklen flytter sig ind i rammen. </a:t>
            </a:r>
          </a:p>
          <a:p>
            <a:endParaRPr lang="da-DK" dirty="0">
              <a:solidFill>
                <a:srgbClr val="FFFFFF"/>
              </a:solidFill>
              <a:latin typeface="Arial" panose="020B0604020202020204" pitchFamily="34" charset="0"/>
              <a:cs typeface="Arial" panose="020B0604020202020204" pitchFamily="34" charset="0"/>
            </a:endParaRPr>
          </a:p>
        </p:txBody>
      </p:sp>
      <p:sp>
        <p:nvSpPr>
          <p:cNvPr id="6" name="Rektangel" title="&quot;&quot;">
            <a:extLst>
              <a:ext uri="{FF2B5EF4-FFF2-40B4-BE49-F238E27FC236}">
                <a16:creationId xmlns:a16="http://schemas.microsoft.com/office/drawing/2014/main" id="{AB85C9FE-42B3-F3F8-EB3F-366AA88FB799}"/>
              </a:ext>
            </a:extLst>
          </p:cNvPr>
          <p:cNvSpPr/>
          <p:nvPr/>
        </p:nvSpPr>
        <p:spPr>
          <a:xfrm>
            <a:off x="895040" y="1521731"/>
            <a:ext cx="6171682"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ED42776B-9F0B-B5D6-9F6C-11FDC7B55187}"/>
              </a:ext>
            </a:extLst>
          </p:cNvPr>
          <p:cNvSpPr txBox="1">
            <a:spLocks/>
          </p:cNvSpPr>
          <p:nvPr/>
        </p:nvSpPr>
        <p:spPr>
          <a:xfrm>
            <a:off x="831540" y="1157768"/>
            <a:ext cx="6533356"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Flyt eksisterende mikroartikler ind i den nye ramme</a:t>
            </a:r>
          </a:p>
        </p:txBody>
      </p:sp>
      <p:sp>
        <p:nvSpPr>
          <p:cNvPr id="2" name="Titel 1">
            <a:extLst>
              <a:ext uri="{FF2B5EF4-FFF2-40B4-BE49-F238E27FC236}">
                <a16:creationId xmlns:a16="http://schemas.microsoft.com/office/drawing/2014/main" id="{2A63D9AE-D905-9F56-14A7-90B68BA42416}"/>
              </a:ext>
            </a:extLst>
          </p:cNvPr>
          <p:cNvSpPr>
            <a:spLocks noGrp="1"/>
          </p:cNvSpPr>
          <p:nvPr>
            <p:ph type="title"/>
          </p:nvPr>
        </p:nvSpPr>
        <p:spPr>
          <a:xfrm>
            <a:off x="4196395" y="172875"/>
            <a:ext cx="39001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p>
        </p:txBody>
      </p:sp>
      <p:pic>
        <p:nvPicPr>
          <p:cNvPr id="7" name="Billede 6" descr="Billedet viser det sted i Sitecore, hvor du kan flytte en mikroartikel fra et sted på siden til et andet sted på siden.">
            <a:extLst>
              <a:ext uri="{FF2B5EF4-FFF2-40B4-BE49-F238E27FC236}">
                <a16:creationId xmlns:a16="http://schemas.microsoft.com/office/drawing/2014/main" id="{FE95A317-B1A8-8954-5781-19257D0B82D0}"/>
              </a:ext>
            </a:extLst>
          </p:cNvPr>
          <p:cNvPicPr>
            <a:picLocks noChangeAspect="1"/>
          </p:cNvPicPr>
          <p:nvPr/>
        </p:nvPicPr>
        <p:blipFill>
          <a:blip r:embed="rId3"/>
          <a:stretch>
            <a:fillRect/>
          </a:stretch>
        </p:blipFill>
        <p:spPr>
          <a:xfrm>
            <a:off x="6981650" y="2093953"/>
            <a:ext cx="2023745" cy="1212850"/>
          </a:xfrm>
          <a:prstGeom prst="rect">
            <a:avLst/>
          </a:prstGeom>
          <a:effectLst>
            <a:outerShdw blurRad="50800" dist="38100" dir="2700000" algn="tl" rotWithShape="0">
              <a:prstClr val="black">
                <a:alpha val="40000"/>
              </a:prstClr>
            </a:outerShdw>
          </a:effectLst>
        </p:spPr>
      </p:pic>
      <p:sp>
        <p:nvSpPr>
          <p:cNvPr id="3" name="Rektangel 2">
            <a:extLst>
              <a:ext uri="{FF2B5EF4-FFF2-40B4-BE49-F238E27FC236}">
                <a16:creationId xmlns:a16="http://schemas.microsoft.com/office/drawing/2014/main" id="{242F431A-7403-0F4B-2FA6-A44DFCDD2AB5}"/>
              </a:ext>
            </a:extLst>
          </p:cNvPr>
          <p:cNvSpPr/>
          <p:nvPr/>
        </p:nvSpPr>
        <p:spPr>
          <a:xfrm>
            <a:off x="7293458" y="2432222"/>
            <a:ext cx="266700" cy="2730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pic>
        <p:nvPicPr>
          <p:cNvPr id="14" name="Billede 13">
            <a:extLst>
              <a:ext uri="{FF2B5EF4-FFF2-40B4-BE49-F238E27FC236}">
                <a16:creationId xmlns:a16="http://schemas.microsoft.com/office/drawing/2014/main" id="{AE712CA7-1DEE-AD42-F435-A9D763D474DD}"/>
              </a:ext>
            </a:extLst>
          </p:cNvPr>
          <p:cNvPicPr>
            <a:picLocks noChangeAspect="1"/>
          </p:cNvPicPr>
          <p:nvPr/>
        </p:nvPicPr>
        <p:blipFill>
          <a:blip r:embed="rId4"/>
          <a:stretch>
            <a:fillRect/>
          </a:stretch>
        </p:blipFill>
        <p:spPr>
          <a:xfrm>
            <a:off x="6981649" y="3544666"/>
            <a:ext cx="2023745" cy="2362521"/>
          </a:xfrm>
          <a:prstGeom prst="rect">
            <a:avLst/>
          </a:prstGeom>
        </p:spPr>
      </p:pic>
    </p:spTree>
    <p:extLst>
      <p:ext uri="{BB962C8B-B14F-4D97-AF65-F5344CB8AC3E}">
        <p14:creationId xmlns:p14="http://schemas.microsoft.com/office/powerpoint/2010/main" val="1329210210"/>
      </p:ext>
    </p:extLst>
  </p:cSld>
  <p:clrMapOvr>
    <a:masterClrMapping/>
  </p:clrMapOvr>
  <p:transition spd="slow">
    <p:push dir="u"/>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94754-1024-7B65-2286-561C6A933607}"/>
            </a:ext>
          </a:extLst>
        </p:cNvPr>
        <p:cNvGrpSpPr/>
        <p:nvPr/>
      </p:nvGrpSpPr>
      <p:grpSpPr>
        <a:xfrm>
          <a:off x="0" y="0"/>
          <a:ext cx="0" cy="0"/>
          <a:chOff x="0" y="0"/>
          <a:chExt cx="0" cy="0"/>
        </a:xfrm>
      </p:grpSpPr>
      <p:sp>
        <p:nvSpPr>
          <p:cNvPr id="5" name="Titel 2">
            <a:extLst>
              <a:ext uri="{FF2B5EF4-FFF2-40B4-BE49-F238E27FC236}">
                <a16:creationId xmlns:a16="http://schemas.microsoft.com/office/drawing/2014/main" id="{C8112436-B15B-2F29-F254-927A93050772}"/>
              </a:ext>
            </a:extLst>
          </p:cNvPr>
          <p:cNvSpPr/>
          <p:nvPr/>
        </p:nvSpPr>
        <p:spPr>
          <a:xfrm>
            <a:off x="3048000" y="2644170"/>
            <a:ext cx="6096000" cy="1501758"/>
          </a:xfrm>
          <a:prstGeom prst="rect">
            <a:avLst/>
          </a:prstGeom>
        </p:spPr>
        <p:txBody>
          <a:bodyPr>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Opret mikroartikelramme</a:t>
            </a:r>
          </a:p>
        </p:txBody>
      </p:sp>
      <p:sp>
        <p:nvSpPr>
          <p:cNvPr id="4" name="Titel">
            <a:extLst>
              <a:ext uri="{FF2B5EF4-FFF2-40B4-BE49-F238E27FC236}">
                <a16:creationId xmlns:a16="http://schemas.microsoft.com/office/drawing/2014/main" id="{FB68B638-B847-511A-46EA-585CA520C84C}"/>
              </a:ext>
            </a:extLst>
          </p:cNvPr>
          <p:cNvSpPr>
            <a:spLocks noGrp="1"/>
          </p:cNvSpPr>
          <p:nvPr>
            <p:ph type="title"/>
          </p:nvPr>
        </p:nvSpPr>
        <p:spPr>
          <a:xfrm>
            <a:off x="4127949" y="170916"/>
            <a:ext cx="3936101"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461537640"/>
      </p:ext>
    </p:extLst>
  </p:cSld>
  <p:clrMapOvr>
    <a:masterClrMapping/>
  </p:clrMapOvr>
  <p:transition spd="slow">
    <p:push dir="u"/>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2C710-E1F7-5AE4-4279-0C22893B76FD}"/>
            </a:ext>
          </a:extLst>
        </p:cNvPr>
        <p:cNvGrpSpPr/>
        <p:nvPr/>
      </p:nvGrpSpPr>
      <p:grpSpPr>
        <a:xfrm>
          <a:off x="0" y="0"/>
          <a:ext cx="0" cy="0"/>
          <a:chOff x="0" y="0"/>
          <a:chExt cx="0" cy="0"/>
        </a:xfrm>
      </p:grpSpPr>
      <p:sp>
        <p:nvSpPr>
          <p:cNvPr id="6" name="Rektangel" descr="Tabellen viser dagens program, der løber fra 9.15 til 14.30" title="Oversigt over dagens program ">
            <a:extLst>
              <a:ext uri="{FF2B5EF4-FFF2-40B4-BE49-F238E27FC236}">
                <a16:creationId xmlns:a16="http://schemas.microsoft.com/office/drawing/2014/main" id="{8BAB5CB0-DD2D-7542-5342-480B72F42548}"/>
              </a:ext>
            </a:extLst>
          </p:cNvPr>
          <p:cNvSpPr/>
          <p:nvPr/>
        </p:nvSpPr>
        <p:spPr>
          <a:xfrm>
            <a:off x="1097280" y="1346292"/>
            <a:ext cx="297942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DE208417-BFAE-CB3F-0A9C-E4FB98CB7F8F}"/>
              </a:ext>
            </a:extLst>
          </p:cNvPr>
          <p:cNvSpPr txBox="1"/>
          <p:nvPr/>
        </p:nvSpPr>
        <p:spPr>
          <a:xfrm>
            <a:off x="1097280" y="834887"/>
            <a:ext cx="3474720" cy="523220"/>
          </a:xfrm>
          <a:prstGeom prst="rect">
            <a:avLst/>
          </a:prstGeom>
          <a:noFill/>
        </p:spPr>
        <p:txBody>
          <a:bodyPr wrap="square" rtlCol="0">
            <a:spAutoFit/>
          </a:bodyPr>
          <a:lstStyle/>
          <a:p>
            <a:r>
              <a:rPr lang="da-DK" sz="2800" b="1" dirty="0">
                <a:solidFill>
                  <a:prstClr val="white"/>
                </a:solidFill>
                <a:latin typeface="Arial" panose="020B0604020202020204" pitchFamily="34" charset="0"/>
                <a:ea typeface="+mj-ea"/>
                <a:cs typeface="Arial" panose="020B0604020202020204" pitchFamily="34" charset="0"/>
              </a:rPr>
              <a:t>Dagens program</a:t>
            </a:r>
            <a:endParaRPr lang="da-DK" sz="2800" dirty="0"/>
          </a:p>
        </p:txBody>
      </p:sp>
      <p:sp>
        <p:nvSpPr>
          <p:cNvPr id="8" name="Titel 1">
            <a:extLst>
              <a:ext uri="{FF2B5EF4-FFF2-40B4-BE49-F238E27FC236}">
                <a16:creationId xmlns:a16="http://schemas.microsoft.com/office/drawing/2014/main" id="{F83BD272-0876-71A6-3244-A14AFFA5ED26}"/>
              </a:ext>
            </a:extLst>
          </p:cNvPr>
          <p:cNvSpPr>
            <a:spLocks noGrp="1"/>
          </p:cNvSpPr>
          <p:nvPr>
            <p:ph type="title"/>
          </p:nvPr>
        </p:nvSpPr>
        <p:spPr>
          <a:xfrm>
            <a:off x="3788465" y="172105"/>
            <a:ext cx="5463209" cy="1325563"/>
          </a:xfrm>
        </p:spPr>
        <p:txBody>
          <a:bodyPr/>
          <a:lstStyle/>
          <a:p>
            <a:r>
              <a:rPr lang="da-DK" sz="2000" b="1" dirty="0">
                <a:solidFill>
                  <a:srgbClr val="FFFFFF"/>
                </a:solidFill>
                <a:latin typeface="Arial" panose="020B0604020202020204" pitchFamily="34" charset="0"/>
                <a:ea typeface="+mn-ea"/>
                <a:cs typeface="Arial" panose="020B0604020202020204" pitchFamily="34" charset="0"/>
              </a:rPr>
              <a:t>Lektion 1: introduktion til borger.dk</a:t>
            </a:r>
            <a:endParaRPr lang="da-DK" dirty="0"/>
          </a:p>
        </p:txBody>
      </p:sp>
      <p:graphicFrame>
        <p:nvGraphicFramePr>
          <p:cNvPr id="3" name="Table 1" descr="#AltTextNotRequired">
            <a:extLst>
              <a:ext uri="{FF2B5EF4-FFF2-40B4-BE49-F238E27FC236}">
                <a16:creationId xmlns:a16="http://schemas.microsoft.com/office/drawing/2014/main" id="{689B7C1A-4298-DAD9-D914-6C83A2D592D5}"/>
              </a:ext>
            </a:extLst>
          </p:cNvPr>
          <p:cNvGraphicFramePr>
            <a:graphicFrameLocks noGrp="1"/>
          </p:cNvGraphicFramePr>
          <p:nvPr>
            <p:extLst>
              <p:ext uri="{D42A27DB-BD31-4B8C-83A1-F6EECF244321}">
                <p14:modId xmlns:p14="http://schemas.microsoft.com/office/powerpoint/2010/main" val="2161617128"/>
              </p:ext>
            </p:extLst>
          </p:nvPr>
        </p:nvGraphicFramePr>
        <p:xfrm>
          <a:off x="1745430" y="1764368"/>
          <a:ext cx="9062270" cy="4052020"/>
        </p:xfrm>
        <a:graphic>
          <a:graphicData uri="http://schemas.openxmlformats.org/drawingml/2006/table">
            <a:tbl>
              <a:tblPr firstRow="1" bandRow="1">
                <a:tableStyleId>{5FD0F851-EC5A-4D38-B0AD-8093EC10F338}</a:tableStyleId>
              </a:tblPr>
              <a:tblGrid>
                <a:gridCol w="1543870">
                  <a:extLst>
                    <a:ext uri="{9D8B030D-6E8A-4147-A177-3AD203B41FA5}">
                      <a16:colId xmlns:a16="http://schemas.microsoft.com/office/drawing/2014/main" val="1841443439"/>
                    </a:ext>
                  </a:extLst>
                </a:gridCol>
                <a:gridCol w="2993733">
                  <a:extLst>
                    <a:ext uri="{9D8B030D-6E8A-4147-A177-3AD203B41FA5}">
                      <a16:colId xmlns:a16="http://schemas.microsoft.com/office/drawing/2014/main" val="839090510"/>
                    </a:ext>
                  </a:extLst>
                </a:gridCol>
                <a:gridCol w="1545951">
                  <a:extLst>
                    <a:ext uri="{9D8B030D-6E8A-4147-A177-3AD203B41FA5}">
                      <a16:colId xmlns:a16="http://schemas.microsoft.com/office/drawing/2014/main" val="1409426761"/>
                    </a:ext>
                  </a:extLst>
                </a:gridCol>
                <a:gridCol w="2978716">
                  <a:extLst>
                    <a:ext uri="{9D8B030D-6E8A-4147-A177-3AD203B41FA5}">
                      <a16:colId xmlns:a16="http://schemas.microsoft.com/office/drawing/2014/main" val="2831346244"/>
                    </a:ext>
                  </a:extLst>
                </a:gridCol>
              </a:tblGrid>
              <a:tr h="289430">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Lektion</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Emne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Tid</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Type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64814979"/>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Velkommen</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Velkommen til og bordet rundt</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09.15-10.00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Morgenmad og hilse på</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48870393"/>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Lektion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Introduktion til borger.dk</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10.00-11.00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745003735"/>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11.00-11.15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Pause</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930468821"/>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2</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Sitecorestruktur</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11.15-11.40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564767760"/>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3</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Rediger indholdsside del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11.40-12.00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106479869"/>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FROKOST</a:t>
                      </a: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12.00-12.30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Pause</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17828611"/>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3</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Rediger indholdsside del 2</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12.30-13.00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771664372"/>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4</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Udgivelse (publicering)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13.00-13.20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47807759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5</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Genbrugelige links</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13.20-13.35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97993468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6</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Opret indholdsside del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13.35-14.00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651422870"/>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pPr>
                      <a:endParaRPr lang="en-DK" sz="1600" dirty="0">
                        <a:solidFill>
                          <a:schemeClr val="bg1"/>
                        </a:solidFill>
                        <a:effectLst/>
                        <a:latin typeface="Arial" panose="020B060402020202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14.00-14.10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1439471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6</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Opret indholdsside del 2</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14.10-14.40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094396227"/>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RUNDE AF</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Opsamling og evaluering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14.40-14.55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560933436"/>
                  </a:ext>
                </a:extLst>
              </a:tr>
            </a:tbl>
          </a:graphicData>
        </a:graphic>
      </p:graphicFrame>
    </p:spTree>
    <p:extLst>
      <p:ext uri="{BB962C8B-B14F-4D97-AF65-F5344CB8AC3E}">
        <p14:creationId xmlns:p14="http://schemas.microsoft.com/office/powerpoint/2010/main" val="97237893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lede 14" descr="Indholdsside på borger.dk">
            <a:extLst>
              <a:ext uri="{FF2B5EF4-FFF2-40B4-BE49-F238E27FC236}">
                <a16:creationId xmlns:a16="http://schemas.microsoft.com/office/drawing/2014/main" id="{471752C1-4F45-55EE-8F0B-F39C0CE346F4}"/>
              </a:ext>
            </a:extLst>
          </p:cNvPr>
          <p:cNvPicPr>
            <a:picLocks noChangeAspect="1"/>
          </p:cNvPicPr>
          <p:nvPr/>
        </p:nvPicPr>
        <p:blipFill>
          <a:blip r:embed="rId3"/>
          <a:stretch>
            <a:fillRect/>
          </a:stretch>
        </p:blipFill>
        <p:spPr>
          <a:xfrm>
            <a:off x="265339" y="1501274"/>
            <a:ext cx="3737579" cy="2926658"/>
          </a:xfrm>
          <a:prstGeom prst="rect">
            <a:avLst/>
          </a:prstGeom>
          <a:ln>
            <a:noFill/>
          </a:ln>
          <a:effectLst>
            <a:outerShdw blurRad="190500" algn="tl" rotWithShape="0">
              <a:srgbClr val="000000">
                <a:alpha val="70000"/>
              </a:srgbClr>
            </a:outerShdw>
          </a:effectLst>
        </p:spPr>
      </p:pic>
      <p:pic>
        <p:nvPicPr>
          <p:cNvPr id="10" name="Pladsholder til indhold 9" descr="Handlingsside på borger.dk"/>
          <p:cNvPicPr>
            <a:picLocks noGrp="1" noChangeAspect="1"/>
          </p:cNvPicPr>
          <p:nvPr>
            <p:ph sz="half" idx="2"/>
          </p:nvPr>
        </p:nvPicPr>
        <p:blipFill>
          <a:blip r:embed="rId4"/>
          <a:stretch>
            <a:fillRect/>
          </a:stretch>
        </p:blipFill>
        <p:spPr>
          <a:xfrm>
            <a:off x="4356492" y="1501274"/>
            <a:ext cx="3506774" cy="3782700"/>
          </a:xfrm>
          <a:prstGeom prst="rect">
            <a:avLst/>
          </a:prstGeom>
        </p:spPr>
      </p:pic>
      <p:sp>
        <p:nvSpPr>
          <p:cNvPr id="4" name="Pladsholder til slidenummer 3"/>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13</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5" name="Titel 4"/>
          <p:cNvSpPr>
            <a:spLocks noGrp="1"/>
          </p:cNvSpPr>
          <p:nvPr>
            <p:ph type="title"/>
          </p:nvPr>
        </p:nvSpPr>
        <p:spPr>
          <a:xfrm>
            <a:off x="485222" y="628153"/>
            <a:ext cx="10774252" cy="717174"/>
          </a:xfrm>
        </p:spPr>
        <p:txBody>
          <a:bodyPr/>
          <a:lstStyle/>
          <a:p>
            <a:r>
              <a:rPr lang="da-DK" sz="2200" b="1" dirty="0">
                <a:solidFill>
                  <a:srgbClr val="FFFFFF"/>
                </a:solidFill>
                <a:latin typeface="Arial" panose="020B0604020202020204" pitchFamily="34" charset="0"/>
                <a:ea typeface="+mn-ea"/>
                <a:cs typeface="Arial" panose="020B0604020202020204" pitchFamily="34" charset="0"/>
              </a:rPr>
              <a:t>Eksempler på de mest almindelige sidetyper på borger.dk</a:t>
            </a:r>
          </a:p>
        </p:txBody>
      </p:sp>
      <p:pic>
        <p:nvPicPr>
          <p:cNvPr id="2" name="Billede 1" descr="Kommunevælger fremhæves på indholdsside på borger.dk"/>
          <p:cNvPicPr>
            <a:picLocks noChangeAspect="1"/>
          </p:cNvPicPr>
          <p:nvPr/>
        </p:nvPicPr>
        <p:blipFill>
          <a:blip r:embed="rId5"/>
          <a:srcRect/>
          <a:stretch/>
        </p:blipFill>
        <p:spPr>
          <a:xfrm>
            <a:off x="676591" y="2459684"/>
            <a:ext cx="4683581" cy="1336948"/>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6" name="Pladsholder til indhold 5"/>
          <p:cNvSpPr>
            <a:spLocks noGrp="1"/>
          </p:cNvSpPr>
          <p:nvPr>
            <p:ph sz="quarter" idx="13"/>
          </p:nvPr>
        </p:nvSpPr>
        <p:spPr/>
        <p:txBody>
          <a:bodyPr/>
          <a:lstStyle/>
          <a:p>
            <a:endParaRPr lang="da-DK" dirty="0"/>
          </a:p>
        </p:txBody>
      </p:sp>
      <p:pic>
        <p:nvPicPr>
          <p:cNvPr id="7" name="Billede 6" descr="Guide på borger.dk"/>
          <p:cNvPicPr>
            <a:picLocks noChangeAspect="1"/>
          </p:cNvPicPr>
          <p:nvPr/>
        </p:nvPicPr>
        <p:blipFill>
          <a:blip r:embed="rId6"/>
          <a:stretch>
            <a:fillRect/>
          </a:stretch>
        </p:blipFill>
        <p:spPr>
          <a:xfrm>
            <a:off x="8216840" y="1501274"/>
            <a:ext cx="3289496" cy="1832124"/>
          </a:xfrm>
          <a:prstGeom prst="rect">
            <a:avLst/>
          </a:prstGeom>
        </p:spPr>
      </p:pic>
      <p:pic>
        <p:nvPicPr>
          <p:cNvPr id="3" name="Billede 2" descr="Kontaktformular på borger.dk"/>
          <p:cNvPicPr>
            <a:picLocks noChangeAspect="1"/>
          </p:cNvPicPr>
          <p:nvPr/>
        </p:nvPicPr>
        <p:blipFill>
          <a:blip r:embed="rId7"/>
          <a:stretch>
            <a:fillRect/>
          </a:stretch>
        </p:blipFill>
        <p:spPr>
          <a:xfrm>
            <a:off x="2796965" y="1614905"/>
            <a:ext cx="7499559" cy="4123907"/>
          </a:xfrm>
          <a:prstGeom prst="rect">
            <a:avLst/>
          </a:prstGeom>
        </p:spPr>
      </p:pic>
    </p:spTree>
    <p:extLst>
      <p:ext uri="{BB962C8B-B14F-4D97-AF65-F5344CB8AC3E}">
        <p14:creationId xmlns:p14="http://schemas.microsoft.com/office/powerpoint/2010/main" val="1598625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p tekst">
            <a:extLst>
              <a:ext uri="{FF2B5EF4-FFF2-40B4-BE49-F238E27FC236}">
                <a16:creationId xmlns:a16="http://schemas.microsoft.com/office/drawing/2014/main" id="{07B72F27-B849-41C4-9A11-FE6B1D2DF346}"/>
              </a:ext>
            </a:extLst>
          </p:cNvPr>
          <p:cNvSpPr txBox="1">
            <a:spLocks/>
          </p:cNvSpPr>
          <p:nvPr/>
        </p:nvSpPr>
        <p:spPr>
          <a:xfrm>
            <a:off x="7394997" y="3068200"/>
            <a:ext cx="4279392" cy="19496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trin-vejledningerne </a:t>
            </a:r>
          </a:p>
          <a:p>
            <a:r>
              <a:rPr lang="da-DK" sz="1800" b="1" dirty="0">
                <a:solidFill>
                  <a:srgbClr val="44831E"/>
                </a:solidFill>
                <a:latin typeface="Arial" panose="020B0604020202020204" pitchFamily="34" charset="0"/>
                <a:cs typeface="Arial" panose="020B0604020202020204" pitchFamily="34" charset="0"/>
              </a:rPr>
              <a:t>‘Opret indholdsside’</a:t>
            </a:r>
          </a:p>
          <a:p>
            <a:r>
              <a:rPr lang="da-DK" sz="1800" b="1" dirty="0">
                <a:solidFill>
                  <a:srgbClr val="44831E"/>
                </a:solidFill>
                <a:latin typeface="Arial" panose="020B0604020202020204" pitchFamily="34" charset="0"/>
                <a:cs typeface="Arial" panose="020B0604020202020204" pitchFamily="34" charset="0"/>
              </a:rPr>
              <a:t>‘Opret emneinddeling af mikroartikler’</a:t>
            </a:r>
          </a:p>
          <a:p>
            <a:r>
              <a:rPr lang="da-DK" sz="1800" b="1" dirty="0">
                <a:solidFill>
                  <a:srgbClr val="44831E"/>
                </a:solidFill>
                <a:latin typeface="Arial" panose="020B0604020202020204" pitchFamily="34" charset="0"/>
                <a:cs typeface="Arial" panose="020B0604020202020204" pitchFamily="34" charset="0"/>
              </a:rPr>
              <a:t>‘Rediger indholdsside’</a:t>
            </a:r>
          </a:p>
          <a:p>
            <a:r>
              <a:rPr lang="da-DK" sz="1800" b="1" dirty="0">
                <a:solidFill>
                  <a:srgbClr val="44831E"/>
                </a:solidFill>
                <a:latin typeface="Arial" panose="020B0604020202020204" pitchFamily="34" charset="0"/>
                <a:cs typeface="Arial" panose="020B0604020202020204" pitchFamily="34" charset="0"/>
              </a:rPr>
              <a:t>‘Genbrugelige links’</a:t>
            </a:r>
          </a:p>
          <a:p>
            <a:r>
              <a:rPr lang="da-DK" sz="1800" b="1" dirty="0">
                <a:solidFill>
                  <a:srgbClr val="44831E"/>
                </a:solidFill>
                <a:latin typeface="Arial" panose="020B0604020202020204" pitchFamily="34" charset="0"/>
                <a:cs typeface="Arial" panose="020B0604020202020204" pitchFamily="34" charset="0"/>
              </a:rPr>
              <a:t>‘Udgiv ændringer’.</a:t>
            </a:r>
          </a:p>
        </p:txBody>
      </p:sp>
      <p:sp>
        <p:nvSpPr>
          <p:cNvPr id="3" name="Text Placeholder 2">
            <a:extLst>
              <a:ext uri="{FF2B5EF4-FFF2-40B4-BE49-F238E27FC236}">
                <a16:creationId xmlns:a16="http://schemas.microsoft.com/office/drawing/2014/main" id="{8AF1F249-7E1D-4181-A904-DAB782AA3713}"/>
              </a:ext>
            </a:extLst>
          </p:cNvPr>
          <p:cNvSpPr txBox="1">
            <a:spLocks/>
          </p:cNvSpPr>
          <p:nvPr/>
        </p:nvSpPr>
        <p:spPr>
          <a:xfrm>
            <a:off x="517611" y="1504467"/>
            <a:ext cx="9963988" cy="44518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Opret din nye indholdsside via indholdsredigering</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Gå til ‘Sideredigering’ og udbyg siden med manchettekst </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Opret 4 mikroartikler med titlerne: </a:t>
            </a:r>
          </a:p>
          <a:p>
            <a:pPr marL="742950" lvl="1" indent="-285750"/>
            <a:r>
              <a:rPr lang="da-DK" sz="1400" dirty="0">
                <a:solidFill>
                  <a:srgbClr val="FFFFFF"/>
                </a:solidFill>
                <a:latin typeface="Arial" panose="020B0604020202020204" pitchFamily="34" charset="0"/>
                <a:cs typeface="Arial" panose="020B0604020202020204" pitchFamily="34" charset="0"/>
              </a:rPr>
              <a:t>Hvem kan få XX?</a:t>
            </a:r>
          </a:p>
          <a:p>
            <a:pPr marL="742950" lvl="1" indent="-285750"/>
            <a:r>
              <a:rPr lang="da-DK" sz="1400" dirty="0">
                <a:solidFill>
                  <a:srgbClr val="FFFFFF"/>
                </a:solidFill>
                <a:latin typeface="Arial" panose="020B0604020202020204" pitchFamily="34" charset="0"/>
                <a:cs typeface="Arial" panose="020B0604020202020204" pitchFamily="34" charset="0"/>
              </a:rPr>
              <a:t>Hvis du vil klage</a:t>
            </a:r>
          </a:p>
          <a:p>
            <a:pPr marL="742950" lvl="1" indent="-285750"/>
            <a:r>
              <a:rPr lang="da-DK" sz="1400" dirty="0">
                <a:solidFill>
                  <a:srgbClr val="FFFFFF"/>
                </a:solidFill>
                <a:latin typeface="Arial" panose="020B0604020202020204" pitchFamily="34" charset="0"/>
                <a:cs typeface="Arial" panose="020B0604020202020204" pitchFamily="34" charset="0"/>
              </a:rPr>
              <a:t>Lovgivning</a:t>
            </a:r>
          </a:p>
          <a:p>
            <a:pPr marL="742950" lvl="1" indent="-285750"/>
            <a:r>
              <a:rPr lang="da-DK" sz="1400" dirty="0">
                <a:solidFill>
                  <a:srgbClr val="FFFFFF"/>
                </a:solidFill>
                <a:latin typeface="Arial" panose="020B0604020202020204" pitchFamily="34" charset="0"/>
                <a:cs typeface="Arial" panose="020B0604020202020204" pitchFamily="34" charset="0"/>
              </a:rPr>
              <a:t>Læs også</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Indsæt brødtekst i alle 4 mikroartikler: </a:t>
            </a:r>
            <a:r>
              <a:rPr lang="da-DK" sz="1400" dirty="0" err="1">
                <a:solidFill>
                  <a:srgbClr val="FFFFFF"/>
                </a:solidFill>
                <a:latin typeface="Arial" panose="020B0604020202020204" pitchFamily="34" charset="0"/>
                <a:cs typeface="Arial" panose="020B0604020202020204" pitchFamily="34" charset="0"/>
              </a:rPr>
              <a:t>Lirum</a:t>
            </a:r>
            <a:r>
              <a:rPr lang="da-DK" sz="1400" dirty="0">
                <a:solidFill>
                  <a:srgbClr val="FFFFFF"/>
                </a:solidFill>
                <a:latin typeface="Arial" panose="020B0604020202020204" pitchFamily="34" charset="0"/>
                <a:cs typeface="Arial" panose="020B0604020202020204" pitchFamily="34" charset="0"/>
              </a:rPr>
              <a:t> </a:t>
            </a:r>
            <a:r>
              <a:rPr lang="da-DK" sz="1400" dirty="0" err="1">
                <a:solidFill>
                  <a:srgbClr val="FFFFFF"/>
                </a:solidFill>
                <a:latin typeface="Arial" panose="020B0604020202020204" pitchFamily="34" charset="0"/>
                <a:cs typeface="Arial" panose="020B0604020202020204" pitchFamily="34" charset="0"/>
              </a:rPr>
              <a:t>larum</a:t>
            </a:r>
            <a:r>
              <a:rPr lang="da-DK" sz="1400" dirty="0">
                <a:solidFill>
                  <a:srgbClr val="FFFFFF"/>
                </a:solidFill>
                <a:latin typeface="Arial" panose="020B0604020202020204" pitchFamily="34" charset="0"/>
                <a:cs typeface="Arial" panose="020B0604020202020204" pitchFamily="34" charset="0"/>
              </a:rPr>
              <a:t> 1 osv.</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Angiv type på ‘Lovgivning ‘og ‘Læs også’ (Vigtigt for kommunernes artikelimport.)</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Opret en mikroartikelramme med titlen ‘Hvis du vil vide mere’</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Flyt  mikroartiklerne ‘Hvis du vil klage’, ‘Lovgivning’, </a:t>
            </a:r>
            <a:br>
              <a:rPr lang="da-DK" sz="1400" dirty="0">
                <a:solidFill>
                  <a:srgbClr val="FFFFFF"/>
                </a:solidFill>
                <a:latin typeface="Arial" panose="020B0604020202020204" pitchFamily="34" charset="0"/>
                <a:cs typeface="Arial" panose="020B0604020202020204" pitchFamily="34" charset="0"/>
              </a:rPr>
            </a:br>
            <a:r>
              <a:rPr lang="da-DK" sz="1400" dirty="0">
                <a:solidFill>
                  <a:srgbClr val="FFFFFF"/>
                </a:solidFill>
                <a:latin typeface="Arial" panose="020B0604020202020204" pitchFamily="34" charset="0"/>
                <a:cs typeface="Arial" panose="020B0604020202020204" pitchFamily="34" charset="0"/>
              </a:rPr>
              <a:t>‘Læs også’ ind i mikroartikelrammen</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Tjek siden i </a:t>
            </a:r>
            <a:r>
              <a:rPr lang="da-DK" sz="1400" dirty="0" err="1">
                <a:solidFill>
                  <a:srgbClr val="FFFFFF"/>
                </a:solidFill>
                <a:latin typeface="Arial" panose="020B0604020202020204" pitchFamily="34" charset="0"/>
                <a:cs typeface="Arial" panose="020B0604020202020204" pitchFamily="34" charset="0"/>
              </a:rPr>
              <a:t>preview</a:t>
            </a:r>
            <a:r>
              <a:rPr lang="da-DK" sz="1400" dirty="0">
                <a:solidFill>
                  <a:srgbClr val="FFFFFF"/>
                </a:solidFill>
                <a:latin typeface="Arial" panose="020B0604020202020204" pitchFamily="34" charset="0"/>
                <a:cs typeface="Arial" panose="020B0604020202020204" pitchFamily="34" charset="0"/>
              </a:rPr>
              <a:t> og udgiv. </a:t>
            </a:r>
            <a:br>
              <a:rPr lang="da-DK" sz="1400" dirty="0">
                <a:solidFill>
                  <a:srgbClr val="FFFFFF"/>
                </a:solidFill>
                <a:latin typeface="Arial" panose="020B0604020202020204" pitchFamily="34" charset="0"/>
                <a:cs typeface="Arial" panose="020B0604020202020204" pitchFamily="34" charset="0"/>
              </a:rPr>
            </a:br>
            <a:endParaRPr lang="da-DK" sz="1400" dirty="0">
              <a:solidFill>
                <a:srgbClr val="FFFFFF"/>
              </a:solidFill>
              <a:latin typeface="Arial" panose="020B0604020202020204" pitchFamily="34" charset="0"/>
              <a:cs typeface="Arial" panose="020B0604020202020204" pitchFamily="34" charset="0"/>
            </a:endParaRPr>
          </a:p>
          <a:p>
            <a:pPr marL="0" indent="0">
              <a:buNone/>
            </a:pPr>
            <a:endParaRPr lang="da-DK" sz="1400" dirty="0">
              <a:solidFill>
                <a:srgbClr val="FFFFFF"/>
              </a:solidFill>
              <a:latin typeface="Arial" panose="020B0604020202020204" pitchFamily="34" charset="0"/>
              <a:cs typeface="Arial" panose="020B0604020202020204" pitchFamily="34" charset="0"/>
            </a:endParaRPr>
          </a:p>
        </p:txBody>
      </p:sp>
      <p:sp>
        <p:nvSpPr>
          <p:cNvPr id="26" name="Rektangel" title="&quot;&quot;">
            <a:extLst>
              <a:ext uri="{FF2B5EF4-FFF2-40B4-BE49-F238E27FC236}">
                <a16:creationId xmlns:a16="http://schemas.microsoft.com/office/drawing/2014/main" id="{4FEAC197-349D-4EAA-A191-25557D6C8892}"/>
              </a:ext>
            </a:extLst>
          </p:cNvPr>
          <p:cNvSpPr/>
          <p:nvPr/>
        </p:nvSpPr>
        <p:spPr>
          <a:xfrm flipV="1">
            <a:off x="517611" y="1124017"/>
            <a:ext cx="133889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itel 2">
            <a:extLst>
              <a:ext uri="{FF2B5EF4-FFF2-40B4-BE49-F238E27FC236}">
                <a16:creationId xmlns:a16="http://schemas.microsoft.com/office/drawing/2014/main" id="{07FAFB71-ED08-4E25-A807-DF85ED1C64F2}"/>
              </a:ext>
            </a:extLst>
          </p:cNvPr>
          <p:cNvSpPr txBox="1">
            <a:spLocks/>
          </p:cNvSpPr>
          <p:nvPr/>
        </p:nvSpPr>
        <p:spPr>
          <a:xfrm>
            <a:off x="479510" y="733011"/>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solidFill>
                  <a:srgbClr val="FFFFFF"/>
                </a:solidFill>
                <a:latin typeface="Arial" panose="020B0604020202020204" pitchFamily="34" charset="0"/>
                <a:cs typeface="Arial" panose="020B0604020202020204" pitchFamily="34" charset="0"/>
              </a:rPr>
              <a:t>Øvelse 6</a:t>
            </a:r>
          </a:p>
        </p:txBody>
      </p:sp>
      <p:sp>
        <p:nvSpPr>
          <p:cNvPr id="2" name="Titel 1"/>
          <p:cNvSpPr>
            <a:spLocks noGrp="1"/>
          </p:cNvSpPr>
          <p:nvPr>
            <p:ph type="title"/>
          </p:nvPr>
        </p:nvSpPr>
        <p:spPr>
          <a:xfrm>
            <a:off x="4029810" y="208528"/>
            <a:ext cx="391600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493245266"/>
      </p:ext>
    </p:extLst>
  </p:cSld>
  <p:clrMapOvr>
    <a:masterClrMapping/>
  </p:clrMapOvr>
  <p:transition spd="slow">
    <p:push dir="u"/>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p tekst">
            <a:extLst>
              <a:ext uri="{FF2B5EF4-FFF2-40B4-BE49-F238E27FC236}">
                <a16:creationId xmlns:a16="http://schemas.microsoft.com/office/drawing/2014/main" id="{34D9DF0B-BAD3-4BA0-A53B-A77C47E56144}"/>
              </a:ext>
            </a:extLst>
          </p:cNvPr>
          <p:cNvSpPr txBox="1">
            <a:spLocks/>
          </p:cNvSpPr>
          <p:nvPr/>
        </p:nvSpPr>
        <p:spPr>
          <a:xfrm>
            <a:off x="1699846" y="5848321"/>
            <a:ext cx="8346831" cy="5042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44831E"/>
                </a:solidFill>
                <a:latin typeface="Arial" panose="020B0604020202020204" pitchFamily="34" charset="0"/>
                <a:cs typeface="Arial" panose="020B0604020202020204" pitchFamily="34" charset="0"/>
              </a:rPr>
              <a:t>Tip: </a:t>
            </a:r>
            <a:r>
              <a:rPr lang="da-DK" sz="1600" b="1">
                <a:solidFill>
                  <a:srgbClr val="44831E"/>
                </a:solidFill>
                <a:latin typeface="Arial" panose="020B0604020202020204" pitchFamily="34" charset="0"/>
                <a:cs typeface="Arial" panose="020B0604020202020204" pitchFamily="34" charset="0"/>
              </a:rPr>
              <a:t>Brug Skrivevejledningen</a:t>
            </a:r>
            <a:endParaRPr lang="da-DK" sz="1600" b="1" dirty="0">
              <a:solidFill>
                <a:srgbClr val="44831E"/>
              </a:solidFill>
              <a:latin typeface="Arial" panose="020B0604020202020204" pitchFamily="34" charset="0"/>
              <a:cs typeface="Arial" panose="020B0604020202020204" pitchFamily="34" charset="0"/>
            </a:endParaRPr>
          </a:p>
        </p:txBody>
      </p:sp>
      <p:sp>
        <p:nvSpPr>
          <p:cNvPr id="6" name="Tekstboks 2"/>
          <p:cNvSpPr txBox="1">
            <a:spLocks/>
          </p:cNvSpPr>
          <p:nvPr/>
        </p:nvSpPr>
        <p:spPr>
          <a:xfrm>
            <a:off x="6172200" y="1825625"/>
            <a:ext cx="4178808" cy="3776278"/>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lstStyle>
            <a:defPPr>
              <a:defRPr lang="da-DK"/>
            </a:defPPr>
            <a:lvl1pPr marL="342900" indent="-342900" defTabSz="914400">
              <a:lnSpc>
                <a:spcPct val="90000"/>
              </a:lnSpc>
              <a:spcBef>
                <a:spcPts val="1000"/>
              </a:spcBef>
              <a:buFont typeface="+mj-lt"/>
              <a:buAutoNum type="arabicPeriod"/>
              <a:defRPr sz="1400">
                <a:solidFill>
                  <a:srgbClr val="FFFFFF"/>
                </a:solidFill>
                <a:latin typeface="Arial" panose="020B0604020202020204" pitchFamily="34" charset="0"/>
                <a:cs typeface="Arial" panose="020B0604020202020204" pitchFamily="34" charset="0"/>
              </a:defRPr>
            </a:lvl1pPr>
            <a:lvl2pPr marL="742950" lvl="1" indent="-285750" defTabSz="914400">
              <a:lnSpc>
                <a:spcPct val="90000"/>
              </a:lnSpc>
              <a:spcBef>
                <a:spcPts val="500"/>
              </a:spcBef>
              <a:buFont typeface="Arial" panose="020B0604020202020204" pitchFamily="34" charset="0"/>
              <a:buChar char="•"/>
              <a:defRPr sz="1400">
                <a:solidFill>
                  <a:srgbClr val="FFFFFF"/>
                </a:solidFill>
                <a:latin typeface="Arial" panose="020B0604020202020204" pitchFamily="34" charset="0"/>
                <a:cs typeface="Arial" panose="020B0604020202020204" pitchFamily="34" charset="0"/>
              </a:defRPr>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buNone/>
            </a:pPr>
            <a:r>
              <a:rPr lang="da-DK" sz="1800" b="1" dirty="0"/>
              <a:t>Dine opgaver</a:t>
            </a:r>
          </a:p>
          <a:p>
            <a:pPr marL="0" indent="0">
              <a:buNone/>
            </a:pPr>
            <a:endParaRPr lang="da-DK" dirty="0"/>
          </a:p>
          <a:p>
            <a:pPr lvl="1"/>
            <a:r>
              <a:rPr lang="da-DK" dirty="0"/>
              <a:t>Koordinere: internt, øvrige myndigheder, borger.dk-redaktionen, fx ressortændringer</a:t>
            </a:r>
          </a:p>
          <a:p>
            <a:pPr lvl="1"/>
            <a:r>
              <a:rPr lang="da-DK" dirty="0"/>
              <a:t>Opdatere indhold: aktuelle satser ved årsskiftet, lovændringer, ny praksis, fx selvbetjening</a:t>
            </a:r>
          </a:p>
          <a:p>
            <a:pPr lvl="1"/>
            <a:r>
              <a:rPr lang="da-DK" dirty="0"/>
              <a:t>Varsle, når en ny side er på vej</a:t>
            </a:r>
          </a:p>
          <a:p>
            <a:pPr lvl="1"/>
            <a:r>
              <a:rPr lang="da-DK" dirty="0"/>
              <a:t>Følge skrivevejledningen</a:t>
            </a:r>
          </a:p>
          <a:p>
            <a:pPr lvl="1"/>
            <a:r>
              <a:rPr lang="da-DK" dirty="0"/>
              <a:t>Have gyldigt </a:t>
            </a:r>
            <a:r>
              <a:rPr lang="da-DK" dirty="0" err="1"/>
              <a:t>MitID</a:t>
            </a:r>
            <a:r>
              <a:rPr lang="da-DK" dirty="0"/>
              <a:t> Erhverv</a:t>
            </a:r>
          </a:p>
          <a:p>
            <a:pPr lvl="1"/>
            <a:r>
              <a:rPr lang="da-DK" dirty="0"/>
              <a:t>Deltage i redaktørmøder</a:t>
            </a:r>
          </a:p>
          <a:p>
            <a:pPr lvl="1"/>
            <a:r>
              <a:rPr lang="da-DK" dirty="0"/>
              <a:t>Holde dig orienteret på digitalisér.dk</a:t>
            </a:r>
          </a:p>
          <a:p>
            <a:pPr lvl="1"/>
            <a:r>
              <a:rPr lang="da-DK" dirty="0"/>
              <a:t>Varsle om ressortændringer, lovændringer, ny kontaktperson m.m.</a:t>
            </a:r>
          </a:p>
        </p:txBody>
      </p:sp>
      <p:sp>
        <p:nvSpPr>
          <p:cNvPr id="5" name="Tekstboks 1"/>
          <p:cNvSpPr txBox="1">
            <a:spLocks/>
          </p:cNvSpPr>
          <p:nvPr/>
        </p:nvSpPr>
        <p:spPr>
          <a:xfrm>
            <a:off x="838200" y="1825625"/>
            <a:ext cx="4477512" cy="3776278"/>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lstStyle>
            <a:defPPr>
              <a:defRPr lang="da-DK"/>
            </a:defPPr>
            <a:lvl1pPr marL="342900" indent="-342900" defTabSz="914400">
              <a:lnSpc>
                <a:spcPct val="90000"/>
              </a:lnSpc>
              <a:spcBef>
                <a:spcPts val="1000"/>
              </a:spcBef>
              <a:buFont typeface="+mj-lt"/>
              <a:buAutoNum type="arabicPeriod"/>
              <a:defRPr sz="1400">
                <a:solidFill>
                  <a:srgbClr val="FFFFFF"/>
                </a:solidFill>
                <a:latin typeface="Arial" panose="020B0604020202020204" pitchFamily="34" charset="0"/>
                <a:cs typeface="Arial" panose="020B0604020202020204" pitchFamily="34" charset="0"/>
              </a:defRPr>
            </a:lvl1pPr>
            <a:lvl2pPr marL="742950" lvl="1" indent="-285750" defTabSz="914400">
              <a:lnSpc>
                <a:spcPct val="90000"/>
              </a:lnSpc>
              <a:spcBef>
                <a:spcPts val="500"/>
              </a:spcBef>
              <a:buFont typeface="Arial" panose="020B0604020202020204" pitchFamily="34" charset="0"/>
              <a:buChar char="•"/>
              <a:defRPr sz="1400">
                <a:solidFill>
                  <a:srgbClr val="FFFFFF"/>
                </a:solidFill>
                <a:latin typeface="Arial" panose="020B0604020202020204" pitchFamily="34" charset="0"/>
                <a:cs typeface="Arial" panose="020B0604020202020204" pitchFamily="34" charset="0"/>
              </a:defRPr>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buNone/>
            </a:pPr>
            <a:r>
              <a:rPr lang="da-DK" sz="1800" b="1" dirty="0"/>
              <a:t>Indholdsside</a:t>
            </a:r>
          </a:p>
          <a:p>
            <a:pPr marL="0" indent="0">
              <a:buNone/>
            </a:pPr>
            <a:endParaRPr lang="da-DK" dirty="0"/>
          </a:p>
          <a:p>
            <a:pPr lvl="1"/>
            <a:r>
              <a:rPr lang="da-DK" dirty="0"/>
              <a:t>God sigende titel (maksimalt 67 tegn inkl. mellemrum)</a:t>
            </a:r>
          </a:p>
          <a:p>
            <a:pPr lvl="1"/>
            <a:r>
              <a:rPr lang="da-DK" dirty="0"/>
              <a:t>Oplysende manchet uden punktum (maksimalt 130 tegn inkl. mellemrum)</a:t>
            </a:r>
          </a:p>
          <a:p>
            <a:pPr lvl="1"/>
            <a:r>
              <a:rPr lang="da-DK" dirty="0"/>
              <a:t>Korte </a:t>
            </a:r>
            <a:r>
              <a:rPr lang="da-DK" dirty="0" err="1"/>
              <a:t>mikroartikler</a:t>
            </a:r>
            <a:r>
              <a:rPr lang="da-DK" dirty="0"/>
              <a:t>, som besvarer borgerens spørgsmål (obligatoriske: Hvis du vil klage, Lovgivning, Læs også)</a:t>
            </a:r>
          </a:p>
          <a:p>
            <a:pPr lvl="1"/>
            <a:r>
              <a:rPr lang="da-DK" dirty="0"/>
              <a:t>Selvbetjening i kontekst</a:t>
            </a:r>
          </a:p>
          <a:p>
            <a:pPr lvl="1"/>
            <a:r>
              <a:rPr lang="da-DK" dirty="0"/>
              <a:t>Selvforklarende genbrugelige links i bunden af mikroartiklen</a:t>
            </a:r>
          </a:p>
          <a:p>
            <a:pPr lvl="1"/>
            <a:r>
              <a:rPr lang="da-DK" dirty="0" err="1"/>
              <a:t>Byline</a:t>
            </a:r>
            <a:r>
              <a:rPr lang="da-DK" dirty="0"/>
              <a:t>: Førstnævnte myndighed er hovedansvarlig</a:t>
            </a:r>
          </a:p>
          <a:p>
            <a:pPr lvl="1"/>
            <a:r>
              <a:rPr lang="da-DK" dirty="0"/>
              <a:t>Metadata: Husk gode søgeord </a:t>
            </a:r>
          </a:p>
        </p:txBody>
      </p:sp>
      <p:sp>
        <p:nvSpPr>
          <p:cNvPr id="3" name="Titel 2"/>
          <p:cNvSpPr txBox="1"/>
          <p:nvPr/>
        </p:nvSpPr>
        <p:spPr>
          <a:xfrm>
            <a:off x="4422913" y="871419"/>
            <a:ext cx="4810540" cy="830997"/>
          </a:xfrm>
          <a:prstGeom prst="rect">
            <a:avLst/>
          </a:prstGeom>
          <a:noFill/>
        </p:spPr>
        <p:txBody>
          <a:bodyPr wrap="square" rtlCol="0">
            <a:spAutoFit/>
          </a:bodyPr>
          <a:lstStyle/>
          <a:p>
            <a:r>
              <a:rPr lang="da-DK" sz="4800" b="1" dirty="0">
                <a:solidFill>
                  <a:schemeClr val="bg1"/>
                </a:solidFill>
              </a:rPr>
              <a:t>Tjekliste</a:t>
            </a:r>
            <a:r>
              <a:rPr lang="da-DK" dirty="0"/>
              <a:t> </a:t>
            </a:r>
          </a:p>
        </p:txBody>
      </p:sp>
      <p:sp>
        <p:nvSpPr>
          <p:cNvPr id="2" name="Titel 1"/>
          <p:cNvSpPr>
            <a:spLocks noGrp="1"/>
          </p:cNvSpPr>
          <p:nvPr>
            <p:ph type="title"/>
          </p:nvPr>
        </p:nvSpPr>
        <p:spPr>
          <a:xfrm>
            <a:off x="3977910" y="189863"/>
            <a:ext cx="328873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Afrunding og evaluering</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965874051"/>
      </p:ext>
    </p:extLst>
  </p:cSld>
  <p:clrMapOvr>
    <a:masterClrMapping/>
  </p:clrMapOvr>
  <p:transition spd="slow">
    <p:push dir="u"/>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F28C67-9293-D9C0-60AA-3364E8F63D24}"/>
              </a:ext>
            </a:extLst>
          </p:cNvPr>
          <p:cNvSpPr>
            <a:spLocks noGrp="1"/>
          </p:cNvSpPr>
          <p:nvPr>
            <p:ph type="title"/>
          </p:nvPr>
        </p:nvSpPr>
        <p:spPr>
          <a:xfrm>
            <a:off x="838200" y="2002631"/>
            <a:ext cx="10515600" cy="2852737"/>
          </a:xfrm>
        </p:spPr>
        <p:txBody>
          <a:bodyPr anchor="ctr"/>
          <a:lstStyle/>
          <a:p>
            <a:pPr algn="ctr"/>
            <a:r>
              <a:rPr lang="da-DK" b="1" dirty="0">
                <a:solidFill>
                  <a:schemeClr val="bg1"/>
                </a:solidFill>
                <a:latin typeface="Arial" panose="020B0604020202020204" pitchFamily="34" charset="0"/>
                <a:cs typeface="Arial" panose="020B0604020202020204" pitchFamily="34" charset="0"/>
                <a:hlinkClick r:id="rId3" tooltip="Video, der giver en intro til, hvordan du kommer i gang med at arbejde i Sitecore, når du skal være statslige redaktør hos borger.dk"/>
              </a:rPr>
              <a:t>Video</a:t>
            </a:r>
            <a:r>
              <a:rPr lang="da-DK" b="1" dirty="0">
                <a:solidFill>
                  <a:schemeClr val="bg1"/>
                </a:solidFill>
                <a:latin typeface="Arial" panose="020B0604020202020204" pitchFamily="34" charset="0"/>
                <a:cs typeface="Arial" panose="020B0604020202020204" pitchFamily="34" charset="0"/>
              </a:rPr>
              <a:t>:</a:t>
            </a:r>
            <a:br>
              <a:rPr lang="da-DK" b="1" dirty="0">
                <a:solidFill>
                  <a:schemeClr val="bg1"/>
                </a:solidFill>
                <a:latin typeface="Arial" panose="020B0604020202020204" pitchFamily="34" charset="0"/>
                <a:cs typeface="Arial" panose="020B0604020202020204" pitchFamily="34" charset="0"/>
              </a:rPr>
            </a:br>
            <a:r>
              <a:rPr lang="da-DK" b="1" dirty="0">
                <a:solidFill>
                  <a:schemeClr val="bg1"/>
                </a:solidFill>
                <a:latin typeface="Arial" panose="020B0604020202020204" pitchFamily="34" charset="0"/>
                <a:cs typeface="Arial" panose="020B0604020202020204" pitchFamily="34" charset="0"/>
              </a:rPr>
              <a:t>Kom godt i gang som ny statslig redaktør</a:t>
            </a:r>
          </a:p>
        </p:txBody>
      </p:sp>
    </p:spTree>
    <p:extLst>
      <p:ext uri="{BB962C8B-B14F-4D97-AF65-F5344CB8AC3E}">
        <p14:creationId xmlns:p14="http://schemas.microsoft.com/office/powerpoint/2010/main" val="2756651782"/>
      </p:ext>
    </p:extLst>
  </p:cSld>
  <p:clrMapOvr>
    <a:masterClrMapping/>
  </p:clrMapOvr>
  <p:transition spd="slow">
    <p:push dir="u"/>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title="&quot;&quot;">
            <a:extLst>
              <a:ext uri="{FF2B5EF4-FFF2-40B4-BE49-F238E27FC236}">
                <a16:creationId xmlns:a16="http://schemas.microsoft.com/office/drawing/2014/main" id="{846300AE-C181-4F7E-B4EC-4CDE03E2373A}"/>
              </a:ext>
            </a:extLst>
          </p:cNvPr>
          <p:cNvSpPr/>
          <p:nvPr/>
        </p:nvSpPr>
        <p:spPr>
          <a:xfrm>
            <a:off x="577207" y="1481850"/>
            <a:ext cx="3463165"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1747C4CA-CAB9-4ED9-A7D7-B9CA00B45CC5}"/>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solidFill>
                  <a:srgbClr val="FFFFFF"/>
                </a:solidFill>
                <a:latin typeface="Arial" panose="020B0604020202020204" pitchFamily="34" charset="0"/>
                <a:cs typeface="Arial" panose="020B0604020202020204" pitchFamily="34" charset="0"/>
              </a:rPr>
              <a:t>Spørgeundersøgelse efter undervisning</a:t>
            </a:r>
          </a:p>
        </p:txBody>
      </p:sp>
      <p:sp>
        <p:nvSpPr>
          <p:cNvPr id="3" name="Titel"/>
          <p:cNvSpPr>
            <a:spLocks noGrp="1"/>
          </p:cNvSpPr>
          <p:nvPr>
            <p:ph type="title"/>
          </p:nvPr>
        </p:nvSpPr>
        <p:spPr>
          <a:xfrm>
            <a:off x="4520076" y="220932"/>
            <a:ext cx="320217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Afrunding og evaluering</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54337881"/>
      </p:ext>
    </p:extLst>
  </p:cSld>
  <p:clrMapOvr>
    <a:masterClrMapping/>
  </p:clrMapOvr>
  <p:transition spd="slow">
    <p:push dir="u"/>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681214"/>
            <a:ext cx="10515600" cy="1325563"/>
          </a:xfrm>
        </p:spPr>
        <p:txBody>
          <a:bodyPr/>
          <a:lstStyle/>
          <a:p>
            <a:pPr algn="ctr"/>
            <a:r>
              <a:rPr lang="da-DK" b="1" dirty="0">
                <a:solidFill>
                  <a:srgbClr val="FFFFFF"/>
                </a:solidFill>
                <a:latin typeface="Arial" panose="020B0604020202020204" pitchFamily="34" charset="0"/>
                <a:cs typeface="Arial" panose="020B0604020202020204" pitchFamily="34" charset="0"/>
              </a:rPr>
              <a:t>Husk at tilmelde dig nyhedsmails om borger.dk på digitalisér.dk </a:t>
            </a:r>
            <a:endParaRPr lang="da-DK" dirty="0"/>
          </a:p>
        </p:txBody>
      </p:sp>
      <p:sp>
        <p:nvSpPr>
          <p:cNvPr id="4" name="Pladsholder til indhold 3"/>
          <p:cNvSpPr>
            <a:spLocks noGrp="1"/>
          </p:cNvSpPr>
          <p:nvPr>
            <p:ph sz="half" idx="2"/>
          </p:nvPr>
        </p:nvSpPr>
        <p:spPr>
          <a:xfrm>
            <a:off x="2623651" y="6144395"/>
            <a:ext cx="6944695" cy="525346"/>
          </a:xfrm>
        </p:spPr>
        <p:txBody>
          <a:bodyPr/>
          <a:lstStyle/>
          <a:p>
            <a:pPr marL="0" indent="0" algn="ctr">
              <a:buNone/>
            </a:pPr>
            <a:r>
              <a:rPr lang="da-DK" u="sng" dirty="0">
                <a:solidFill>
                  <a:schemeClr val="bg1"/>
                </a:solidFill>
                <a:latin typeface="Arial" panose="020B0604020202020204" pitchFamily="34" charset="0"/>
                <a:cs typeface="Arial" panose="020B0604020202020204" pitchFamily="34" charset="0"/>
              </a:rPr>
              <a:t>https://digitaliser.dk/nyheder/nyhedsbrev</a:t>
            </a:r>
          </a:p>
        </p:txBody>
      </p:sp>
      <p:pic>
        <p:nvPicPr>
          <p:cNvPr id="5" name="Billede 4">
            <a:extLst>
              <a:ext uri="{FF2B5EF4-FFF2-40B4-BE49-F238E27FC236}">
                <a16:creationId xmlns:a16="http://schemas.microsoft.com/office/drawing/2014/main" id="{E342F489-31EA-1AF5-2EFA-DADC013E754C}"/>
              </a:ext>
            </a:extLst>
          </p:cNvPr>
          <p:cNvPicPr>
            <a:picLocks noChangeAspect="1"/>
          </p:cNvPicPr>
          <p:nvPr/>
        </p:nvPicPr>
        <p:blipFill>
          <a:blip r:embed="rId3"/>
          <a:srcRect b="70738"/>
          <a:stretch/>
        </p:blipFill>
        <p:spPr>
          <a:xfrm>
            <a:off x="3032567" y="2006777"/>
            <a:ext cx="5811468" cy="3873162"/>
          </a:xfrm>
          <a:prstGeom prst="rect">
            <a:avLst/>
          </a:prstGeom>
        </p:spPr>
      </p:pic>
    </p:spTree>
    <p:extLst>
      <p:ext uri="{BB962C8B-B14F-4D97-AF65-F5344CB8AC3E}">
        <p14:creationId xmlns:p14="http://schemas.microsoft.com/office/powerpoint/2010/main" val="4202786455"/>
      </p:ext>
    </p:extLst>
  </p:cSld>
  <p:clrMapOvr>
    <a:masterClrMapping/>
  </p:clrMapOvr>
  <p:transition spd="slow">
    <p:push dir="u"/>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
          <p:cNvSpPr>
            <a:spLocks noGrp="1"/>
          </p:cNvSpPr>
          <p:nvPr>
            <p:ph sz="quarter" idx="4294967295"/>
          </p:nvPr>
        </p:nvSpPr>
        <p:spPr>
          <a:xfrm>
            <a:off x="412694" y="1804328"/>
            <a:ext cx="10987088" cy="3682072"/>
          </a:xfrm>
          <a:prstGeom prst="rect">
            <a:avLst/>
          </a:prstGeom>
        </p:spPr>
        <p:txBody>
          <a:bodyPr/>
          <a:lstStyle/>
          <a:p>
            <a:pPr marL="342900" indent="-285750">
              <a:buFont typeface="Arial" panose="020B0604020202020204" pitchFamily="34" charset="0"/>
              <a:buChar char="•"/>
            </a:pPr>
            <a:r>
              <a:rPr lang="da-DK" sz="1400" b="1" dirty="0">
                <a:solidFill>
                  <a:srgbClr val="FFFFFF"/>
                </a:solidFill>
                <a:latin typeface="Arial" panose="020B0604020202020204" pitchFamily="34" charset="0"/>
                <a:cs typeface="Arial" panose="020B0604020202020204" pitchFamily="34" charset="0"/>
              </a:rPr>
              <a:t>Bliv oprettet som redaktør</a:t>
            </a:r>
          </a:p>
          <a:p>
            <a:pPr marL="1085850" lvl="1">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Gå til: </a:t>
            </a:r>
            <a:r>
              <a:rPr lang="da-DK" sz="1400" u="sng" dirty="0">
                <a:solidFill>
                  <a:srgbClr val="FFFFFF"/>
                </a:solidFill>
                <a:latin typeface="Arial" panose="020B0604020202020204" pitchFamily="34" charset="0"/>
                <a:cs typeface="Arial" panose="020B0604020202020204" pitchFamily="34" charset="0"/>
                <a:hlinkClick r:id="rId3" tooltip="#AutoGenerate"/>
              </a:rPr>
              <a:t>https://admin.borger.dk/adgang</a:t>
            </a:r>
            <a:r>
              <a:rPr lang="da-DK" sz="1400" dirty="0">
                <a:solidFill>
                  <a:srgbClr val="FFFFFF"/>
                </a:solidFill>
                <a:latin typeface="Arial" panose="020B0604020202020204" pitchFamily="34" charset="0"/>
                <a:cs typeface="Arial" panose="020B0604020202020204" pitchFamily="34" charset="0"/>
              </a:rPr>
              <a:t> og registrer dig som ekstern redaktør med </a:t>
            </a:r>
            <a:r>
              <a:rPr lang="da-DK" sz="1400" dirty="0" err="1">
                <a:solidFill>
                  <a:srgbClr val="FFFFFF"/>
                </a:solidFill>
                <a:latin typeface="Arial" panose="020B0604020202020204" pitchFamily="34" charset="0"/>
                <a:cs typeface="Arial" panose="020B0604020202020204" pitchFamily="34" charset="0"/>
              </a:rPr>
              <a:t>MitID</a:t>
            </a:r>
            <a:r>
              <a:rPr lang="da-DK" sz="1400" dirty="0">
                <a:solidFill>
                  <a:srgbClr val="FFFFFF"/>
                </a:solidFill>
                <a:latin typeface="Arial" panose="020B0604020202020204" pitchFamily="34" charset="0"/>
                <a:cs typeface="Arial" panose="020B0604020202020204" pitchFamily="34" charset="0"/>
              </a:rPr>
              <a:t> Erhverv</a:t>
            </a:r>
          </a:p>
          <a:p>
            <a:pPr marL="1085850" lvl="1">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Du modtager en e-mail, når du er oprettet</a:t>
            </a:r>
            <a:br>
              <a:rPr lang="da-DK" sz="1400" dirty="0">
                <a:solidFill>
                  <a:srgbClr val="FFFFFF"/>
                </a:solidFill>
                <a:latin typeface="Arial" panose="020B0604020202020204" pitchFamily="34" charset="0"/>
                <a:cs typeface="Arial" panose="020B0604020202020204" pitchFamily="34" charset="0"/>
              </a:rPr>
            </a:br>
            <a:endParaRPr lang="da-DK" sz="1400" dirty="0">
              <a:solidFill>
                <a:srgbClr val="FFFFFF"/>
              </a:solidFill>
              <a:latin typeface="Arial" panose="020B0604020202020204" pitchFamily="34" charset="0"/>
              <a:cs typeface="Arial" panose="020B0604020202020204" pitchFamily="34" charset="0"/>
            </a:endParaRPr>
          </a:p>
          <a:p>
            <a:pPr marL="342900" indent="-285750">
              <a:buFont typeface="Arial" panose="020B0604020202020204" pitchFamily="34" charset="0"/>
              <a:buChar char="•"/>
            </a:pPr>
            <a:r>
              <a:rPr lang="da-DK" sz="1400" b="1" dirty="0">
                <a:solidFill>
                  <a:srgbClr val="FFFFFF"/>
                </a:solidFill>
                <a:latin typeface="Arial" panose="020B0604020202020204" pitchFamily="34" charset="0"/>
                <a:cs typeface="Arial" panose="020B0604020202020204" pitchFamily="34" charset="0"/>
              </a:rPr>
              <a:t>Redigér dine sider på borger.dk</a:t>
            </a:r>
          </a:p>
          <a:p>
            <a:pPr marL="1085850" lvl="1">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Gå til </a:t>
            </a:r>
            <a:r>
              <a:rPr lang="da-DK" sz="1400" dirty="0">
                <a:solidFill>
                  <a:srgbClr val="FFFFFF"/>
                </a:solidFill>
                <a:latin typeface="Arial" panose="020B0604020202020204" pitchFamily="34" charset="0"/>
                <a:cs typeface="Arial" panose="020B0604020202020204" pitchFamily="34" charset="0"/>
                <a:hlinkClick r:id="rId4" tooltip="#AutoGenerate"/>
              </a:rPr>
              <a:t>https://admin.borger.dk/sitecore</a:t>
            </a:r>
            <a:r>
              <a:rPr lang="da-DK" sz="1400" dirty="0">
                <a:solidFill>
                  <a:srgbClr val="FFFFFF"/>
                </a:solidFill>
                <a:latin typeface="Arial" panose="020B0604020202020204" pitchFamily="34" charset="0"/>
                <a:cs typeface="Arial" panose="020B0604020202020204" pitchFamily="34" charset="0"/>
              </a:rPr>
              <a:t> og brug dit </a:t>
            </a:r>
            <a:r>
              <a:rPr lang="da-DK" sz="1400" dirty="0" err="1">
                <a:solidFill>
                  <a:srgbClr val="FFFFFF"/>
                </a:solidFill>
                <a:latin typeface="Arial" panose="020B0604020202020204" pitchFamily="34" charset="0"/>
                <a:cs typeface="Arial" panose="020B0604020202020204" pitchFamily="34" charset="0"/>
              </a:rPr>
              <a:t>MitID</a:t>
            </a:r>
            <a:r>
              <a:rPr lang="da-DK" sz="1400" dirty="0">
                <a:solidFill>
                  <a:srgbClr val="FFFFFF"/>
                </a:solidFill>
                <a:latin typeface="Arial" panose="020B0604020202020204" pitchFamily="34" charset="0"/>
                <a:cs typeface="Arial" panose="020B0604020202020204" pitchFamily="34" charset="0"/>
              </a:rPr>
              <a:t> Erhverv til at logge på Sitecore</a:t>
            </a:r>
          </a:p>
          <a:p>
            <a:pPr marL="1085850" lvl="1"/>
            <a:r>
              <a:rPr lang="da-DK" sz="1400" dirty="0">
                <a:solidFill>
                  <a:srgbClr val="FFFFFF"/>
                </a:solidFill>
                <a:latin typeface="Arial" panose="020B0604020202020204" pitchFamily="34" charset="0"/>
                <a:cs typeface="Arial" panose="020B0604020202020204" pitchFamily="34" charset="0"/>
              </a:rPr>
              <a:t>For lifeindenmark.dk er det </a:t>
            </a:r>
            <a:r>
              <a:rPr lang="da-DK" sz="1400" dirty="0">
                <a:solidFill>
                  <a:srgbClr val="FFFFFF"/>
                </a:solidFill>
                <a:latin typeface="Arial" panose="020B0604020202020204" pitchFamily="34" charset="0"/>
                <a:cs typeface="Arial" panose="020B0604020202020204" pitchFamily="34" charset="0"/>
                <a:hlinkClick r:id="rId5" tooltip="#AutoGenerate"/>
              </a:rPr>
              <a:t>https://adminlifeindenmark.borger.dk/sitecore</a:t>
            </a:r>
            <a:br>
              <a:rPr lang="da-DK" sz="1400" dirty="0">
                <a:solidFill>
                  <a:srgbClr val="FFFFFF"/>
                </a:solidFill>
                <a:latin typeface="Arial" panose="020B0604020202020204" pitchFamily="34" charset="0"/>
                <a:cs typeface="Arial" panose="020B0604020202020204" pitchFamily="34" charset="0"/>
              </a:rPr>
            </a:br>
            <a:endParaRPr lang="da-DK" sz="1400" dirty="0">
              <a:solidFill>
                <a:srgbClr val="FFFFFF"/>
              </a:solidFill>
              <a:latin typeface="Arial" panose="020B0604020202020204" pitchFamily="34" charset="0"/>
              <a:cs typeface="Arial" panose="020B0604020202020204" pitchFamily="34" charset="0"/>
            </a:endParaRPr>
          </a:p>
          <a:p>
            <a:pPr marL="342900" indent="-285750">
              <a:buFont typeface="Arial" panose="020B0604020202020204" pitchFamily="34" charset="0"/>
              <a:buChar char="•"/>
            </a:pPr>
            <a:r>
              <a:rPr lang="da-DK" sz="1400" b="1" dirty="0">
                <a:solidFill>
                  <a:srgbClr val="FFFFFF"/>
                </a:solidFill>
                <a:latin typeface="Arial" panose="020B0604020202020204" pitchFamily="34" charset="0"/>
                <a:cs typeface="Arial" panose="020B0604020202020204" pitchFamily="34" charset="0"/>
              </a:rPr>
              <a:t>Hvis du har spørgsmål</a:t>
            </a:r>
          </a:p>
          <a:p>
            <a:pPr marL="1085850" lvl="1"/>
            <a:r>
              <a:rPr lang="da-DK" sz="1400" dirty="0">
                <a:solidFill>
                  <a:srgbClr val="FFFFFF"/>
                </a:solidFill>
                <a:latin typeface="Arial" panose="020B0604020202020204" pitchFamily="34" charset="0"/>
                <a:cs typeface="Arial" panose="020B0604020202020204" pitchFamily="34" charset="0"/>
              </a:rPr>
              <a:t>Se filmen Kom godt i gang med borger.dk og Sitecore – </a:t>
            </a:r>
            <a:r>
              <a:rPr lang="da-DK" sz="1400" dirty="0">
                <a:solidFill>
                  <a:srgbClr val="FFFFFF"/>
                </a:solidFill>
                <a:latin typeface="Arial" panose="020B0604020202020204" pitchFamily="34" charset="0"/>
                <a:cs typeface="Arial" panose="020B0604020202020204" pitchFamily="34" charset="0"/>
                <a:hlinkClick r:id="rId6" tooltip="#AutoGenerate"/>
              </a:rPr>
              <a:t>https://digitaliser.dk/borgerdk/vejledninger-borgerdk/video-kom-godt-i-gang-som-ny-statslig-redaktoer</a:t>
            </a:r>
            <a:endParaRPr lang="da-DK" sz="1400" dirty="0">
              <a:solidFill>
                <a:srgbClr val="FFFFFF"/>
              </a:solidFill>
              <a:latin typeface="Arial" panose="020B0604020202020204" pitchFamily="34" charset="0"/>
              <a:cs typeface="Arial" panose="020B0604020202020204" pitchFamily="34" charset="0"/>
            </a:endParaRPr>
          </a:p>
          <a:p>
            <a:pPr marL="1085850" lvl="1"/>
            <a:r>
              <a:rPr lang="da-DK" sz="1400" dirty="0">
                <a:solidFill>
                  <a:srgbClr val="FFFFFF"/>
                </a:solidFill>
                <a:latin typeface="Arial" panose="020B0604020202020204" pitchFamily="34" charset="0"/>
                <a:cs typeface="Arial" panose="020B0604020202020204" pitchFamily="34" charset="0"/>
              </a:rPr>
              <a:t>Kig i </a:t>
            </a:r>
            <a:r>
              <a:rPr lang="da-DK" sz="1400" dirty="0" err="1">
                <a:solidFill>
                  <a:srgbClr val="FFFFFF"/>
                </a:solidFill>
                <a:latin typeface="Arial" panose="020B0604020202020204" pitchFamily="34" charset="0"/>
                <a:cs typeface="Arial" panose="020B0604020202020204" pitchFamily="34" charset="0"/>
              </a:rPr>
              <a:t>FAQ’en</a:t>
            </a:r>
            <a:r>
              <a:rPr lang="da-DK" sz="1400" dirty="0">
                <a:solidFill>
                  <a:srgbClr val="FFFFFF"/>
                </a:solidFill>
                <a:latin typeface="Arial" panose="020B0604020202020204" pitchFamily="34" charset="0"/>
                <a:cs typeface="Arial" panose="020B0604020202020204" pitchFamily="34" charset="0"/>
              </a:rPr>
              <a:t> og de andre vejledninger – </a:t>
            </a:r>
            <a:r>
              <a:rPr lang="da-DK" sz="1400" dirty="0">
                <a:solidFill>
                  <a:srgbClr val="FFFFFF"/>
                </a:solidFill>
                <a:latin typeface="Arial" panose="020B0604020202020204" pitchFamily="34" charset="0"/>
                <a:cs typeface="Arial" panose="020B0604020202020204" pitchFamily="34" charset="0"/>
                <a:hlinkClick r:id="rId7" tooltip="#AutoGenerate"/>
              </a:rPr>
              <a:t>https://digitaliser.dk/borgerdk/vejledninger-borgerdk/vejledninger-til-statslige-redaktoerer</a:t>
            </a:r>
            <a:endParaRPr lang="da-DK" sz="1400" dirty="0">
              <a:solidFill>
                <a:srgbClr val="FFFFFF"/>
              </a:solidFill>
              <a:latin typeface="Arial" panose="020B0604020202020204" pitchFamily="34" charset="0"/>
              <a:cs typeface="Arial" panose="020B0604020202020204" pitchFamily="34" charset="0"/>
            </a:endParaRPr>
          </a:p>
          <a:p>
            <a:pPr marL="1085850" lvl="1"/>
            <a:r>
              <a:rPr lang="da-DK" sz="1400" dirty="0">
                <a:solidFill>
                  <a:srgbClr val="FFFFFF"/>
                </a:solidFill>
                <a:latin typeface="Arial" panose="020B0604020202020204" pitchFamily="34" charset="0"/>
                <a:cs typeface="Arial" panose="020B0604020202020204" pitchFamily="34" charset="0"/>
              </a:rPr>
              <a:t>Skriv til </a:t>
            </a:r>
            <a:r>
              <a:rPr lang="da-DK" sz="1400" dirty="0">
                <a:solidFill>
                  <a:srgbClr val="FFFFFF"/>
                </a:solidFill>
                <a:latin typeface="Arial" panose="020B0604020202020204" pitchFamily="34" charset="0"/>
                <a:cs typeface="Arial" panose="020B0604020202020204" pitchFamily="34" charset="0"/>
                <a:hlinkClick r:id="rId8" tooltip="#AutoGenerate">
                  <a:extLst>
                    <a:ext uri="{A12FA001-AC4F-418D-AE19-62706E023703}">
                      <ahyp:hlinkClr xmlns:ahyp="http://schemas.microsoft.com/office/drawing/2018/hyperlinkcolor" val="tx"/>
                    </a:ext>
                  </a:extLst>
                </a:hlinkClick>
              </a:rPr>
              <a:t>admin@borger.dk</a:t>
            </a:r>
            <a:endParaRPr lang="da-DK" sz="1400"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a-DK" sz="1600" dirty="0">
              <a:latin typeface="Arial" panose="020B0604020202020204" pitchFamily="34" charset="0"/>
              <a:cs typeface="Arial" panose="020B0604020202020204" pitchFamily="34" charset="0"/>
            </a:endParaRPr>
          </a:p>
        </p:txBody>
      </p:sp>
      <p:sp>
        <p:nvSpPr>
          <p:cNvPr id="6" name="Rektangel" title="&quot;&quot;">
            <a:extLst>
              <a:ext uri="{FF2B5EF4-FFF2-40B4-BE49-F238E27FC236}">
                <a16:creationId xmlns:a16="http://schemas.microsoft.com/office/drawing/2014/main" id="{8AD9A91F-73CC-4E41-8CA3-E307AD613309}"/>
              </a:ext>
            </a:extLst>
          </p:cNvPr>
          <p:cNvSpPr/>
          <p:nvPr/>
        </p:nvSpPr>
        <p:spPr>
          <a:xfrm>
            <a:off x="577207" y="1481850"/>
            <a:ext cx="391349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80715929-84DA-4DEC-A88D-F0FF2E8D5891}"/>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solidFill>
                  <a:srgbClr val="FFFFFF"/>
                </a:solidFill>
                <a:latin typeface="Arial" panose="020B0604020202020204" pitchFamily="34" charset="0"/>
                <a:cs typeface="Arial" panose="020B0604020202020204" pitchFamily="34" charset="0"/>
              </a:rPr>
              <a:t>Kom godt i gang med borger.dk og </a:t>
            </a:r>
            <a:r>
              <a:rPr lang="da-DK" dirty="0" err="1">
                <a:solidFill>
                  <a:srgbClr val="FFFFFF"/>
                </a:solidFill>
                <a:latin typeface="Arial" panose="020B0604020202020204" pitchFamily="34" charset="0"/>
                <a:cs typeface="Arial" panose="020B0604020202020204" pitchFamily="34" charset="0"/>
              </a:rPr>
              <a:t>Sitecore</a:t>
            </a:r>
            <a:endParaRPr lang="da-DK" dirty="0">
              <a:solidFill>
                <a:srgbClr val="FFFFFF"/>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a:xfrm>
            <a:off x="4490704" y="179146"/>
            <a:ext cx="3652504"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Afrunding og evaluering</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345211493"/>
      </p:ext>
    </p:extLst>
  </p:cSld>
  <p:clrMapOvr>
    <a:masterClrMapping/>
  </p:clrMapOvr>
  <p:transition spd="slow">
    <p:push dir="u"/>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9"/>
            <a:ext cx="10515600" cy="1024226"/>
          </a:xfrm>
        </p:spPr>
        <p:txBody>
          <a:bodyPr/>
          <a:lstStyle/>
          <a:p>
            <a:r>
              <a:rPr lang="da-DK" sz="4400" b="1" dirty="0">
                <a:solidFill>
                  <a:srgbClr val="FFFFFF"/>
                </a:solidFill>
                <a:latin typeface="Arial" panose="020B0604020202020204" pitchFamily="34" charset="0"/>
                <a:cs typeface="Arial" panose="020B0604020202020204" pitchFamily="34" charset="0"/>
              </a:rPr>
              <a:t>Spørgsmål og kommentarer</a:t>
            </a:r>
          </a:p>
        </p:txBody>
      </p:sp>
      <p:sp>
        <p:nvSpPr>
          <p:cNvPr id="3" name="Pladsholder til tekst 2"/>
          <p:cNvSpPr>
            <a:spLocks noGrp="1"/>
          </p:cNvSpPr>
          <p:nvPr>
            <p:ph type="body" idx="1"/>
          </p:nvPr>
        </p:nvSpPr>
        <p:spPr/>
        <p:txBody>
          <a:bodyPr/>
          <a:lstStyle/>
          <a:p>
            <a:endParaRPr lang="da-DK"/>
          </a:p>
        </p:txBody>
      </p:sp>
    </p:spTree>
    <p:extLst>
      <p:ext uri="{BB962C8B-B14F-4D97-AF65-F5344CB8AC3E}">
        <p14:creationId xmlns:p14="http://schemas.microsoft.com/office/powerpoint/2010/main" val="163980601"/>
      </p:ext>
    </p:extLst>
  </p:cSld>
  <p:clrMapOvr>
    <a:masterClrMapping/>
  </p:clrMapOvr>
  <p:transition spd="slow">
    <p:push dir="u"/>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43E06-21A6-4588-96F9-3084345C789D}"/>
              </a:ext>
            </a:extLst>
          </p:cNvPr>
          <p:cNvSpPr>
            <a:spLocks noGrp="1"/>
          </p:cNvSpPr>
          <p:nvPr>
            <p:ph type="title"/>
          </p:nvPr>
        </p:nvSpPr>
        <p:spPr>
          <a:xfrm>
            <a:off x="844550" y="2002631"/>
            <a:ext cx="10515600" cy="2852737"/>
          </a:xfrm>
        </p:spPr>
        <p:txBody>
          <a:bodyPr anchor="ctr"/>
          <a:lstStyle/>
          <a:p>
            <a:pPr algn="ctr"/>
            <a:r>
              <a:rPr lang="da-DK" b="1" dirty="0">
                <a:solidFill>
                  <a:schemeClr val="bg1"/>
                </a:solidFill>
                <a:latin typeface="Arial" panose="020B0604020202020204" pitchFamily="34" charset="0"/>
                <a:cs typeface="Arial" panose="020B0604020202020204" pitchFamily="34" charset="0"/>
              </a:rPr>
              <a:t>Tak for i dag! </a:t>
            </a:r>
          </a:p>
        </p:txBody>
      </p:sp>
      <p:sp>
        <p:nvSpPr>
          <p:cNvPr id="3" name="Text Placeholder 2">
            <a:extLst>
              <a:ext uri="{FF2B5EF4-FFF2-40B4-BE49-F238E27FC236}">
                <a16:creationId xmlns:a16="http://schemas.microsoft.com/office/drawing/2014/main" id="{9000BE8D-3470-5AAD-DF8E-E40517FD39D4}"/>
              </a:ext>
            </a:extLst>
          </p:cNvPr>
          <p:cNvSpPr>
            <a:spLocks noGrp="1"/>
          </p:cNvSpPr>
          <p:nvPr>
            <p:ph type="body" idx="1"/>
          </p:nvPr>
        </p:nvSpPr>
        <p:spPr/>
        <p:txBody>
          <a:bodyPr anchor="b"/>
          <a:lstStyle/>
          <a:p>
            <a:pPr algn="r"/>
            <a:r>
              <a:rPr lang="da-DK" dirty="0"/>
              <a:t>Cathrine, Lene og Lukas</a:t>
            </a:r>
          </a:p>
        </p:txBody>
      </p:sp>
    </p:spTree>
    <p:extLst>
      <p:ext uri="{BB962C8B-B14F-4D97-AF65-F5344CB8AC3E}">
        <p14:creationId xmlns:p14="http://schemas.microsoft.com/office/powerpoint/2010/main" val="357539513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descr="Skærmklip af siden 'Dansk kørekort i udlandet'">
            <a:extLst>
              <a:ext uri="{FF2B5EF4-FFF2-40B4-BE49-F238E27FC236}">
                <a16:creationId xmlns:a16="http://schemas.microsoft.com/office/drawing/2014/main" id="{8309ECBF-BCE2-67EF-ABB7-0DE15653756A}"/>
              </a:ext>
            </a:extLst>
          </p:cNvPr>
          <p:cNvPicPr>
            <a:picLocks noGrp="1" noChangeAspect="1"/>
          </p:cNvPicPr>
          <p:nvPr>
            <p:ph sz="half" idx="2"/>
          </p:nvPr>
        </p:nvPicPr>
        <p:blipFill>
          <a:blip r:embed="rId3"/>
          <a:srcRect b="26930"/>
          <a:stretch>
            <a:fillRect/>
          </a:stretch>
        </p:blipFill>
        <p:spPr>
          <a:xfrm>
            <a:off x="6689558" y="889803"/>
            <a:ext cx="3296593" cy="5632745"/>
          </a:xfrm>
        </p:spPr>
      </p:pic>
      <p:sp>
        <p:nvSpPr>
          <p:cNvPr id="7" name="Titel 2">
            <a:extLst>
              <a:ext uri="{FF2B5EF4-FFF2-40B4-BE49-F238E27FC236}">
                <a16:creationId xmlns:a16="http://schemas.microsoft.com/office/drawing/2014/main" id="{0A20F3D7-7FBA-6AEF-E6E0-0E48FA538148}"/>
              </a:ext>
            </a:extLst>
          </p:cNvPr>
          <p:cNvSpPr txBox="1"/>
          <p:nvPr/>
        </p:nvSpPr>
        <p:spPr>
          <a:xfrm>
            <a:off x="762718" y="889803"/>
            <a:ext cx="5926840" cy="430887"/>
          </a:xfrm>
          <a:prstGeom prst="rect">
            <a:avLst/>
          </a:prstGeom>
          <a:noFill/>
        </p:spPr>
        <p:txBody>
          <a:bodyPr wrap="square" rtlCol="0">
            <a:spAutoFit/>
          </a:bodyPr>
          <a:lstStyle/>
          <a:p>
            <a:r>
              <a:rPr lang="da-DK" sz="2200" b="1" dirty="0">
                <a:solidFill>
                  <a:srgbClr val="FFFFFF"/>
                </a:solidFill>
                <a:latin typeface="Arial" panose="020B0604020202020204" pitchFamily="34" charset="0"/>
                <a:cs typeface="Arial" panose="020B0604020202020204" pitchFamily="34" charset="0"/>
              </a:rPr>
              <a:t>Emneinddeling af lange indholdssider</a:t>
            </a:r>
            <a:endParaRPr lang="da-DK" sz="2200" b="1" dirty="0"/>
          </a:p>
        </p:txBody>
      </p:sp>
      <p:sp>
        <p:nvSpPr>
          <p:cNvPr id="10" name="Rektangel 9" title="&quot;&quot;">
            <a:extLst>
              <a:ext uri="{FF2B5EF4-FFF2-40B4-BE49-F238E27FC236}">
                <a16:creationId xmlns:a16="http://schemas.microsoft.com/office/drawing/2014/main" id="{3DCC6EFC-98E9-3B10-EED8-A4D73AF73B9A}"/>
              </a:ext>
            </a:extLst>
          </p:cNvPr>
          <p:cNvSpPr/>
          <p:nvPr/>
        </p:nvSpPr>
        <p:spPr>
          <a:xfrm flipV="1">
            <a:off x="867954" y="1297829"/>
            <a:ext cx="484704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55395946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p:cNvSpPr>
            <a:spLocks noGrp="1"/>
          </p:cNvSpPr>
          <p:nvPr>
            <p:ph type="sldNum" sz="quarter" idx="12"/>
          </p:nvPr>
        </p:nvSpPr>
        <p:spPr/>
        <p:txBody>
          <a:bodyPr/>
          <a:lstStyle/>
          <a:p>
            <a:endParaRPr lang="da-DK" sz="100" dirty="0"/>
          </a:p>
        </p:txBody>
      </p:sp>
      <p:sp>
        <p:nvSpPr>
          <p:cNvPr id="3" name="Rektangel" title="&quot;&quot;">
            <a:extLst>
              <a:ext uri="{FF2B5EF4-FFF2-40B4-BE49-F238E27FC236}">
                <a16:creationId xmlns:a16="http://schemas.microsoft.com/office/drawing/2014/main" id="{317770AA-D5AE-AD46-1BE6-AA34D2867EFA}"/>
              </a:ext>
            </a:extLst>
          </p:cNvPr>
          <p:cNvSpPr/>
          <p:nvPr/>
        </p:nvSpPr>
        <p:spPr>
          <a:xfrm>
            <a:off x="762719" y="1327396"/>
            <a:ext cx="4115462"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p:cNvSpPr txBox="1"/>
          <p:nvPr/>
        </p:nvSpPr>
        <p:spPr>
          <a:xfrm>
            <a:off x="762718" y="889803"/>
            <a:ext cx="4345995" cy="430887"/>
          </a:xfrm>
          <a:prstGeom prst="rect">
            <a:avLst/>
          </a:prstGeom>
          <a:noFill/>
        </p:spPr>
        <p:txBody>
          <a:bodyPr wrap="square" rtlCol="0">
            <a:spAutoFit/>
          </a:bodyPr>
          <a:lstStyle/>
          <a:p>
            <a:r>
              <a:rPr lang="da-DK" sz="2200" b="1" dirty="0">
                <a:solidFill>
                  <a:srgbClr val="FFFFFF"/>
                </a:solidFill>
                <a:latin typeface="Arial" panose="020B0604020202020204" pitchFamily="34" charset="0"/>
                <a:cs typeface="Arial" panose="020B0604020202020204" pitchFamily="34" charset="0"/>
              </a:rPr>
              <a:t>Artikelimport og lokalt indhold</a:t>
            </a:r>
            <a:endParaRPr lang="da-DK" sz="2200" b="1" dirty="0"/>
          </a:p>
        </p:txBody>
      </p:sp>
      <p:sp>
        <p:nvSpPr>
          <p:cNvPr id="16" name="Titel"/>
          <p:cNvSpPr>
            <a:spLocks noGrp="1"/>
          </p:cNvSpPr>
          <p:nvPr>
            <p:ph type="title"/>
          </p:nvPr>
        </p:nvSpPr>
        <p:spPr>
          <a:xfrm>
            <a:off x="3664083" y="135498"/>
            <a:ext cx="5628142" cy="1051417"/>
          </a:xfrm>
        </p:spPr>
        <p:txBody>
          <a:bodyPr/>
          <a:lstStyle/>
          <a:p>
            <a:pPr defTabSz="457200">
              <a:lnSpc>
                <a:spcPct val="100000"/>
              </a:lnSpc>
              <a:spcBef>
                <a:spcPts val="0"/>
              </a:spcBef>
            </a:pPr>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dirty="0"/>
            </a:br>
            <a:endParaRPr lang="da-DK" sz="2000" dirty="0"/>
          </a:p>
        </p:txBody>
      </p:sp>
      <p:pic>
        <p:nvPicPr>
          <p:cNvPr id="5" name="Billede 4" descr="Skærmbillede af oversigt over lister af artikler udstillet via artikelimporten på borger.dk og lifeindenmark.dk"/>
          <p:cNvPicPr>
            <a:picLocks noChangeAspect="1"/>
          </p:cNvPicPr>
          <p:nvPr/>
        </p:nvPicPr>
        <p:blipFill>
          <a:blip r:embed="rId3">
            <a:extLst>
              <a:ext uri="{28A0092B-C50C-407E-A947-70E740481C1C}">
                <a14:useLocalDpi xmlns:a14="http://schemas.microsoft.com/office/drawing/2010/main" val="0"/>
              </a:ext>
            </a:extLst>
          </a:blip>
          <a:srcRect r="27897"/>
          <a:stretch/>
        </p:blipFill>
        <p:spPr>
          <a:xfrm>
            <a:off x="762718" y="1551801"/>
            <a:ext cx="4345995" cy="2827769"/>
          </a:xfrm>
          <a:prstGeom prst="rect">
            <a:avLst/>
          </a:prstGeom>
        </p:spPr>
      </p:pic>
      <p:pic>
        <p:nvPicPr>
          <p:cNvPr id="6" name="Billede 5" descr="Siden 'Valg af læge' med eksempel på lokalt indhold.">
            <a:extLst>
              <a:ext uri="{FF2B5EF4-FFF2-40B4-BE49-F238E27FC236}">
                <a16:creationId xmlns:a16="http://schemas.microsoft.com/office/drawing/2014/main" id="{F6A907E0-5148-65E9-233E-8F086AC75D1B}"/>
              </a:ext>
            </a:extLst>
          </p:cNvPr>
          <p:cNvPicPr>
            <a:picLocks noChangeAspect="1"/>
          </p:cNvPicPr>
          <p:nvPr/>
        </p:nvPicPr>
        <p:blipFill>
          <a:blip r:embed="rId4"/>
          <a:stretch>
            <a:fillRect/>
          </a:stretch>
        </p:blipFill>
        <p:spPr>
          <a:xfrm>
            <a:off x="5408316" y="1551801"/>
            <a:ext cx="6404568" cy="4539531"/>
          </a:xfrm>
          <a:prstGeom prst="rect">
            <a:avLst/>
          </a:prstGeom>
          <a:ln>
            <a:noFill/>
          </a:ln>
          <a:effectLst>
            <a:outerShdw blurRad="190500" algn="tl" rotWithShape="0">
              <a:srgbClr val="000000">
                <a:alpha val="70000"/>
              </a:srgbClr>
            </a:outerShdw>
          </a:effectLst>
        </p:spPr>
      </p:pic>
      <p:pic>
        <p:nvPicPr>
          <p:cNvPr id="8" name="Billede 7" descr="Eksempel på tekst i lokalt indhold for Københavns Kommune.">
            <a:extLst>
              <a:ext uri="{FF2B5EF4-FFF2-40B4-BE49-F238E27FC236}">
                <a16:creationId xmlns:a16="http://schemas.microsoft.com/office/drawing/2014/main" id="{CDEA1983-094F-1FA7-7E8C-DF80F124721B}"/>
              </a:ext>
            </a:extLst>
          </p:cNvPr>
          <p:cNvPicPr>
            <a:picLocks noChangeAspect="1"/>
          </p:cNvPicPr>
          <p:nvPr/>
        </p:nvPicPr>
        <p:blipFill>
          <a:blip r:embed="rId5"/>
          <a:stretch>
            <a:fillRect/>
          </a:stretch>
        </p:blipFill>
        <p:spPr>
          <a:xfrm>
            <a:off x="5695708" y="5033173"/>
            <a:ext cx="5930317" cy="6944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788048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felt"/>
          <p:cNvSpPr txBox="1"/>
          <p:nvPr/>
        </p:nvSpPr>
        <p:spPr>
          <a:xfrm>
            <a:off x="7462937" y="3993360"/>
            <a:ext cx="2087017" cy="923330"/>
          </a:xfrm>
          <a:prstGeom prst="rect">
            <a:avLst/>
          </a:prstGeom>
          <a:noFill/>
        </p:spPr>
        <p:txBody>
          <a:bodyPr wrap="square" lIns="0" tIns="0" rIns="0" bIns="0" rtlCol="0">
            <a:spAutoFit/>
          </a:bodyPr>
          <a:lstStyle/>
          <a:p>
            <a:pPr>
              <a:lnSpc>
                <a:spcPct val="100000"/>
              </a:lnSpc>
              <a:spcBef>
                <a:spcPts val="1100"/>
              </a:spcBef>
            </a:pPr>
            <a:r>
              <a:rPr lang="da-DK" sz="2000" dirty="0">
                <a:solidFill>
                  <a:schemeClr val="bg1"/>
                </a:solidFill>
                <a:latin typeface="Arial" panose="020B0604020202020204" pitchFamily="34" charset="0"/>
                <a:cs typeface="Arial" panose="020B0604020202020204" pitchFamily="34" charset="0"/>
              </a:rPr>
              <a:t>Netværk af kontaktpersoner og redaktører</a:t>
            </a:r>
          </a:p>
        </p:txBody>
      </p:sp>
      <p:sp>
        <p:nvSpPr>
          <p:cNvPr id="9" name="Cirkel" title="&quot;&quot;"/>
          <p:cNvSpPr/>
          <p:nvPr/>
        </p:nvSpPr>
        <p:spPr bwMode="auto">
          <a:xfrm>
            <a:off x="5136468" y="1471189"/>
            <a:ext cx="1919064" cy="1919064"/>
          </a:xfrm>
          <a:prstGeom prst="ellipse">
            <a:avLst/>
          </a:prstGeom>
          <a:noFill/>
          <a:ln w="1270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endParaRPr kumimoji="0" lang="da-DK" sz="2000" b="0" i="0" u="none" strike="noStrike" cap="none" normalizeH="0" baseline="0" dirty="0" err="1">
              <a:ln>
                <a:noFill/>
              </a:ln>
              <a:solidFill>
                <a:schemeClr val="bg1"/>
              </a:solidFill>
              <a:effectLst/>
              <a:latin typeface="Arial" charset="0"/>
            </a:endParaRPr>
          </a:p>
        </p:txBody>
      </p:sp>
      <p:pic>
        <p:nvPicPr>
          <p:cNvPr id="6" name="Billede 1" descr="Forside til en samarbejdsaftale" title="Billede af en samarbejdsaftale "/>
          <p:cNvPicPr>
            <a:picLocks noChangeAspect="1"/>
          </p:cNvPicPr>
          <p:nvPr/>
        </p:nvPicPr>
        <p:blipFill>
          <a:blip r:embed="rId3"/>
          <a:stretch>
            <a:fillRect/>
          </a:stretch>
        </p:blipFill>
        <p:spPr>
          <a:xfrm rot="20956848">
            <a:off x="3239810" y="1755603"/>
            <a:ext cx="2878542" cy="4023290"/>
          </a:xfrm>
          <a:prstGeom prst="rect">
            <a:avLst/>
          </a:prstGeom>
          <a:effectLst>
            <a:outerShdw blurRad="50800" dist="38100" dir="2700000" algn="tl" rotWithShape="0">
              <a:prstClr val="black">
                <a:alpha val="40000"/>
              </a:prstClr>
            </a:outerShdw>
          </a:effectLst>
        </p:spPr>
      </p:pic>
      <p:sp>
        <p:nvSpPr>
          <p:cNvPr id="3" name="Rektangel 2" title="&quot;&quot;">
            <a:extLst>
              <a:ext uri="{FF2B5EF4-FFF2-40B4-BE49-F238E27FC236}">
                <a16:creationId xmlns:a16="http://schemas.microsoft.com/office/drawing/2014/main" id="{FC0BCDF7-B65B-B265-D490-348885F585B9}"/>
              </a:ext>
            </a:extLst>
          </p:cNvPr>
          <p:cNvSpPr/>
          <p:nvPr/>
        </p:nvSpPr>
        <p:spPr>
          <a:xfrm flipV="1">
            <a:off x="735607" y="1408218"/>
            <a:ext cx="323962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p:nvPr/>
        </p:nvSpPr>
        <p:spPr>
          <a:xfrm>
            <a:off x="761905" y="946553"/>
            <a:ext cx="3690434" cy="461665"/>
          </a:xfrm>
          <a:prstGeom prst="rect">
            <a:avLst/>
          </a:prstGeom>
        </p:spPr>
        <p:txBody>
          <a:bodyPr wrap="none">
            <a:spAutoFit/>
          </a:bodyPr>
          <a:lstStyle/>
          <a:p>
            <a:r>
              <a:rPr lang="da-DK" sz="2400" b="1" dirty="0">
                <a:solidFill>
                  <a:prstClr val="white"/>
                </a:solidFill>
                <a:latin typeface="Arial" panose="020B0604020202020204" pitchFamily="34" charset="0"/>
                <a:ea typeface="+mj-ea"/>
                <a:cs typeface="Arial" panose="020B0604020202020204" pitchFamily="34" charset="0"/>
              </a:rPr>
              <a:t>Myndighedssamarbejde</a:t>
            </a:r>
            <a:endParaRPr lang="da-DK" sz="2400" b="1" dirty="0"/>
          </a:p>
        </p:txBody>
      </p:sp>
      <p:sp>
        <p:nvSpPr>
          <p:cNvPr id="11" name="Titel 1"/>
          <p:cNvSpPr>
            <a:spLocks noGrp="1"/>
          </p:cNvSpPr>
          <p:nvPr>
            <p:ph type="title"/>
          </p:nvPr>
        </p:nvSpPr>
        <p:spPr>
          <a:xfrm>
            <a:off x="3624929" y="197444"/>
            <a:ext cx="5830957"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grpSp>
        <p:nvGrpSpPr>
          <p:cNvPr id="2" name="Gruppe 1" descr="#Decorative">
            <a:extLst>
              <a:ext uri="{FF2B5EF4-FFF2-40B4-BE49-F238E27FC236}">
                <a16:creationId xmlns:a16="http://schemas.microsoft.com/office/drawing/2014/main" id="{32582F5A-B430-6774-6535-31286F220ECF}"/>
              </a:ext>
            </a:extLst>
          </p:cNvPr>
          <p:cNvGrpSpPr/>
          <p:nvPr/>
        </p:nvGrpSpPr>
        <p:grpSpPr>
          <a:xfrm>
            <a:off x="8090689" y="1523007"/>
            <a:ext cx="2376264" cy="2270891"/>
            <a:chOff x="6523658" y="3798342"/>
            <a:chExt cx="1917067" cy="1917067"/>
          </a:xfrm>
        </p:grpSpPr>
        <p:sp>
          <p:nvSpPr>
            <p:cNvPr id="5" name="Ellipse 4">
              <a:extLst>
                <a:ext uri="{FF2B5EF4-FFF2-40B4-BE49-F238E27FC236}">
                  <a16:creationId xmlns:a16="http://schemas.microsoft.com/office/drawing/2014/main" id="{D3578321-78B1-9F5A-2467-DEB1E4C3300C}"/>
                </a:ext>
              </a:extLst>
            </p:cNvPr>
            <p:cNvSpPr/>
            <p:nvPr/>
          </p:nvSpPr>
          <p:spPr bwMode="auto">
            <a:xfrm>
              <a:off x="6523658" y="3798342"/>
              <a:ext cx="1917067" cy="1917067"/>
            </a:xfrm>
            <a:prstGeom prst="ellipse">
              <a:avLst/>
            </a:prstGeom>
            <a:noFill/>
            <a:ln w="19050" cap="flat" cmpd="sng" algn="ctr">
              <a:solidFill>
                <a:srgbClr val="88C66D"/>
              </a:solidFill>
              <a:prstDash val="solid"/>
              <a:round/>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0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pic>
          <p:nvPicPr>
            <p:cNvPr id="12" name="Graphic 1192">
              <a:extLst>
                <a:ext uri="{FF2B5EF4-FFF2-40B4-BE49-F238E27FC236}">
                  <a16:creationId xmlns:a16="http://schemas.microsoft.com/office/drawing/2014/main" id="{26455067-9E40-B799-7295-098C930B938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917141" y="4263833"/>
              <a:ext cx="1118685" cy="1118685"/>
            </a:xfrm>
            <a:prstGeom prst="rect">
              <a:avLst/>
            </a:prstGeom>
          </p:spPr>
        </p:pic>
      </p:grpSp>
    </p:spTree>
    <p:extLst>
      <p:ext uri="{BB962C8B-B14F-4D97-AF65-F5344CB8AC3E}">
        <p14:creationId xmlns:p14="http://schemas.microsoft.com/office/powerpoint/2010/main" val="178856210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ktangel 47">
            <a:extLst>
              <a:ext uri="{FF2B5EF4-FFF2-40B4-BE49-F238E27FC236}">
                <a16:creationId xmlns:a16="http://schemas.microsoft.com/office/drawing/2014/main" id="{B21FE2B4-B217-880E-2C5B-1996A8EA399B}"/>
              </a:ext>
            </a:extLst>
          </p:cNvPr>
          <p:cNvSpPr/>
          <p:nvPr/>
        </p:nvSpPr>
        <p:spPr>
          <a:xfrm>
            <a:off x="323438" y="875433"/>
            <a:ext cx="11069617" cy="58550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ln>
                <a:solidFill>
                  <a:srgbClr val="FFFFFF"/>
                </a:solidFill>
              </a:ln>
              <a:solidFill>
                <a:srgbClr val="FFFFFF"/>
              </a:solidFill>
            </a:endParaRPr>
          </a:p>
        </p:txBody>
      </p:sp>
      <p:grpSp>
        <p:nvGrpSpPr>
          <p:cNvPr id="2" name="Gruppe 1" descr="Logoer for samarbejdspartnere."/>
          <p:cNvGrpSpPr/>
          <p:nvPr/>
        </p:nvGrpSpPr>
        <p:grpSpPr>
          <a:xfrm>
            <a:off x="278821" y="1053545"/>
            <a:ext cx="10922987" cy="5643794"/>
            <a:chOff x="145880" y="166948"/>
            <a:chExt cx="11882013" cy="6618369"/>
          </a:xfrm>
        </p:grpSpPr>
        <p:pic>
          <p:nvPicPr>
            <p:cNvPr id="3" name="Billede 2" descr="at-logo.png | Arbejdstilsyne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510" y="2342891"/>
              <a:ext cx="1412304" cy="734890"/>
            </a:xfrm>
            <a:prstGeom prst="rect">
              <a:avLst/>
            </a:prstGeom>
            <a:noFill/>
            <a:ln>
              <a:noFill/>
            </a:ln>
          </p:spPr>
        </p:pic>
        <p:pic>
          <p:nvPicPr>
            <p:cNvPr id="4" name="Billede 3" descr="C:\Users\B340682\AppData\Local\Microsoft\Windows\INetCache\Content.Word\logo_atp_sort.png"/>
            <p:cNvPicPr/>
            <p:nvPr/>
          </p:nvPicPr>
          <p:blipFill>
            <a:blip r:embed="rId4">
              <a:extLst>
                <a:ext uri="{28A0092B-C50C-407E-A947-70E740481C1C}">
                  <a14:useLocalDpi xmlns:a14="http://schemas.microsoft.com/office/drawing/2010/main" val="0"/>
                </a:ext>
              </a:extLst>
            </a:blip>
            <a:srcRect/>
            <a:stretch>
              <a:fillRect/>
            </a:stretch>
          </p:blipFill>
          <p:spPr bwMode="auto">
            <a:xfrm>
              <a:off x="561963" y="1423908"/>
              <a:ext cx="884261" cy="325298"/>
            </a:xfrm>
            <a:prstGeom prst="rect">
              <a:avLst/>
            </a:prstGeom>
            <a:noFill/>
            <a:ln>
              <a:noFill/>
            </a:ln>
          </p:spPr>
        </p:pic>
        <p:pic>
          <p:nvPicPr>
            <p:cNvPr id="5" name="Billede 4" descr="Beredskabsstyrels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9786" y="1546595"/>
              <a:ext cx="1247539" cy="459868"/>
            </a:xfrm>
            <a:prstGeom prst="rect">
              <a:avLst/>
            </a:prstGeom>
            <a:noFill/>
            <a:ln>
              <a:noFill/>
            </a:ln>
          </p:spPr>
        </p:pic>
        <p:pic>
          <p:nvPicPr>
            <p:cNvPr id="6" name="Billede 5" descr="Beskæftigelsesministeriet"/>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045565" y="2271547"/>
              <a:ext cx="1946934" cy="1287352"/>
            </a:xfrm>
            <a:prstGeom prst="rect">
              <a:avLst/>
            </a:prstGeom>
            <a:noFill/>
            <a:ln>
              <a:noFill/>
            </a:ln>
          </p:spPr>
        </p:pic>
        <p:pic>
          <p:nvPicPr>
            <p:cNvPr id="7" name="Billede 6" descr="Børne- og Undervisningsministeriets logo | Børne- og  Undervisningsministeriet"/>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72158" y="3817947"/>
              <a:ext cx="2071912" cy="582006"/>
            </a:xfrm>
            <a:prstGeom prst="rect">
              <a:avLst/>
            </a:prstGeom>
            <a:noFill/>
            <a:ln>
              <a:noFill/>
            </a:ln>
          </p:spPr>
        </p:pic>
        <p:pic>
          <p:nvPicPr>
            <p:cNvPr id="8" name="Billede 7" descr="https://datavejviser-snapshots.digst.govcloud.dk/logos/cpr-kontoret.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71922" y="5679306"/>
              <a:ext cx="1174121" cy="479282"/>
            </a:xfrm>
            <a:prstGeom prst="rect">
              <a:avLst/>
            </a:prstGeom>
            <a:noFill/>
            <a:ln>
              <a:noFill/>
            </a:ln>
          </p:spPr>
        </p:pic>
        <p:pic>
          <p:nvPicPr>
            <p:cNvPr id="9" name="Billede 8" descr="File:LogoDK.png - GDPRhub"/>
            <p:cNvPicPr/>
            <p:nvPr/>
          </p:nvPicPr>
          <p:blipFill>
            <a:blip r:embed="rId9">
              <a:extLst>
                <a:ext uri="{28A0092B-C50C-407E-A947-70E740481C1C}">
                  <a14:useLocalDpi xmlns:a14="http://schemas.microsoft.com/office/drawing/2010/main" val="0"/>
                </a:ext>
              </a:extLst>
            </a:blip>
            <a:srcRect/>
            <a:stretch>
              <a:fillRect/>
            </a:stretch>
          </p:blipFill>
          <p:spPr bwMode="auto">
            <a:xfrm>
              <a:off x="4946599" y="370067"/>
              <a:ext cx="1946152" cy="437884"/>
            </a:xfrm>
            <a:prstGeom prst="rect">
              <a:avLst/>
            </a:prstGeom>
            <a:noFill/>
            <a:ln>
              <a:noFill/>
            </a:ln>
          </p:spPr>
        </p:pic>
        <p:pic>
          <p:nvPicPr>
            <p:cNvPr id="10" name="Billede 9" descr="Danmarks Domstole"/>
            <p:cNvPicPr/>
            <p:nvPr/>
          </p:nvPicPr>
          <p:blipFill>
            <a:blip r:embed="rId10">
              <a:extLst>
                <a:ext uri="{28A0092B-C50C-407E-A947-70E740481C1C}">
                  <a14:useLocalDpi xmlns:a14="http://schemas.microsoft.com/office/drawing/2010/main" val="0"/>
                </a:ext>
              </a:extLst>
            </a:blip>
            <a:srcRect/>
            <a:stretch>
              <a:fillRect/>
            </a:stretch>
          </p:blipFill>
          <p:spPr bwMode="auto">
            <a:xfrm>
              <a:off x="6112361" y="5013550"/>
              <a:ext cx="1103109" cy="886900"/>
            </a:xfrm>
            <a:prstGeom prst="rect">
              <a:avLst/>
            </a:prstGeom>
            <a:noFill/>
            <a:ln>
              <a:noFill/>
            </a:ln>
          </p:spPr>
        </p:pic>
        <p:pic>
          <p:nvPicPr>
            <p:cNvPr id="11" name="Billede 10" descr="Energistyrelsen"/>
            <p:cNvPicPr/>
            <p:nvPr/>
          </p:nvPicPr>
          <p:blipFill>
            <a:blip r:embed="rId11">
              <a:extLst>
                <a:ext uri="{28A0092B-C50C-407E-A947-70E740481C1C}">
                  <a14:useLocalDpi xmlns:a14="http://schemas.microsoft.com/office/drawing/2010/main" val="0"/>
                </a:ext>
              </a:extLst>
            </a:blip>
            <a:srcRect/>
            <a:stretch>
              <a:fillRect/>
            </a:stretch>
          </p:blipFill>
          <p:spPr bwMode="auto">
            <a:xfrm>
              <a:off x="2105575" y="5702591"/>
              <a:ext cx="1681415" cy="547636"/>
            </a:xfrm>
            <a:prstGeom prst="rect">
              <a:avLst/>
            </a:prstGeom>
            <a:noFill/>
            <a:ln>
              <a:noFill/>
            </a:ln>
          </p:spPr>
        </p:pic>
        <p:pic>
          <p:nvPicPr>
            <p:cNvPr id="12" name="Billede 11" descr="erhvervsstyrelsen.dk"/>
            <p:cNvPicPr/>
            <p:nvPr/>
          </p:nvPicPr>
          <p:blipFill>
            <a:blip r:embed="rId12">
              <a:extLst>
                <a:ext uri="{28A0092B-C50C-407E-A947-70E740481C1C}">
                  <a14:useLocalDpi xmlns:a14="http://schemas.microsoft.com/office/drawing/2010/main" val="0"/>
                </a:ext>
              </a:extLst>
            </a:blip>
            <a:srcRect/>
            <a:stretch>
              <a:fillRect/>
            </a:stretch>
          </p:blipFill>
          <p:spPr bwMode="auto">
            <a:xfrm>
              <a:off x="5529621" y="1977494"/>
              <a:ext cx="1743555" cy="594394"/>
            </a:xfrm>
            <a:prstGeom prst="rect">
              <a:avLst/>
            </a:prstGeom>
            <a:noFill/>
            <a:ln>
              <a:noFill/>
            </a:ln>
          </p:spPr>
        </p:pic>
        <p:pic>
          <p:nvPicPr>
            <p:cNvPr id="13" name="Billede 12" descr="Familieretshuset"/>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1616" y="3501795"/>
              <a:ext cx="1584185" cy="309744"/>
            </a:xfrm>
            <a:prstGeom prst="rect">
              <a:avLst/>
            </a:prstGeom>
            <a:noFill/>
            <a:ln>
              <a:noFill/>
            </a:ln>
          </p:spPr>
        </p:pic>
        <p:pic>
          <p:nvPicPr>
            <p:cNvPr id="15" name="Billede 14" descr="Kørekort"/>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48206" y="2690300"/>
              <a:ext cx="2091984" cy="390457"/>
            </a:xfrm>
            <a:prstGeom prst="rect">
              <a:avLst/>
            </a:prstGeom>
            <a:noFill/>
            <a:ln>
              <a:noFill/>
            </a:ln>
          </p:spPr>
        </p:pic>
        <p:pic>
          <p:nvPicPr>
            <p:cNvPr id="16" name="Billede 15" descr="Fødevarestyrelsen logo | Fødevarestyrelsen"/>
            <p:cNvPicPr/>
            <p:nvPr/>
          </p:nvPicPr>
          <p:blipFill rotWithShape="1">
            <a:blip r:embed="rId15" cstate="hqprint">
              <a:extLst>
                <a:ext uri="{28A0092B-C50C-407E-A947-70E740481C1C}">
                  <a14:useLocalDpi xmlns:a14="http://schemas.microsoft.com/office/drawing/2010/main" val="0"/>
                </a:ext>
              </a:extLst>
            </a:blip>
            <a:srcRect b="23628"/>
            <a:stretch/>
          </p:blipFill>
          <p:spPr bwMode="auto">
            <a:xfrm>
              <a:off x="1801604" y="3140453"/>
              <a:ext cx="2228787" cy="445873"/>
            </a:xfrm>
            <a:prstGeom prst="rect">
              <a:avLst/>
            </a:prstGeom>
            <a:noFill/>
            <a:ln>
              <a:noFill/>
            </a:ln>
          </p:spPr>
        </p:pic>
        <p:pic>
          <p:nvPicPr>
            <p:cNvPr id="18" name="Billede 17" descr="Indenrigs- og Sundhedsministeriet • KarriereDagene"/>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22165" y="5454999"/>
              <a:ext cx="1390237" cy="448614"/>
            </a:xfrm>
            <a:prstGeom prst="rect">
              <a:avLst/>
            </a:prstGeom>
            <a:noFill/>
            <a:ln>
              <a:noFill/>
            </a:ln>
          </p:spPr>
        </p:pic>
        <p:pic>
          <p:nvPicPr>
            <p:cNvPr id="19" name="Billede 18" descr="Legalisering.dk - Autoriserede og legaliserede oversættelser"/>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425360" y="5022116"/>
              <a:ext cx="1354092" cy="420944"/>
            </a:xfrm>
            <a:prstGeom prst="rect">
              <a:avLst/>
            </a:prstGeom>
            <a:noFill/>
            <a:ln>
              <a:noFill/>
            </a:ln>
          </p:spPr>
        </p:pic>
        <p:pic>
          <p:nvPicPr>
            <p:cNvPr id="20" name="Billede 19" descr="Kirkeministeriet betaler 107.948 kroner for nyt ”moderne” logo | Kristeligt  Dagblad"/>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910752" y="5976409"/>
              <a:ext cx="1437447" cy="808908"/>
            </a:xfrm>
            <a:prstGeom prst="rect">
              <a:avLst/>
            </a:prstGeom>
            <a:noFill/>
            <a:ln>
              <a:noFill/>
            </a:ln>
          </p:spPr>
        </p:pic>
        <p:pic>
          <p:nvPicPr>
            <p:cNvPr id="21" name="Billede 20" descr="Logo | Klima-, Energi- og Forsyningsministeriet"/>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45880" y="205704"/>
              <a:ext cx="1914252" cy="639406"/>
            </a:xfrm>
            <a:prstGeom prst="rect">
              <a:avLst/>
            </a:prstGeom>
            <a:noFill/>
            <a:ln>
              <a:noFill/>
            </a:ln>
          </p:spPr>
        </p:pic>
        <p:pic>
          <p:nvPicPr>
            <p:cNvPr id="22" name="Billede 21" descr="https://kum.dk/fileadmin/_kum/Ikoner_og_grafikker/Kulturministeriets_logoer/KUM-logo_RGB.png"/>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912781" y="995602"/>
              <a:ext cx="1118752" cy="628113"/>
            </a:xfrm>
            <a:prstGeom prst="rect">
              <a:avLst/>
            </a:prstGeom>
            <a:noFill/>
            <a:ln>
              <a:noFill/>
            </a:ln>
          </p:spPr>
        </p:pic>
        <p:pic>
          <p:nvPicPr>
            <p:cNvPr id="23" name="Billede 22" descr="MEDST"/>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97095" y="5968116"/>
              <a:ext cx="1413000" cy="437913"/>
            </a:xfrm>
            <a:prstGeom prst="rect">
              <a:avLst/>
            </a:prstGeom>
            <a:noFill/>
            <a:ln>
              <a:noFill/>
            </a:ln>
          </p:spPr>
        </p:pic>
        <p:pic>
          <p:nvPicPr>
            <p:cNvPr id="24" name="Billede 23" descr="https://mim.dk/media/0ddncz4y/mst_dk_rgb.jpg"/>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121601" y="1895656"/>
              <a:ext cx="2338313" cy="597401"/>
            </a:xfrm>
            <a:prstGeom prst="rect">
              <a:avLst/>
            </a:prstGeom>
            <a:noFill/>
            <a:ln>
              <a:noFill/>
            </a:ln>
          </p:spPr>
        </p:pic>
        <p:pic>
          <p:nvPicPr>
            <p:cNvPr id="25" name="Billede 24" descr="Fil:Motorstyrelsen Logo.svg - Wikipedia, den frie encyklopædi"/>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79334" y="4399952"/>
              <a:ext cx="1513724" cy="425847"/>
            </a:xfrm>
            <a:prstGeom prst="rect">
              <a:avLst/>
            </a:prstGeom>
            <a:noFill/>
            <a:ln>
              <a:noFill/>
            </a:ln>
          </p:spPr>
        </p:pic>
        <p:pic>
          <p:nvPicPr>
            <p:cNvPr id="26" name="Billede 25" descr="Klageportalen - Nævnenes Hus"/>
            <p:cNvPicPr/>
            <p:nvPr/>
          </p:nvPicPr>
          <p:blipFill>
            <a:blip r:embed="rId24" cstate="hqprint">
              <a:extLst>
                <a:ext uri="{28A0092B-C50C-407E-A947-70E740481C1C}">
                  <a14:useLocalDpi xmlns:a14="http://schemas.microsoft.com/office/drawing/2010/main" val="0"/>
                </a:ext>
              </a:extLst>
            </a:blip>
            <a:srcRect/>
            <a:stretch>
              <a:fillRect/>
            </a:stretch>
          </p:blipFill>
          <p:spPr bwMode="auto">
            <a:xfrm>
              <a:off x="2586123" y="4612779"/>
              <a:ext cx="1329492" cy="419925"/>
            </a:xfrm>
            <a:prstGeom prst="rect">
              <a:avLst/>
            </a:prstGeom>
            <a:noFill/>
            <a:ln>
              <a:noFill/>
            </a:ln>
          </p:spPr>
        </p:pic>
        <p:pic>
          <p:nvPicPr>
            <p:cNvPr id="28" name="Billede 27" descr="Fil:Vurderingsstyrelsen Logo.svg - Wikipedia, den frie encyklopædi"/>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550681" y="250667"/>
              <a:ext cx="1477212" cy="361169"/>
            </a:xfrm>
            <a:prstGeom prst="rect">
              <a:avLst/>
            </a:prstGeom>
            <a:noFill/>
            <a:ln>
              <a:noFill/>
            </a:ln>
          </p:spPr>
        </p:pic>
        <p:pic>
          <p:nvPicPr>
            <p:cNvPr id="29" name="Billede 28" descr="Logo | Udlændinge- og Integrationsministeriet"/>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847325" y="198810"/>
              <a:ext cx="1558181" cy="932714"/>
            </a:xfrm>
            <a:prstGeom prst="rect">
              <a:avLst/>
            </a:prstGeom>
            <a:noFill/>
            <a:ln>
              <a:noFill/>
            </a:ln>
          </p:spPr>
        </p:pic>
        <p:pic>
          <p:nvPicPr>
            <p:cNvPr id="30" name="Billede 29" descr="Uddannelses- og Forskningsstyrelsen"/>
            <p:cNvPicPr/>
            <p:nvPr/>
          </p:nvPicPr>
          <p:blipFill>
            <a:blip r:embed="rId27">
              <a:extLst>
                <a:ext uri="{28A0092B-C50C-407E-A947-70E740481C1C}">
                  <a14:useLocalDpi xmlns:a14="http://schemas.microsoft.com/office/drawing/2010/main" val="0"/>
                </a:ext>
              </a:extLst>
            </a:blip>
            <a:srcRect/>
            <a:stretch>
              <a:fillRect/>
            </a:stretch>
          </p:blipFill>
          <p:spPr bwMode="auto">
            <a:xfrm>
              <a:off x="10130773" y="1154731"/>
              <a:ext cx="1897120" cy="645513"/>
            </a:xfrm>
            <a:prstGeom prst="rect">
              <a:avLst/>
            </a:prstGeom>
            <a:noFill/>
            <a:ln>
              <a:noFill/>
            </a:ln>
          </p:spPr>
        </p:pic>
        <p:pic>
          <p:nvPicPr>
            <p:cNvPr id="31" name="Billede 30" descr="Transportministeriet"/>
            <p:cNvPicPr/>
            <p:nvPr/>
          </p:nvPicPr>
          <p:blipFill rotWithShape="1">
            <a:blip r:embed="rId28">
              <a:extLst>
                <a:ext uri="{28A0092B-C50C-407E-A947-70E740481C1C}">
                  <a14:useLocalDpi xmlns:a14="http://schemas.microsoft.com/office/drawing/2010/main" val="0"/>
                </a:ext>
              </a:extLst>
            </a:blip>
            <a:srcRect l="6354" r="11898" b="25305"/>
            <a:stretch/>
          </p:blipFill>
          <p:spPr bwMode="auto">
            <a:xfrm>
              <a:off x="9731192" y="2997533"/>
              <a:ext cx="2143475" cy="674993"/>
            </a:xfrm>
            <a:prstGeom prst="rect">
              <a:avLst/>
            </a:prstGeom>
            <a:noFill/>
            <a:ln>
              <a:noFill/>
            </a:ln>
          </p:spPr>
        </p:pic>
        <p:pic>
          <p:nvPicPr>
            <p:cNvPr id="32" name="Billede 31" descr="Trafikstyrelsen - virksomhedsprofil og statistik"/>
            <p:cNvPicPr/>
            <p:nvPr/>
          </p:nvPicPr>
          <p:blipFill rotWithShape="1">
            <a:blip r:embed="rId29" cstate="print">
              <a:extLst>
                <a:ext uri="{28A0092B-C50C-407E-A947-70E740481C1C}">
                  <a14:useLocalDpi xmlns:a14="http://schemas.microsoft.com/office/drawing/2010/main" val="0"/>
                </a:ext>
              </a:extLst>
            </a:blip>
            <a:srcRect l="19299" t="34578" r="17878" b="37702"/>
            <a:stretch/>
          </p:blipFill>
          <p:spPr bwMode="auto">
            <a:xfrm>
              <a:off x="2203025" y="166948"/>
              <a:ext cx="2175466" cy="575859"/>
            </a:xfrm>
            <a:prstGeom prst="rect">
              <a:avLst/>
            </a:prstGeom>
            <a:noFill/>
            <a:ln>
              <a:noFill/>
            </a:ln>
          </p:spPr>
        </p:pic>
        <p:pic>
          <p:nvPicPr>
            <p:cNvPr id="33" name="Billede 32" descr="Fil:Toldstyrelsen Logo.svg - Wikipedia, den frie encyklopædi"/>
            <p:cNvPicPr/>
            <p:nvPr/>
          </p:nvPicPr>
          <p:blipFill>
            <a:blip r:embed="rId30">
              <a:extLst>
                <a:ext uri="{28A0092B-C50C-407E-A947-70E740481C1C}">
                  <a14:useLocalDpi xmlns:a14="http://schemas.microsoft.com/office/drawing/2010/main" val="0"/>
                </a:ext>
              </a:extLst>
            </a:blip>
            <a:srcRect/>
            <a:stretch>
              <a:fillRect/>
            </a:stretch>
          </p:blipFill>
          <p:spPr bwMode="auto">
            <a:xfrm>
              <a:off x="3537793" y="1159669"/>
              <a:ext cx="1884387" cy="530114"/>
            </a:xfrm>
            <a:prstGeom prst="rect">
              <a:avLst/>
            </a:prstGeom>
            <a:noFill/>
            <a:ln>
              <a:noFill/>
            </a:ln>
          </p:spPr>
        </p:pic>
        <p:pic>
          <p:nvPicPr>
            <p:cNvPr id="34" name="Billede 33" descr="Presse | sfs.dk"/>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854054" y="6161699"/>
              <a:ext cx="1392713" cy="436278"/>
            </a:xfrm>
            <a:prstGeom prst="rect">
              <a:avLst/>
            </a:prstGeom>
            <a:noFill/>
            <a:ln>
              <a:noFill/>
            </a:ln>
          </p:spPr>
        </p:pic>
        <p:pic>
          <p:nvPicPr>
            <p:cNvPr id="35" name="Billede 34" descr="SundhedDK_pos_rgb1.png | sundhed.dk"/>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768063" y="1170689"/>
              <a:ext cx="2114303" cy="307062"/>
            </a:xfrm>
            <a:prstGeom prst="rect">
              <a:avLst/>
            </a:prstGeom>
            <a:noFill/>
            <a:ln>
              <a:noFill/>
            </a:ln>
          </p:spPr>
        </p:pic>
        <p:pic>
          <p:nvPicPr>
            <p:cNvPr id="36" name="Billede 35" descr="Styrelsen for Patientsikkerhed har aktiveret smitteopsporing af abekopper i  Danmark | Styrelsen for Patientsikkerhed"/>
            <p:cNvPicPr/>
            <p:nvPr/>
          </p:nvPicPr>
          <p:blipFill rotWithShape="1">
            <a:blip r:embed="rId33" cstate="print">
              <a:extLst>
                <a:ext uri="{28A0092B-C50C-407E-A947-70E740481C1C}">
                  <a14:useLocalDpi xmlns:a14="http://schemas.microsoft.com/office/drawing/2010/main" val="0"/>
                </a:ext>
              </a:extLst>
            </a:blip>
            <a:srcRect t="14229" b="15868"/>
            <a:stretch/>
          </p:blipFill>
          <p:spPr bwMode="auto">
            <a:xfrm>
              <a:off x="237030" y="3552798"/>
              <a:ext cx="1534128" cy="560552"/>
            </a:xfrm>
            <a:prstGeom prst="rect">
              <a:avLst/>
            </a:prstGeom>
            <a:noFill/>
            <a:ln>
              <a:noFill/>
            </a:ln>
          </p:spPr>
        </p:pic>
        <p:pic>
          <p:nvPicPr>
            <p:cNvPr id="37" name="Billede 36" descr="Styrelsen for international rekruttering og integration - Socialtansvar.dk"/>
            <p:cNvPicPr/>
            <p:nvPr/>
          </p:nvPicPr>
          <p:blipFill rotWithShape="1">
            <a:blip r:embed="rId34">
              <a:extLst>
                <a:ext uri="{28A0092B-C50C-407E-A947-70E740481C1C}">
                  <a14:useLocalDpi xmlns:a14="http://schemas.microsoft.com/office/drawing/2010/main" val="0"/>
                </a:ext>
              </a:extLst>
            </a:blip>
            <a:srcRect t="24105" b="27895"/>
            <a:stretch/>
          </p:blipFill>
          <p:spPr bwMode="auto">
            <a:xfrm>
              <a:off x="5111014" y="3827883"/>
              <a:ext cx="1899534" cy="911777"/>
            </a:xfrm>
            <a:prstGeom prst="rect">
              <a:avLst/>
            </a:prstGeom>
            <a:noFill/>
            <a:ln>
              <a:noFill/>
            </a:ln>
          </p:spPr>
        </p:pic>
        <p:pic>
          <p:nvPicPr>
            <p:cNvPr id="38" name="Billede 37" descr="Styrelsen for Arbejdsmarked og Rekruttering"/>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869327" y="6205329"/>
              <a:ext cx="2434295" cy="350504"/>
            </a:xfrm>
            <a:prstGeom prst="rect">
              <a:avLst/>
            </a:prstGeom>
            <a:noFill/>
            <a:ln>
              <a:noFill/>
            </a:ln>
          </p:spPr>
        </p:pic>
        <p:pic>
          <p:nvPicPr>
            <p:cNvPr id="39" name="Billede 38" descr="Social- og Boligstyrelsens logo i farver"/>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0658513" y="6025160"/>
              <a:ext cx="1261548" cy="710841"/>
            </a:xfrm>
            <a:prstGeom prst="rect">
              <a:avLst/>
            </a:prstGeom>
            <a:noFill/>
            <a:ln>
              <a:noFill/>
            </a:ln>
          </p:spPr>
        </p:pic>
        <p:pic>
          <p:nvPicPr>
            <p:cNvPr id="40" name="Billede 39" descr="Read about Skatteankestyrelsen | Jobfinder"/>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9312402" y="4517326"/>
              <a:ext cx="1271749" cy="635874"/>
            </a:xfrm>
            <a:prstGeom prst="rect">
              <a:avLst/>
            </a:prstGeom>
            <a:noFill/>
            <a:ln>
              <a:noFill/>
            </a:ln>
          </p:spPr>
        </p:pic>
        <p:pic>
          <p:nvPicPr>
            <p:cNvPr id="41" name="Billede 40" descr="Fil:Danish Police Logo.png - Wikipedia, den frie encyklopædi"/>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5730681" y="3173199"/>
              <a:ext cx="1144018" cy="953189"/>
            </a:xfrm>
            <a:prstGeom prst="rect">
              <a:avLst/>
            </a:prstGeom>
            <a:noFill/>
            <a:ln>
              <a:noFill/>
            </a:ln>
          </p:spPr>
        </p:pic>
        <p:pic>
          <p:nvPicPr>
            <p:cNvPr id="42" name="Billede 41" descr="Mediebibliotek | Rigsarkivet"/>
            <p:cNvPicPr/>
            <p:nvPr/>
          </p:nvPicPr>
          <p:blipFill rotWithShape="1">
            <a:blip r:embed="rId39" cstate="print">
              <a:extLst>
                <a:ext uri="{28A0092B-C50C-407E-A947-70E740481C1C}">
                  <a14:useLocalDpi xmlns:a14="http://schemas.microsoft.com/office/drawing/2010/main" val="0"/>
                </a:ext>
              </a:extLst>
            </a:blip>
            <a:srcRect l="16459" t="26903" r="10516" b="20702"/>
            <a:stretch/>
          </p:blipFill>
          <p:spPr bwMode="auto">
            <a:xfrm>
              <a:off x="7178538" y="184777"/>
              <a:ext cx="1407655" cy="527871"/>
            </a:xfrm>
            <a:prstGeom prst="rect">
              <a:avLst/>
            </a:prstGeom>
            <a:noFill/>
            <a:ln>
              <a:noFill/>
            </a:ln>
          </p:spPr>
        </p:pic>
      </p:grpSp>
      <p:pic>
        <p:nvPicPr>
          <p:cNvPr id="44" name="Billede 43" descr="#Decorative"/>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717843" y="4257615"/>
            <a:ext cx="1546802" cy="559928"/>
          </a:xfrm>
          <a:prstGeom prst="rect">
            <a:avLst/>
          </a:prstGeom>
        </p:spPr>
      </p:pic>
      <p:pic>
        <p:nvPicPr>
          <p:cNvPr id="45" name="Grafik 44" descr="#Decorative">
            <a:extLst>
              <a:ext uri="{FF2B5EF4-FFF2-40B4-BE49-F238E27FC236}">
                <a16:creationId xmlns:a16="http://schemas.microsoft.com/office/drawing/2014/main" id="{3039396A-5C96-80A6-9670-20E03B5DDC43}"/>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8540823" y="2418269"/>
            <a:ext cx="1602828" cy="816679"/>
          </a:xfrm>
          <a:prstGeom prst="rect">
            <a:avLst/>
          </a:prstGeom>
        </p:spPr>
      </p:pic>
      <p:pic>
        <p:nvPicPr>
          <p:cNvPr id="47" name="Billede 46" descr="#Decorative">
            <a:extLst>
              <a:ext uri="{FF2B5EF4-FFF2-40B4-BE49-F238E27FC236}">
                <a16:creationId xmlns:a16="http://schemas.microsoft.com/office/drawing/2014/main" id="{BF4D3C41-0417-D57B-994E-FE562EAC8C35}"/>
              </a:ext>
            </a:extLst>
          </p:cNvPr>
          <p:cNvPicPr>
            <a:picLocks noChangeAspect="1"/>
          </p:cNvPicPr>
          <p:nvPr/>
        </p:nvPicPr>
        <p:blipFill>
          <a:blip r:embed="rId43"/>
          <a:stretch>
            <a:fillRect/>
          </a:stretch>
        </p:blipFill>
        <p:spPr>
          <a:xfrm>
            <a:off x="7566766" y="4165139"/>
            <a:ext cx="1902913" cy="381070"/>
          </a:xfrm>
          <a:prstGeom prst="rect">
            <a:avLst/>
          </a:prstGeom>
        </p:spPr>
      </p:pic>
      <p:pic>
        <p:nvPicPr>
          <p:cNvPr id="50" name="Billede 49" descr="#Decorative">
            <a:extLst>
              <a:ext uri="{FF2B5EF4-FFF2-40B4-BE49-F238E27FC236}">
                <a16:creationId xmlns:a16="http://schemas.microsoft.com/office/drawing/2014/main" id="{66763833-9795-FE37-8453-38713709EE27}"/>
              </a:ext>
            </a:extLst>
          </p:cNvPr>
          <p:cNvPicPr>
            <a:picLocks noChangeAspect="1"/>
          </p:cNvPicPr>
          <p:nvPr/>
        </p:nvPicPr>
        <p:blipFill>
          <a:blip r:embed="rId44"/>
          <a:stretch>
            <a:fillRect/>
          </a:stretch>
        </p:blipFill>
        <p:spPr>
          <a:xfrm>
            <a:off x="623701" y="5265360"/>
            <a:ext cx="2163581" cy="382125"/>
          </a:xfrm>
          <a:prstGeom prst="rect">
            <a:avLst/>
          </a:prstGeom>
        </p:spPr>
      </p:pic>
      <p:pic>
        <p:nvPicPr>
          <p:cNvPr id="52" name="Billede 51" descr="#Decorative">
            <a:extLst>
              <a:ext uri="{FF2B5EF4-FFF2-40B4-BE49-F238E27FC236}">
                <a16:creationId xmlns:a16="http://schemas.microsoft.com/office/drawing/2014/main" id="{CED3DCFC-89BE-6B86-196C-C1D95537070B}"/>
              </a:ext>
            </a:extLst>
          </p:cNvPr>
          <p:cNvPicPr>
            <a:picLocks noChangeAspect="1"/>
          </p:cNvPicPr>
          <p:nvPr/>
        </p:nvPicPr>
        <p:blipFill>
          <a:blip r:embed="rId45"/>
          <a:stretch>
            <a:fillRect/>
          </a:stretch>
        </p:blipFill>
        <p:spPr>
          <a:xfrm>
            <a:off x="3780956" y="5090623"/>
            <a:ext cx="1582475" cy="631106"/>
          </a:xfrm>
          <a:prstGeom prst="rect">
            <a:avLst/>
          </a:prstGeom>
        </p:spPr>
      </p:pic>
      <p:pic>
        <p:nvPicPr>
          <p:cNvPr id="17" name="Billede 16" descr="#Decorative">
            <a:extLst>
              <a:ext uri="{FF2B5EF4-FFF2-40B4-BE49-F238E27FC236}">
                <a16:creationId xmlns:a16="http://schemas.microsoft.com/office/drawing/2014/main" id="{E986770E-FFC1-AE78-A89B-5A98EE7AC82C}"/>
              </a:ext>
            </a:extLst>
          </p:cNvPr>
          <p:cNvPicPr>
            <a:picLocks noChangeAspect="1"/>
          </p:cNvPicPr>
          <p:nvPr/>
        </p:nvPicPr>
        <p:blipFill>
          <a:blip r:embed="rId46"/>
          <a:srcRect t="24695"/>
          <a:stretch>
            <a:fillRect/>
          </a:stretch>
        </p:blipFill>
        <p:spPr>
          <a:xfrm>
            <a:off x="6832358" y="4741318"/>
            <a:ext cx="1632777" cy="578873"/>
          </a:xfrm>
          <a:prstGeom prst="rect">
            <a:avLst/>
          </a:prstGeom>
        </p:spPr>
      </p:pic>
    </p:spTree>
    <p:extLst>
      <p:ext uri="{BB962C8B-B14F-4D97-AF65-F5344CB8AC3E}">
        <p14:creationId xmlns:p14="http://schemas.microsoft.com/office/powerpoint/2010/main" val="231272621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Vejledning til redigering på lifeindenmark.dk"/>
          <p:cNvPicPr>
            <a:picLocks noChangeAspect="1"/>
          </p:cNvPicPr>
          <p:nvPr/>
        </p:nvPicPr>
        <p:blipFill>
          <a:blip r:embed="rId3"/>
          <a:srcRect/>
          <a:stretch/>
        </p:blipFill>
        <p:spPr>
          <a:xfrm rot="376343">
            <a:off x="8159328" y="2005288"/>
            <a:ext cx="2886425" cy="4051204"/>
          </a:xfrm>
          <a:prstGeom prst="rect">
            <a:avLst/>
          </a:prstGeom>
          <a:ln>
            <a:solidFill>
              <a:schemeClr val="tx2"/>
            </a:solidFill>
          </a:ln>
        </p:spPr>
      </p:pic>
      <p:sp>
        <p:nvSpPr>
          <p:cNvPr id="3" name="Rektangel" title="&quot;&quot;">
            <a:extLst>
              <a:ext uri="{FF2B5EF4-FFF2-40B4-BE49-F238E27FC236}">
                <a16:creationId xmlns:a16="http://schemas.microsoft.com/office/drawing/2014/main" id="{6277D8FA-CE1B-1117-3601-D6FDCC46762C}"/>
              </a:ext>
            </a:extLst>
          </p:cNvPr>
          <p:cNvSpPr/>
          <p:nvPr/>
        </p:nvSpPr>
        <p:spPr>
          <a:xfrm flipV="1">
            <a:off x="936904" y="1169050"/>
            <a:ext cx="1738919"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2"/>
          <p:cNvSpPr/>
          <p:nvPr/>
        </p:nvSpPr>
        <p:spPr>
          <a:xfrm>
            <a:off x="902066" y="725543"/>
            <a:ext cx="2012730" cy="461665"/>
          </a:xfrm>
          <a:prstGeom prst="rect">
            <a:avLst/>
          </a:prstGeom>
        </p:spPr>
        <p:txBody>
          <a:bodyPr wrap="none">
            <a:spAutoFit/>
          </a:bodyPr>
          <a:lstStyle/>
          <a:p>
            <a:r>
              <a:rPr lang="da-DK" sz="2400" b="1" dirty="0">
                <a:solidFill>
                  <a:prstClr val="white"/>
                </a:solidFill>
                <a:latin typeface="Arial" panose="020B0604020202020204" pitchFamily="34" charset="0"/>
                <a:ea typeface="+mj-ea"/>
                <a:cs typeface="Arial" panose="020B0604020202020204" pitchFamily="34" charset="0"/>
              </a:rPr>
              <a:t>Vejledninger</a:t>
            </a:r>
            <a:endParaRPr lang="da-DK" b="1" dirty="0"/>
          </a:p>
        </p:txBody>
      </p:sp>
      <p:sp>
        <p:nvSpPr>
          <p:cNvPr id="10" name="Titel 1"/>
          <p:cNvSpPr>
            <a:spLocks noGrp="1"/>
          </p:cNvSpPr>
          <p:nvPr>
            <p:ph type="title"/>
          </p:nvPr>
        </p:nvSpPr>
        <p:spPr>
          <a:xfrm>
            <a:off x="3750365" y="125211"/>
            <a:ext cx="4996070"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
        <p:nvSpPr>
          <p:cNvPr id="13" name="Tekstfelt 12"/>
          <p:cNvSpPr txBox="1"/>
          <p:nvPr/>
        </p:nvSpPr>
        <p:spPr>
          <a:xfrm>
            <a:off x="3267315" y="5461950"/>
            <a:ext cx="3856382" cy="830997"/>
          </a:xfrm>
          <a:prstGeom prst="rect">
            <a:avLst/>
          </a:prstGeom>
          <a:noFill/>
        </p:spPr>
        <p:txBody>
          <a:bodyPr wrap="square" rtlCol="0">
            <a:spAutoFit/>
          </a:bodyPr>
          <a:lstStyle/>
          <a:p>
            <a:r>
              <a:rPr lang="da-DK" sz="2400" dirty="0">
                <a:solidFill>
                  <a:srgbClr val="FFFFFF"/>
                </a:solidFill>
                <a:latin typeface="Arial" panose="020B0604020202020204" pitchFamily="34" charset="0"/>
                <a:ea typeface="+mj-ea"/>
                <a:cs typeface="Arial" panose="020B0604020202020204" pitchFamily="34" charset="0"/>
              </a:rPr>
              <a:t>Tip: De seneste versioner ligger på digitaliser.dk</a:t>
            </a:r>
          </a:p>
        </p:txBody>
      </p:sp>
      <p:sp>
        <p:nvSpPr>
          <p:cNvPr id="14" name="Tekstfelt 13"/>
          <p:cNvSpPr txBox="1"/>
          <p:nvPr/>
        </p:nvSpPr>
        <p:spPr>
          <a:xfrm>
            <a:off x="829748" y="2074647"/>
            <a:ext cx="4338600" cy="2308324"/>
          </a:xfrm>
          <a:prstGeom prst="rect">
            <a:avLst/>
          </a:prstGeom>
          <a:noFill/>
        </p:spPr>
        <p:txBody>
          <a:bodyPr wrap="square" rtlCol="0">
            <a:spAutoFit/>
          </a:bodyPr>
          <a:lstStyle/>
          <a:p>
            <a:r>
              <a:rPr lang="da-DK" sz="2400" dirty="0">
                <a:solidFill>
                  <a:srgbClr val="FFFFFF"/>
                </a:solidFill>
                <a:latin typeface="Arial" panose="020B0604020202020204" pitchFamily="34" charset="0"/>
                <a:ea typeface="+mj-ea"/>
                <a:cs typeface="Arial" panose="020B0604020202020204" pitchFamily="34" charset="0"/>
              </a:rPr>
              <a:t>Vores fælles retningslinjer skal skabe en sammenhængende brugeroplevelse på tværs af områder.</a:t>
            </a:r>
          </a:p>
          <a:p>
            <a:endParaRPr lang="da-DK" sz="2400" dirty="0">
              <a:solidFill>
                <a:srgbClr val="FFFFFF"/>
              </a:solidFill>
              <a:latin typeface="Arial" panose="020B0604020202020204" pitchFamily="34" charset="0"/>
              <a:ea typeface="+mj-ea"/>
              <a:cs typeface="Arial" panose="020B0604020202020204" pitchFamily="34" charset="0"/>
            </a:endParaRPr>
          </a:p>
          <a:p>
            <a:pPr marL="342900" indent="-342900">
              <a:buFont typeface="Arial" panose="020B0604020202020204" pitchFamily="34" charset="0"/>
              <a:buChar char="•"/>
            </a:pPr>
            <a:endParaRPr lang="da-DK" sz="2400" dirty="0">
              <a:solidFill>
                <a:srgbClr val="FFFFFF"/>
              </a:solidFill>
              <a:latin typeface="Arial" panose="020B0604020202020204" pitchFamily="34" charset="0"/>
              <a:ea typeface="+mj-ea"/>
              <a:cs typeface="Arial" panose="020B0604020202020204" pitchFamily="34" charset="0"/>
            </a:endParaRPr>
          </a:p>
        </p:txBody>
      </p:sp>
      <p:pic>
        <p:nvPicPr>
          <p:cNvPr id="5" name="Billede 4" descr="Vejledning til redigering af indholdsside på borger.dk">
            <a:extLst>
              <a:ext uri="{FF2B5EF4-FFF2-40B4-BE49-F238E27FC236}">
                <a16:creationId xmlns:a16="http://schemas.microsoft.com/office/drawing/2014/main" id="{1A526F97-D5FF-7CAA-5D18-03B15AE15E2A}"/>
              </a:ext>
            </a:extLst>
          </p:cNvPr>
          <p:cNvPicPr>
            <a:picLocks noChangeAspect="1"/>
          </p:cNvPicPr>
          <p:nvPr/>
        </p:nvPicPr>
        <p:blipFill>
          <a:blip r:embed="rId4"/>
          <a:stretch>
            <a:fillRect/>
          </a:stretch>
        </p:blipFill>
        <p:spPr>
          <a:xfrm rot="390504">
            <a:off x="5558321" y="801369"/>
            <a:ext cx="2795343" cy="4037718"/>
          </a:xfrm>
          <a:prstGeom prst="rect">
            <a:avLst/>
          </a:prstGeom>
        </p:spPr>
      </p:pic>
    </p:spTree>
    <p:extLst>
      <p:ext uri="{BB962C8B-B14F-4D97-AF65-F5344CB8AC3E}">
        <p14:creationId xmlns:p14="http://schemas.microsoft.com/office/powerpoint/2010/main" val="3947301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title="&quot;&quot;">
            <a:extLst>
              <a:ext uri="{FF2B5EF4-FFF2-40B4-BE49-F238E27FC236}">
                <a16:creationId xmlns:a16="http://schemas.microsoft.com/office/drawing/2014/main" id="{7679204A-4C50-4E5E-AA06-E2C5EF0F3B85}"/>
              </a:ext>
            </a:extLst>
          </p:cNvPr>
          <p:cNvSpPr/>
          <p:nvPr/>
        </p:nvSpPr>
        <p:spPr>
          <a:xfrm>
            <a:off x="2166830" y="1476590"/>
            <a:ext cx="196738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p:cNvSpPr/>
          <p:nvPr/>
        </p:nvSpPr>
        <p:spPr>
          <a:xfrm>
            <a:off x="2166830" y="1012693"/>
            <a:ext cx="10237739" cy="461665"/>
          </a:xfrm>
          <a:prstGeom prst="rect">
            <a:avLst/>
          </a:prstGeom>
        </p:spPr>
        <p:txBody>
          <a:bodyPr wrap="none">
            <a:spAutoFit/>
          </a:bodyPr>
          <a:lstStyle/>
          <a:p>
            <a:r>
              <a:rPr lang="da-DK" sz="2400" b="1" dirty="0">
                <a:solidFill>
                  <a:srgbClr val="FFFFFF"/>
                </a:solidFill>
                <a:latin typeface="Arial" panose="020B0604020202020204" pitchFamily="34" charset="0"/>
                <a:ea typeface="+mj-ea"/>
                <a:cs typeface="Arial" panose="020B0604020202020204" pitchFamily="34" charset="0"/>
              </a:rPr>
              <a:t>Skriveworkshop 11/3  - del 2 af uddannelsen for statslige redaktører</a:t>
            </a:r>
            <a:endParaRPr lang="da-DK" b="1" dirty="0"/>
          </a:p>
        </p:txBody>
      </p:sp>
      <p:sp>
        <p:nvSpPr>
          <p:cNvPr id="7" name="Titel 1"/>
          <p:cNvSpPr>
            <a:spLocks noGrp="1"/>
          </p:cNvSpPr>
          <p:nvPr>
            <p:ph type="title"/>
          </p:nvPr>
        </p:nvSpPr>
        <p:spPr>
          <a:xfrm>
            <a:off x="3873500" y="134937"/>
            <a:ext cx="4837043" cy="46691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
        <p:nvSpPr>
          <p:cNvPr id="3" name="Tekstfelt 2"/>
          <p:cNvSpPr txBox="1"/>
          <p:nvPr/>
        </p:nvSpPr>
        <p:spPr>
          <a:xfrm>
            <a:off x="5714192" y="2338256"/>
            <a:ext cx="5132705" cy="830997"/>
          </a:xfrm>
          <a:prstGeom prst="rect">
            <a:avLst/>
          </a:prstGeom>
          <a:noFill/>
        </p:spPr>
        <p:txBody>
          <a:bodyPr wrap="square" rtlCol="0">
            <a:spAutoFit/>
          </a:bodyPr>
          <a:lstStyle/>
          <a:p>
            <a:pPr marL="342900" indent="-342900">
              <a:buFont typeface="Arial" panose="020B0604020202020204" pitchFamily="34" charset="0"/>
              <a:buChar char="•"/>
            </a:pPr>
            <a:r>
              <a:rPr lang="da-DK" sz="2400" dirty="0">
                <a:solidFill>
                  <a:srgbClr val="FFFFFF"/>
                </a:solidFill>
                <a:latin typeface="Arial" panose="020B0604020202020204" pitchFamily="34" charset="0"/>
                <a:ea typeface="+mj-ea"/>
                <a:cs typeface="Arial" panose="020B0604020202020204" pitchFamily="34" charset="0"/>
              </a:rPr>
              <a:t>Gennemgang af de 15 skriveråd</a:t>
            </a:r>
          </a:p>
          <a:p>
            <a:pPr marL="342900" indent="-342900">
              <a:buFont typeface="Arial" panose="020B0604020202020204" pitchFamily="34" charset="0"/>
              <a:buChar char="•"/>
            </a:pPr>
            <a:r>
              <a:rPr lang="da-DK" sz="2400" dirty="0">
                <a:solidFill>
                  <a:srgbClr val="FFFFFF"/>
                </a:solidFill>
                <a:latin typeface="Arial" panose="020B0604020202020204" pitchFamily="34" charset="0"/>
                <a:ea typeface="+mj-ea"/>
                <a:cs typeface="Arial" panose="020B0604020202020204" pitchFamily="34" charset="0"/>
              </a:rPr>
              <a:t>Praktiske øvelser</a:t>
            </a:r>
          </a:p>
        </p:txBody>
      </p:sp>
      <p:pic>
        <p:nvPicPr>
          <p:cNvPr id="11" name="Billed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9675" y="3580096"/>
            <a:ext cx="3317222" cy="2622543"/>
          </a:xfrm>
          <a:prstGeom prst="rect">
            <a:avLst/>
          </a:prstGeom>
          <a:noFill/>
          <a:ln>
            <a:noFill/>
          </a:ln>
          <a:effectLst>
            <a:outerShdw blurRad="50800" dist="38100" dir="2700000" algn="ctr" rotWithShape="0">
              <a:srgbClr val="000000">
                <a:alpha val="4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lede 4" descr="Skrivevejledning">
            <a:extLst>
              <a:ext uri="{FF2B5EF4-FFF2-40B4-BE49-F238E27FC236}">
                <a16:creationId xmlns:a16="http://schemas.microsoft.com/office/drawing/2014/main" id="{62996BAB-FC00-1832-4F2D-D8FC03FE33EC}"/>
              </a:ext>
            </a:extLst>
          </p:cNvPr>
          <p:cNvPicPr>
            <a:picLocks noChangeAspect="1"/>
          </p:cNvPicPr>
          <p:nvPr/>
        </p:nvPicPr>
        <p:blipFill>
          <a:blip r:embed="rId4"/>
          <a:stretch>
            <a:fillRect/>
          </a:stretch>
        </p:blipFill>
        <p:spPr>
          <a:xfrm>
            <a:off x="2172221" y="1664483"/>
            <a:ext cx="3507004" cy="497279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7083406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6"/>
          <p:cNvPicPr>
            <a:picLocks noChangeAspect="1"/>
          </p:cNvPicPr>
          <p:nvPr/>
        </p:nvPicPr>
        <p:blipFill>
          <a:blip r:embed="rId3"/>
          <a:srcRect t="12576" b="12576"/>
          <a:stretch/>
        </p:blipFill>
        <p:spPr bwMode="auto">
          <a:xfrm>
            <a:off x="0" y="15240"/>
            <a:ext cx="1221668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erskrift"/>
          <p:cNvSpPr>
            <a:spLocks noGrp="1"/>
          </p:cNvSpPr>
          <p:nvPr>
            <p:ph type="title"/>
          </p:nvPr>
        </p:nvSpPr>
        <p:spPr>
          <a:xfrm>
            <a:off x="7878200" y="543141"/>
            <a:ext cx="4053972" cy="875340"/>
          </a:xfrm>
        </p:spPr>
        <p:txBody>
          <a:bodyPr/>
          <a:lstStyle/>
          <a:p>
            <a:r>
              <a:rPr lang="da-DK" sz="5400" b="1" dirty="0">
                <a:solidFill>
                  <a:srgbClr val="44831E"/>
                </a:solidFill>
                <a:latin typeface="Arial" panose="020B0604020202020204" pitchFamily="34" charset="0"/>
                <a:cs typeface="Arial" panose="020B0604020202020204" pitchFamily="34" charset="0"/>
              </a:rPr>
              <a:t>Velkommen</a:t>
            </a:r>
            <a:br>
              <a:rPr lang="da-DK" b="1" dirty="0">
                <a:solidFill>
                  <a:srgbClr val="44831E"/>
                </a:solidFill>
                <a:latin typeface="Arial" panose="020B0604020202020204" pitchFamily="34" charset="0"/>
                <a:cs typeface="Arial" panose="020B0604020202020204" pitchFamily="34" charset="0"/>
              </a:rPr>
            </a:br>
            <a:endParaRPr lang="da-DK" dirty="0"/>
          </a:p>
        </p:txBody>
      </p:sp>
      <p:pic>
        <p:nvPicPr>
          <p:cNvPr id="5" name="Billede 4"/>
          <p:cNvPicPr>
            <a:picLocks noChangeAspect="1"/>
          </p:cNvPicPr>
          <p:nvPr/>
        </p:nvPicPr>
        <p:blipFill>
          <a:blip r:embed="rId4"/>
          <a:srcRect/>
          <a:stretch/>
        </p:blipFill>
        <p:spPr>
          <a:xfrm>
            <a:off x="596705" y="2864547"/>
            <a:ext cx="2516265" cy="3581854"/>
          </a:xfrm>
          <a:prstGeom prst="rect">
            <a:avLst/>
          </a:prstGeom>
          <a:ln w="5715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2683079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766660" y="495879"/>
            <a:ext cx="4502847" cy="335004"/>
          </a:xfrm>
        </p:spPr>
        <p:txBody>
          <a:bodyPr/>
          <a:lstStyle/>
          <a:p>
            <a:br>
              <a:rPr lang="da-DK" dirty="0"/>
            </a:br>
            <a:endParaRPr lang="da-DK" dirty="0"/>
          </a:p>
        </p:txBody>
      </p:sp>
      <p:sp>
        <p:nvSpPr>
          <p:cNvPr id="8" name="Pladsholder til tekst 7"/>
          <p:cNvSpPr>
            <a:spLocks noGrp="1"/>
          </p:cNvSpPr>
          <p:nvPr>
            <p:ph type="body" sz="quarter" idx="19"/>
          </p:nvPr>
        </p:nvSpPr>
        <p:spPr/>
        <p:txBody>
          <a:bodyPr/>
          <a:lstStyle/>
          <a:p>
            <a:endParaRPr lang="da-DK" dirty="0"/>
          </a:p>
        </p:txBody>
      </p:sp>
      <p:sp>
        <p:nvSpPr>
          <p:cNvPr id="10" name="Pladsholder til sidefod 9"/>
          <p:cNvSpPr>
            <a:spLocks noGrp="1"/>
          </p:cNvSpPr>
          <p:nvPr>
            <p:ph type="ftr" sz="quarter" idx="24"/>
          </p:nvPr>
        </p:nvSpPr>
        <p:spPr/>
        <p:txBody>
          <a:bodyPr/>
          <a:lstStyle/>
          <a:p>
            <a:pPr defTabSz="906604">
              <a:defRPr/>
            </a:pPr>
            <a:r>
              <a:rPr lang="da-DK" dirty="0">
                <a:solidFill>
                  <a:srgbClr val="F5F1E6"/>
                </a:solidFill>
                <a:latin typeface="Franklin Gothic Book"/>
              </a:rPr>
              <a:t>Digitaliseringsstyrelsen</a:t>
            </a:r>
          </a:p>
        </p:txBody>
      </p:sp>
      <p:sp>
        <p:nvSpPr>
          <p:cNvPr id="12" name="Tekstfelt 11"/>
          <p:cNvSpPr txBox="1"/>
          <p:nvPr/>
        </p:nvSpPr>
        <p:spPr>
          <a:xfrm>
            <a:off x="3200249" y="6629031"/>
            <a:ext cx="3099540" cy="167866"/>
          </a:xfrm>
          <a:prstGeom prst="rect">
            <a:avLst/>
          </a:prstGeom>
          <a:noFill/>
        </p:spPr>
        <p:txBody>
          <a:bodyPr wrap="square" lIns="0" tIns="0" rIns="0" bIns="0" rtlCol="0">
            <a:spAutoFit/>
          </a:bodyPr>
          <a:lstStyle/>
          <a:p>
            <a:pPr algn="r" defTabSz="906604">
              <a:defRPr/>
            </a:pPr>
            <a:r>
              <a:rPr lang="da-DK" sz="1091" i="1" dirty="0">
                <a:solidFill>
                  <a:srgbClr val="FFFFFF"/>
                </a:solidFill>
                <a:latin typeface="Franklin Gothic Book"/>
              </a:rPr>
              <a:t>AI-genereret illustration</a:t>
            </a:r>
          </a:p>
        </p:txBody>
      </p:sp>
      <p:sp>
        <p:nvSpPr>
          <p:cNvPr id="2" name="Tekstfelt 1"/>
          <p:cNvSpPr txBox="1"/>
          <p:nvPr/>
        </p:nvSpPr>
        <p:spPr>
          <a:xfrm>
            <a:off x="425232" y="716640"/>
            <a:ext cx="6228962" cy="892552"/>
          </a:xfrm>
          <a:prstGeom prst="rect">
            <a:avLst/>
          </a:prstGeom>
          <a:noFill/>
        </p:spPr>
        <p:txBody>
          <a:bodyPr wrap="square" lIns="0" tIns="0" rIns="0" bIns="0" rtlCol="0">
            <a:spAutoFit/>
          </a:bodyPr>
          <a:lstStyle/>
          <a:p>
            <a:pPr defTabSz="909195">
              <a:defRPr/>
            </a:pPr>
            <a:r>
              <a:rPr lang="da-DK" sz="2900" dirty="0">
                <a:solidFill>
                  <a:srgbClr val="FFFFFF"/>
                </a:solidFill>
                <a:latin typeface="Franklin Gothic Book"/>
              </a:rPr>
              <a:t>AI-assistent (Børge) til redigering af borger.dk-tekster</a:t>
            </a:r>
          </a:p>
        </p:txBody>
      </p:sp>
      <p:pic>
        <p:nvPicPr>
          <p:cNvPr id="9" name="Picture 4" descr="https://cdn.discordapp.com/attachments/1217440960980717598/1248175481270833283/mathildemherbert_a_very_complicated_written_guide_on_how_to_com_82c56f53-2942-4f24-9cfd-438202211239.png?ex=6662b580&amp;is=66616400&amp;hm=230805b7e3896bcba9186806a41ddf151f1efa64ca93425845317fab8fc76268&amp;="/>
          <p:cNvPicPr>
            <a:picLocks noGrp="1" noChangeAspect="1" noChangeArrowheads="1"/>
          </p:cNvPicPr>
          <p:nvPr>
            <p:ph type="pic" sz="quarter" idx="4294967295"/>
          </p:nvPr>
        </p:nvPicPr>
        <p:blipFill rotWithShape="1">
          <a:blip r:embed="rId3">
            <a:extLst>
              <a:ext uri="{28A0092B-C50C-407E-A947-70E740481C1C}">
                <a14:useLocalDpi xmlns:a14="http://schemas.microsoft.com/office/drawing/2010/main" val="0"/>
              </a:ext>
            </a:extLst>
          </a:blip>
          <a:srcRect l="25461" r="25461"/>
          <a:stretch/>
        </p:blipFill>
        <p:spPr bwMode="auto">
          <a:xfrm>
            <a:off x="6502422" y="-21802"/>
            <a:ext cx="6024604" cy="6879801"/>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82AA3504-FC63-F092-F83E-C42D82125705}"/>
              </a:ext>
            </a:extLst>
          </p:cNvPr>
          <p:cNvSpPr txBox="1"/>
          <p:nvPr/>
        </p:nvSpPr>
        <p:spPr>
          <a:xfrm>
            <a:off x="430161" y="2003506"/>
            <a:ext cx="5455804" cy="3693319"/>
          </a:xfrm>
          <a:prstGeom prst="rect">
            <a:avLst/>
          </a:prstGeom>
          <a:noFill/>
        </p:spPr>
        <p:txBody>
          <a:bodyPr wrap="square">
            <a:spAutoFit/>
          </a:bodyPr>
          <a:lstStyle/>
          <a:p>
            <a:pPr marL="172793" indent="-172793">
              <a:buFont typeface="Arial" panose="020B0604020202020204" pitchFamily="34" charset="0"/>
              <a:buChar char="•"/>
            </a:pPr>
            <a:r>
              <a:rPr lang="da-DK" sz="2400" dirty="0">
                <a:solidFill>
                  <a:srgbClr val="FFFFFF"/>
                </a:solidFill>
                <a:latin typeface="Arial" panose="020B0604020202020204" pitchFamily="34" charset="0"/>
                <a:ea typeface="+mj-ea"/>
                <a:cs typeface="Arial" panose="020B0604020202020204" pitchFamily="34" charset="0"/>
              </a:rPr>
              <a:t>Børge: lanceret den 25. februar 2025 </a:t>
            </a:r>
          </a:p>
          <a:p>
            <a:pPr marL="172793" indent="-172793">
              <a:buFont typeface="Arial" panose="020B0604020202020204" pitchFamily="34" charset="0"/>
              <a:buChar char="•"/>
            </a:pPr>
            <a:r>
              <a:rPr lang="da-DK" sz="2400" dirty="0">
                <a:solidFill>
                  <a:srgbClr val="FFFFFF"/>
                </a:solidFill>
                <a:latin typeface="Arial" panose="020B0604020202020204" pitchFamily="34" charset="0"/>
                <a:ea typeface="+mj-ea"/>
                <a:cs typeface="Arial" panose="020B0604020202020204" pitchFamily="34" charset="0"/>
              </a:rPr>
              <a:t>Mikro-Børge: lanceret 25. november 2025 </a:t>
            </a:r>
            <a:br>
              <a:rPr lang="da-DK" sz="2400" dirty="0">
                <a:solidFill>
                  <a:srgbClr val="FFFFFF"/>
                </a:solidFill>
                <a:latin typeface="Arial" panose="020B0604020202020204" pitchFamily="34" charset="0"/>
                <a:ea typeface="+mj-ea"/>
                <a:cs typeface="Arial" panose="020B0604020202020204" pitchFamily="34" charset="0"/>
              </a:rPr>
            </a:br>
            <a:endParaRPr lang="da-DK" sz="2400" dirty="0">
              <a:solidFill>
                <a:srgbClr val="FFFFFF"/>
              </a:solidFill>
              <a:latin typeface="Arial" panose="020B0604020202020204" pitchFamily="34" charset="0"/>
              <a:ea typeface="+mj-ea"/>
              <a:cs typeface="Arial" panose="020B0604020202020204" pitchFamily="34" charset="0"/>
            </a:endParaRPr>
          </a:p>
          <a:p>
            <a:pPr marL="172793" indent="-172793">
              <a:buFont typeface="Arial" panose="020B0604020202020204" pitchFamily="34" charset="0"/>
              <a:buChar char="•"/>
            </a:pPr>
            <a:r>
              <a:rPr lang="da-DK" sz="2400" dirty="0">
                <a:solidFill>
                  <a:srgbClr val="FFFFFF"/>
                </a:solidFill>
                <a:latin typeface="Arial" panose="020B0604020202020204" pitchFamily="34" charset="0"/>
                <a:ea typeface="+mj-ea"/>
                <a:cs typeface="Arial" panose="020B0604020202020204" pitchFamily="34" charset="0"/>
              </a:rPr>
              <a:t>Formål: </a:t>
            </a:r>
            <a:br>
              <a:rPr lang="da-DK" sz="2400" dirty="0">
                <a:solidFill>
                  <a:srgbClr val="FFFFFF"/>
                </a:solidFill>
                <a:latin typeface="Arial" panose="020B0604020202020204" pitchFamily="34" charset="0"/>
                <a:ea typeface="+mj-ea"/>
                <a:cs typeface="Arial" panose="020B0604020202020204" pitchFamily="34" charset="0"/>
              </a:rPr>
            </a:br>
            <a:r>
              <a:rPr lang="da-DK" sz="2400" dirty="0">
                <a:solidFill>
                  <a:srgbClr val="FFFFFF"/>
                </a:solidFill>
                <a:latin typeface="Arial" panose="020B0604020202020204" pitchFamily="34" charset="0"/>
                <a:ea typeface="+mj-ea"/>
                <a:cs typeface="Arial" panose="020B0604020202020204" pitchFamily="34" charset="0"/>
              </a:rPr>
              <a:t>at understøtte de eksterne redaktører i deres kontinuerlige arbejde med at vedligeholde og forbedre tekster på borger.dk.</a:t>
            </a:r>
          </a:p>
          <a:p>
            <a:pPr marL="172793" indent="-172793">
              <a:buFont typeface="Arial" panose="020B0604020202020204" pitchFamily="34" charset="0"/>
              <a:buChar char="•"/>
            </a:pPr>
            <a:endParaRPr lang="da-DK" sz="1800" dirty="0">
              <a:latin typeface="Franklin Gothic Book" panose="020B0503020102020204" pitchFamily="34" charset="0"/>
            </a:endParaRPr>
          </a:p>
        </p:txBody>
      </p:sp>
    </p:spTree>
    <p:extLst>
      <p:ext uri="{BB962C8B-B14F-4D97-AF65-F5344CB8AC3E}">
        <p14:creationId xmlns:p14="http://schemas.microsoft.com/office/powerpoint/2010/main" val="377860698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
          <p:cNvSpPr>
            <a:spLocks noGrp="1"/>
          </p:cNvSpPr>
          <p:nvPr>
            <p:ph sz="quarter" idx="4294967295"/>
          </p:nvPr>
        </p:nvSpPr>
        <p:spPr>
          <a:xfrm>
            <a:off x="2537064" y="1651063"/>
            <a:ext cx="8402637" cy="1514526"/>
          </a:xfrm>
          <a:prstGeom prst="rect">
            <a:avLst/>
          </a:prstGeom>
        </p:spPr>
        <p:txBody>
          <a:bodyPr/>
          <a:lstStyle/>
          <a:p>
            <a:pPr marL="457200" indent="-457200">
              <a:lnSpc>
                <a:spcPct val="120000"/>
              </a:lnSpc>
              <a:buFont typeface="+mj-lt"/>
              <a:buAutoNum type="arabicPeriod"/>
            </a:pPr>
            <a:r>
              <a:rPr lang="da-DK" sz="2000" dirty="0">
                <a:solidFill>
                  <a:srgbClr val="FFFFFF"/>
                </a:solidFill>
                <a:latin typeface="Arial" panose="020B0604020202020204" pitchFamily="34" charset="0"/>
                <a:cs typeface="Arial" panose="020B0604020202020204" pitchFamily="34" charset="0"/>
              </a:rPr>
              <a:t>Skriv årstal i parentes ved satser: xxx kr. (2026)</a:t>
            </a:r>
          </a:p>
          <a:p>
            <a:pPr marL="457200" indent="-457200">
              <a:lnSpc>
                <a:spcPct val="120000"/>
              </a:lnSpc>
              <a:buFont typeface="+mj-lt"/>
              <a:buAutoNum type="arabicPeriod"/>
            </a:pPr>
            <a:r>
              <a:rPr lang="da-DK" sz="2000" dirty="0">
                <a:solidFill>
                  <a:srgbClr val="FFFFFF"/>
                </a:solidFill>
                <a:latin typeface="Arial" panose="020B0604020202020204" pitchFamily="34" charset="0"/>
                <a:cs typeface="Arial" panose="020B0604020202020204" pitchFamily="34" charset="0"/>
              </a:rPr>
              <a:t>Når vi omtaler kommuner, gør vi det i bestemt form ”kommunen”</a:t>
            </a:r>
          </a:p>
          <a:p>
            <a:pPr marL="457200" indent="-457200">
              <a:lnSpc>
                <a:spcPct val="120000"/>
              </a:lnSpc>
              <a:buFont typeface="+mj-lt"/>
              <a:buAutoNum type="arabicPeriod"/>
            </a:pPr>
            <a:r>
              <a:rPr lang="da-DK" sz="2000" dirty="0">
                <a:solidFill>
                  <a:srgbClr val="FFFFFF"/>
                </a:solidFill>
                <a:latin typeface="Arial" panose="020B0604020202020204" pitchFamily="34" charset="0"/>
                <a:cs typeface="Arial" panose="020B0604020202020204" pitchFamily="34" charset="0"/>
              </a:rPr>
              <a:t>Selvbetjening ligger i konteksten og kobles på en mikroartikel – Start.</a:t>
            </a:r>
          </a:p>
          <a:p>
            <a:pPr marL="0" indent="0">
              <a:lnSpc>
                <a:spcPct val="120000"/>
              </a:lnSpc>
              <a:buNone/>
            </a:pPr>
            <a:endParaRPr lang="da-DK" sz="2000" dirty="0">
              <a:latin typeface="Cambria" panose="02040503050406030204" pitchFamily="18" charset="0"/>
            </a:endParaRPr>
          </a:p>
          <a:p>
            <a:pPr marL="1828800" lvl="3" indent="-457200">
              <a:lnSpc>
                <a:spcPct val="120000"/>
              </a:lnSpc>
              <a:buFont typeface="+mj-lt"/>
              <a:buAutoNum type="arabicPeriod" startAt="3"/>
            </a:pPr>
            <a:endParaRPr lang="da-DK" sz="1000" dirty="0">
              <a:latin typeface="Cambria" panose="02040503050406030204" pitchFamily="18" charset="0"/>
            </a:endParaRPr>
          </a:p>
          <a:p>
            <a:pPr marL="457200" indent="-457200">
              <a:lnSpc>
                <a:spcPct val="120000"/>
              </a:lnSpc>
              <a:buFont typeface="+mj-lt"/>
              <a:buAutoNum type="arabicPeriod" startAt="3"/>
            </a:pPr>
            <a:endParaRPr lang="da-DK" sz="2000" dirty="0">
              <a:latin typeface="Cambria" panose="02040503050406030204" pitchFamily="18" charset="0"/>
            </a:endParaRPr>
          </a:p>
          <a:p>
            <a:endParaRPr lang="da-DK" dirty="0"/>
          </a:p>
        </p:txBody>
      </p:sp>
      <p:sp>
        <p:nvSpPr>
          <p:cNvPr id="7" name="Rektangel" title="&quot;&quot;">
            <a:extLst>
              <a:ext uri="{FF2B5EF4-FFF2-40B4-BE49-F238E27FC236}">
                <a16:creationId xmlns:a16="http://schemas.microsoft.com/office/drawing/2014/main" id="{CB580A2D-F7FB-4BD3-98B6-7885FA9F84E8}"/>
              </a:ext>
            </a:extLst>
          </p:cNvPr>
          <p:cNvSpPr/>
          <p:nvPr/>
        </p:nvSpPr>
        <p:spPr>
          <a:xfrm>
            <a:off x="2456892" y="1361255"/>
            <a:ext cx="195468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1"/>
          <p:cNvSpPr>
            <a:spLocks noGrp="1"/>
          </p:cNvSpPr>
          <p:nvPr>
            <p:ph type="title"/>
          </p:nvPr>
        </p:nvSpPr>
        <p:spPr>
          <a:xfrm>
            <a:off x="2352263" y="855419"/>
            <a:ext cx="4750902" cy="1325563"/>
          </a:xfrm>
        </p:spPr>
        <p:txBody>
          <a:bodyPr/>
          <a:lstStyle/>
          <a:p>
            <a:r>
              <a:rPr lang="da-DK" sz="2400" b="1" dirty="0">
                <a:solidFill>
                  <a:srgbClr val="FFFFFF"/>
                </a:solidFill>
                <a:latin typeface="Arial" panose="020B0604020202020204" pitchFamily="34" charset="0"/>
                <a:cs typeface="Arial" panose="020B0604020202020204" pitchFamily="34" charset="0"/>
              </a:rPr>
              <a:t>Glem ikke at huske</a:t>
            </a:r>
            <a:endParaRPr lang="da-DK" b="1" dirty="0"/>
          </a:p>
        </p:txBody>
      </p:sp>
      <p:sp>
        <p:nvSpPr>
          <p:cNvPr id="9" name="Titel 1"/>
          <p:cNvSpPr txBox="1">
            <a:spLocks/>
          </p:cNvSpPr>
          <p:nvPr/>
        </p:nvSpPr>
        <p:spPr>
          <a:xfrm>
            <a:off x="3873500" y="134937"/>
            <a:ext cx="4837043" cy="4669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a:solidFill>
                  <a:srgbClr val="FFFFFF"/>
                </a:solidFill>
                <a:latin typeface="Arial" panose="020B0604020202020204" pitchFamily="34" charset="0"/>
                <a:cs typeface="Arial" panose="020B0604020202020204" pitchFamily="34" charset="0"/>
              </a:rPr>
              <a:t>Lektion 1: introduktion til borger.dk</a:t>
            </a:r>
            <a:br>
              <a:rPr lang="da-DK" sz="2000" b="1">
                <a:solidFill>
                  <a:srgbClr val="FFFFFF"/>
                </a:solidFill>
                <a:latin typeface="Arial" panose="020B0604020202020204" pitchFamily="34" charset="0"/>
                <a:cs typeface="Arial" panose="020B0604020202020204" pitchFamily="34" charset="0"/>
              </a:rPr>
            </a:br>
            <a:endParaRPr lang="da-DK" sz="2000" dirty="0"/>
          </a:p>
        </p:txBody>
      </p:sp>
      <p:pic>
        <p:nvPicPr>
          <p:cNvPr id="5" name="Billede 4" descr="Skærmbillede af side på borger.dk, hvor man kan se satser og en startknap, der fører til selvbetjening.">
            <a:extLst>
              <a:ext uri="{FF2B5EF4-FFF2-40B4-BE49-F238E27FC236}">
                <a16:creationId xmlns:a16="http://schemas.microsoft.com/office/drawing/2014/main" id="{BAE16D86-C4C7-104B-3E1F-CE8DE8EF12C0}"/>
              </a:ext>
            </a:extLst>
          </p:cNvPr>
          <p:cNvPicPr>
            <a:picLocks noChangeAspect="1"/>
          </p:cNvPicPr>
          <p:nvPr/>
        </p:nvPicPr>
        <p:blipFill>
          <a:blip r:embed="rId3"/>
          <a:stretch>
            <a:fillRect/>
          </a:stretch>
        </p:blipFill>
        <p:spPr>
          <a:xfrm>
            <a:off x="4931307" y="3429000"/>
            <a:ext cx="7021388" cy="2330669"/>
          </a:xfrm>
          <a:prstGeom prst="rect">
            <a:avLst/>
          </a:prstGeom>
        </p:spPr>
      </p:pic>
      <p:sp>
        <p:nvSpPr>
          <p:cNvPr id="17" name="Rektangel 16">
            <a:extLst>
              <a:ext uri="{FF2B5EF4-FFF2-40B4-BE49-F238E27FC236}">
                <a16:creationId xmlns:a16="http://schemas.microsoft.com/office/drawing/2014/main" id="{F257C305-D3BA-3976-2843-2475117D5981}"/>
              </a:ext>
            </a:extLst>
          </p:cNvPr>
          <p:cNvSpPr/>
          <p:nvPr/>
        </p:nvSpPr>
        <p:spPr>
          <a:xfrm>
            <a:off x="10965512" y="3414971"/>
            <a:ext cx="987182" cy="5110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ekstfelt 18">
            <a:extLst>
              <a:ext uri="{FF2B5EF4-FFF2-40B4-BE49-F238E27FC236}">
                <a16:creationId xmlns:a16="http://schemas.microsoft.com/office/drawing/2014/main" id="{EFB71C07-687A-B9D6-369F-A7CC8E9BABA3}"/>
              </a:ext>
            </a:extLst>
          </p:cNvPr>
          <p:cNvSpPr txBox="1"/>
          <p:nvPr/>
        </p:nvSpPr>
        <p:spPr>
          <a:xfrm>
            <a:off x="10573981" y="3944520"/>
            <a:ext cx="1308406" cy="307777"/>
          </a:xfrm>
          <a:prstGeom prst="rect">
            <a:avLst/>
          </a:prstGeom>
          <a:noFill/>
        </p:spPr>
        <p:txBody>
          <a:bodyPr wrap="square" rtlCol="0">
            <a:spAutoFit/>
          </a:bodyPr>
          <a:lstStyle/>
          <a:p>
            <a:r>
              <a:rPr lang="da-DK" sz="1400" b="1" dirty="0">
                <a:solidFill>
                  <a:srgbClr val="FF0000"/>
                </a:solidFill>
              </a:rPr>
              <a:t>Selvbetjening</a:t>
            </a:r>
          </a:p>
        </p:txBody>
      </p:sp>
      <p:sp>
        <p:nvSpPr>
          <p:cNvPr id="14" name="Tekstfelt 13">
            <a:extLst>
              <a:ext uri="{FF2B5EF4-FFF2-40B4-BE49-F238E27FC236}">
                <a16:creationId xmlns:a16="http://schemas.microsoft.com/office/drawing/2014/main" id="{D0A4B8C1-F58D-CFC3-110E-D21BAD29818F}"/>
              </a:ext>
            </a:extLst>
          </p:cNvPr>
          <p:cNvSpPr txBox="1"/>
          <p:nvPr/>
        </p:nvSpPr>
        <p:spPr>
          <a:xfrm>
            <a:off x="8056340" y="5188517"/>
            <a:ext cx="1308406" cy="307777"/>
          </a:xfrm>
          <a:prstGeom prst="rect">
            <a:avLst/>
          </a:prstGeom>
          <a:noFill/>
        </p:spPr>
        <p:txBody>
          <a:bodyPr wrap="square" rtlCol="0">
            <a:spAutoFit/>
          </a:bodyPr>
          <a:lstStyle/>
          <a:p>
            <a:r>
              <a:rPr lang="da-DK" sz="1400" b="1" dirty="0">
                <a:solidFill>
                  <a:srgbClr val="FF0000"/>
                </a:solidFill>
              </a:rPr>
              <a:t>Satser</a:t>
            </a:r>
          </a:p>
        </p:txBody>
      </p:sp>
      <p:sp>
        <p:nvSpPr>
          <p:cNvPr id="12" name="Rektangel 11">
            <a:extLst>
              <a:ext uri="{FF2B5EF4-FFF2-40B4-BE49-F238E27FC236}">
                <a16:creationId xmlns:a16="http://schemas.microsoft.com/office/drawing/2014/main" id="{DCC191F7-DF33-0CEE-B38A-F09E6EEF2458}"/>
              </a:ext>
            </a:extLst>
          </p:cNvPr>
          <p:cNvSpPr/>
          <p:nvPr/>
        </p:nvSpPr>
        <p:spPr>
          <a:xfrm>
            <a:off x="6738381" y="4930433"/>
            <a:ext cx="1827549" cy="2663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27217844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lede 3" descr="Siden 'Dansk kørekort i udlandet' med markering af elementer på siden."/>
          <p:cNvPicPr>
            <a:picLocks noChangeAspect="1"/>
          </p:cNvPicPr>
          <p:nvPr/>
        </p:nvPicPr>
        <p:blipFill>
          <a:blip r:embed="rId3"/>
          <a:srcRect/>
          <a:stretch/>
        </p:blipFill>
        <p:spPr>
          <a:xfrm>
            <a:off x="6933754" y="1199056"/>
            <a:ext cx="4132114" cy="5582238"/>
          </a:xfrm>
          <a:prstGeom prst="rect">
            <a:avLst/>
          </a:prstGeom>
          <a:ln>
            <a:solidFill>
              <a:schemeClr val="tx1"/>
            </a:solidFill>
          </a:ln>
        </p:spPr>
      </p:pic>
      <p:pic>
        <p:nvPicPr>
          <p:cNvPr id="11" name="Billede 3.d" descr="#Decorative"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8173" y="5877227"/>
            <a:ext cx="137530" cy="137530"/>
          </a:xfrm>
          <a:prstGeom prst="rect">
            <a:avLst/>
          </a:prstGeom>
        </p:spPr>
      </p:pic>
      <p:pic>
        <p:nvPicPr>
          <p:cNvPr id="12" name="Billede 3.c" descr="#Decorative"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8173" y="6109184"/>
            <a:ext cx="137530" cy="137530"/>
          </a:xfrm>
          <a:prstGeom prst="rect">
            <a:avLst/>
          </a:prstGeom>
        </p:spPr>
      </p:pic>
      <p:pic>
        <p:nvPicPr>
          <p:cNvPr id="13" name="Billede 3.b" descr="#Decorative"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8173" y="6359611"/>
            <a:ext cx="137530" cy="137530"/>
          </a:xfrm>
          <a:prstGeom prst="rect">
            <a:avLst/>
          </a:prstGeom>
        </p:spPr>
      </p:pic>
      <p:sp>
        <p:nvSpPr>
          <p:cNvPr id="15" name="Tekstfelt 2"/>
          <p:cNvSpPr txBox="1"/>
          <p:nvPr/>
        </p:nvSpPr>
        <p:spPr>
          <a:xfrm>
            <a:off x="1205644" y="3495530"/>
            <a:ext cx="2361641" cy="738664"/>
          </a:xfrm>
          <a:prstGeom prst="rect">
            <a:avLst/>
          </a:prstGeom>
          <a:noFill/>
        </p:spPr>
        <p:txBody>
          <a:bodyPr wrap="square" rtlCol="0">
            <a:spAutoFit/>
          </a:bodyPr>
          <a:lstStyle/>
          <a:p>
            <a:r>
              <a:rPr lang="da-DK" sz="1400" dirty="0">
                <a:solidFill>
                  <a:srgbClr val="FFFFFF"/>
                </a:solidFill>
                <a:latin typeface="Arial" panose="020B0604020202020204" pitchFamily="34" charset="0"/>
                <a:cs typeface="Arial" panose="020B0604020202020204" pitchFamily="34" charset="0"/>
              </a:rPr>
              <a:t>Obligatoriske mikroartikler på indholdssider i den rækkefølge</a:t>
            </a:r>
          </a:p>
        </p:txBody>
      </p:sp>
      <p:pic>
        <p:nvPicPr>
          <p:cNvPr id="14" name="Billede 1" descr="#Decorative"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474" y="3744069"/>
            <a:ext cx="322063" cy="322063"/>
          </a:xfrm>
          <a:prstGeom prst="rect">
            <a:avLst/>
          </a:prstGeom>
        </p:spPr>
      </p:pic>
      <p:sp>
        <p:nvSpPr>
          <p:cNvPr id="3" name="Tekst"/>
          <p:cNvSpPr>
            <a:spLocks noGrp="1"/>
          </p:cNvSpPr>
          <p:nvPr>
            <p:ph sz="quarter" idx="4294967295"/>
          </p:nvPr>
        </p:nvSpPr>
        <p:spPr>
          <a:xfrm>
            <a:off x="758411" y="1540816"/>
            <a:ext cx="3271838" cy="1404203"/>
          </a:xfrm>
          <a:prstGeom prst="rect">
            <a:avLst/>
          </a:prstGeom>
        </p:spPr>
        <p:txBody>
          <a:bodyPr/>
          <a:lstStyle/>
          <a:p>
            <a:pPr marL="457200" indent="-457200">
              <a:buAutoNum type="arabicPeriod"/>
            </a:pPr>
            <a:r>
              <a:rPr lang="da-DK" sz="1600" dirty="0">
                <a:solidFill>
                  <a:srgbClr val="FFFFFF"/>
                </a:solidFill>
                <a:latin typeface="Arial" panose="020B0604020202020204" pitchFamily="34" charset="0"/>
                <a:cs typeface="Arial" panose="020B0604020202020204" pitchFamily="34" charset="0"/>
              </a:rPr>
              <a:t>Titel (maksimalt 67 tegn inkl. mellemrum)</a:t>
            </a:r>
            <a:br>
              <a:rPr lang="da-DK" sz="1600" dirty="0">
                <a:solidFill>
                  <a:srgbClr val="FFFFFF"/>
                </a:solidFill>
                <a:latin typeface="Arial" panose="020B0604020202020204" pitchFamily="34" charset="0"/>
                <a:cs typeface="Arial" panose="020B0604020202020204" pitchFamily="34" charset="0"/>
              </a:rPr>
            </a:br>
            <a:endParaRPr lang="da-DK" sz="1600" dirty="0">
              <a:solidFill>
                <a:srgbClr val="FFFFFF"/>
              </a:solidFill>
              <a:latin typeface="Arial" panose="020B0604020202020204" pitchFamily="34" charset="0"/>
              <a:cs typeface="Arial" panose="020B0604020202020204" pitchFamily="34" charset="0"/>
            </a:endParaRPr>
          </a:p>
          <a:p>
            <a:pPr marL="457200" indent="-457200">
              <a:buAutoNum type="arabicPeriod"/>
            </a:pPr>
            <a:r>
              <a:rPr lang="da-DK" sz="1600" dirty="0">
                <a:solidFill>
                  <a:srgbClr val="FFFFFF"/>
                </a:solidFill>
                <a:latin typeface="Arial" panose="020B0604020202020204" pitchFamily="34" charset="0"/>
                <a:cs typeface="Arial" panose="020B0604020202020204" pitchFamily="34" charset="0"/>
              </a:rPr>
              <a:t>Manchet (maksimalt 130 tegn inkl. mellemrum)</a:t>
            </a:r>
            <a:br>
              <a:rPr lang="da-DK" sz="1600" dirty="0">
                <a:solidFill>
                  <a:srgbClr val="FFFFFF"/>
                </a:solidFill>
                <a:latin typeface="Arial" panose="020B0604020202020204" pitchFamily="34" charset="0"/>
                <a:cs typeface="Arial" panose="020B0604020202020204" pitchFamily="34" charset="0"/>
              </a:rPr>
            </a:br>
            <a:endParaRPr lang="da-DK" sz="1600" dirty="0">
              <a:solidFill>
                <a:srgbClr val="FFFFFF"/>
              </a:solidFill>
              <a:latin typeface="Arial" panose="020B0604020202020204" pitchFamily="34" charset="0"/>
              <a:cs typeface="Arial" panose="020B0604020202020204" pitchFamily="34" charset="0"/>
            </a:endParaRPr>
          </a:p>
          <a:p>
            <a:pPr marL="457200" indent="-457200">
              <a:buAutoNum type="arabicPeriod"/>
            </a:pPr>
            <a:r>
              <a:rPr lang="da-DK" sz="1600" dirty="0">
                <a:solidFill>
                  <a:srgbClr val="FFFFFF"/>
                </a:solidFill>
                <a:latin typeface="Arial" panose="020B0604020202020204" pitchFamily="34" charset="0"/>
                <a:cs typeface="Arial" panose="020B0604020202020204" pitchFamily="34" charset="0"/>
              </a:rPr>
              <a:t>Mikroartikler (cirka 8-10)</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endParaRPr lang="da-DK" sz="1600" dirty="0">
              <a:solidFill>
                <a:srgbClr val="FFFFFF"/>
              </a:solidFill>
              <a:latin typeface="Arial" panose="020B0604020202020204" pitchFamily="34" charset="0"/>
              <a:cs typeface="Arial" panose="020B0604020202020204" pitchFamily="34" charset="0"/>
            </a:endParaRPr>
          </a:p>
          <a:p>
            <a:pPr marL="457200" indent="-457200">
              <a:buAutoNum type="arabicPeriod"/>
            </a:pPr>
            <a:r>
              <a:rPr lang="da-DK" sz="1600" dirty="0" err="1">
                <a:solidFill>
                  <a:srgbClr val="FFFFFF"/>
                </a:solidFill>
                <a:latin typeface="Arial" panose="020B0604020202020204" pitchFamily="34" charset="0"/>
                <a:cs typeface="Arial" panose="020B0604020202020204" pitchFamily="34" charset="0"/>
              </a:rPr>
              <a:t>Byline</a:t>
            </a:r>
            <a:r>
              <a:rPr lang="da-DK" sz="1600" dirty="0">
                <a:solidFill>
                  <a:srgbClr val="FFFFFF"/>
                </a:solidFill>
                <a:latin typeface="Arial" panose="020B0604020202020204" pitchFamily="34" charset="0"/>
                <a:cs typeface="Arial" panose="020B0604020202020204" pitchFamily="34" charset="0"/>
              </a:rPr>
              <a:t> (primær myndighed først)</a:t>
            </a:r>
          </a:p>
          <a:p>
            <a:pPr marL="0" indent="0">
              <a:buNone/>
            </a:pPr>
            <a:endParaRPr lang="da-DK" sz="2000" dirty="0"/>
          </a:p>
        </p:txBody>
      </p:sp>
      <p:sp>
        <p:nvSpPr>
          <p:cNvPr id="17" name="Rektangel" title="&quot;&quot;">
            <a:extLst>
              <a:ext uri="{FF2B5EF4-FFF2-40B4-BE49-F238E27FC236}">
                <a16:creationId xmlns:a16="http://schemas.microsoft.com/office/drawing/2014/main" id="{EF2BFD83-98E0-4E42-BD89-C8DF81F03E62}"/>
              </a:ext>
            </a:extLst>
          </p:cNvPr>
          <p:cNvSpPr/>
          <p:nvPr/>
        </p:nvSpPr>
        <p:spPr>
          <a:xfrm>
            <a:off x="500063" y="1450063"/>
            <a:ext cx="559593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p:cNvSpPr/>
          <p:nvPr/>
        </p:nvSpPr>
        <p:spPr>
          <a:xfrm>
            <a:off x="500063" y="988398"/>
            <a:ext cx="5698996" cy="430887"/>
          </a:xfrm>
          <a:prstGeom prst="rect">
            <a:avLst/>
          </a:prstGeom>
        </p:spPr>
        <p:txBody>
          <a:bodyPr wrap="none">
            <a:spAutoFit/>
          </a:bodyPr>
          <a:lstStyle/>
          <a:p>
            <a:r>
              <a:rPr lang="da-DK" sz="2200" b="1" dirty="0">
                <a:solidFill>
                  <a:srgbClr val="FFFFFF"/>
                </a:solidFill>
                <a:latin typeface="Arial" panose="020B0604020202020204" pitchFamily="34" charset="0"/>
                <a:ea typeface="+mj-ea"/>
                <a:cs typeface="Arial" panose="020B0604020202020204" pitchFamily="34" charset="0"/>
              </a:rPr>
              <a:t>Hvad skriver vi hvor på en indholdsside?</a:t>
            </a:r>
            <a:endParaRPr lang="da-DK" sz="2200" b="1" dirty="0"/>
          </a:p>
        </p:txBody>
      </p:sp>
      <p:sp>
        <p:nvSpPr>
          <p:cNvPr id="7" name="Titel 1"/>
          <p:cNvSpPr>
            <a:spLocks noGrp="1"/>
          </p:cNvSpPr>
          <p:nvPr>
            <p:ph type="title"/>
          </p:nvPr>
        </p:nvSpPr>
        <p:spPr>
          <a:xfrm>
            <a:off x="3815290" y="170219"/>
            <a:ext cx="5035826"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
        <p:nvSpPr>
          <p:cNvPr id="19" name="Rektangel 18"/>
          <p:cNvSpPr/>
          <p:nvPr/>
        </p:nvSpPr>
        <p:spPr>
          <a:xfrm>
            <a:off x="6933801" y="1227978"/>
            <a:ext cx="1977261" cy="26780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ktangel 20"/>
          <p:cNvSpPr/>
          <p:nvPr/>
        </p:nvSpPr>
        <p:spPr>
          <a:xfrm>
            <a:off x="6933801" y="1495782"/>
            <a:ext cx="3540236" cy="8090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Rektangel 22"/>
          <p:cNvSpPr/>
          <p:nvPr/>
        </p:nvSpPr>
        <p:spPr>
          <a:xfrm>
            <a:off x="6931034" y="2724727"/>
            <a:ext cx="4060240" cy="38435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ktangel 23"/>
          <p:cNvSpPr/>
          <p:nvPr/>
        </p:nvSpPr>
        <p:spPr>
          <a:xfrm>
            <a:off x="6931034" y="6568294"/>
            <a:ext cx="1450783" cy="1687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Ellipse 24"/>
          <p:cNvSpPr/>
          <p:nvPr/>
        </p:nvSpPr>
        <p:spPr>
          <a:xfrm>
            <a:off x="6510611" y="645203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4</a:t>
            </a:r>
          </a:p>
        </p:txBody>
      </p:sp>
      <p:sp>
        <p:nvSpPr>
          <p:cNvPr id="26" name="Ellipse 25"/>
          <p:cNvSpPr/>
          <p:nvPr/>
        </p:nvSpPr>
        <p:spPr>
          <a:xfrm>
            <a:off x="6516772" y="2990053"/>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27" name="Ellipse 26"/>
          <p:cNvSpPr/>
          <p:nvPr/>
        </p:nvSpPr>
        <p:spPr>
          <a:xfrm>
            <a:off x="6512757" y="1633413"/>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28" name="Ellipse 27"/>
          <p:cNvSpPr/>
          <p:nvPr/>
        </p:nvSpPr>
        <p:spPr>
          <a:xfrm>
            <a:off x="6527293" y="118834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Tree>
    <p:extLst>
      <p:ext uri="{BB962C8B-B14F-4D97-AF65-F5344CB8AC3E}">
        <p14:creationId xmlns:p14="http://schemas.microsoft.com/office/powerpoint/2010/main" val="2950688698"/>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2" descr="Billede af tekst omkring farligt og tungt arbejde " title="Eksempel på underside "/>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3286" y="1460968"/>
            <a:ext cx="3422032" cy="3833746"/>
          </a:xfrm>
          <a:prstGeom prst="rect">
            <a:avLst/>
          </a:prstGeom>
          <a:ln>
            <a:solidFill>
              <a:srgbClr val="44831E"/>
            </a:solidFill>
          </a:ln>
        </p:spPr>
      </p:pic>
      <p:pic>
        <p:nvPicPr>
          <p:cNvPr id="2" name="Billede 1"/>
          <p:cNvPicPr>
            <a:picLocks noChangeAspect="1"/>
          </p:cNvPicPr>
          <p:nvPr/>
        </p:nvPicPr>
        <p:blipFill>
          <a:blip r:embed="rId4"/>
          <a:srcRect/>
          <a:stretch/>
        </p:blipFill>
        <p:spPr>
          <a:xfrm>
            <a:off x="523790" y="1460968"/>
            <a:ext cx="5572210" cy="4823444"/>
          </a:xfrm>
          <a:prstGeom prst="rect">
            <a:avLst/>
          </a:prstGeom>
          <a:ln>
            <a:solidFill>
              <a:srgbClr val="44831E"/>
            </a:solidFill>
          </a:ln>
        </p:spPr>
      </p:pic>
      <p:cxnSp>
        <p:nvCxnSpPr>
          <p:cNvPr id="4" name="Lige pilforbindelse 3" title="&quot;&quot;"/>
          <p:cNvCxnSpPr>
            <a:cxnSpLocks/>
          </p:cNvCxnSpPr>
          <p:nvPr/>
        </p:nvCxnSpPr>
        <p:spPr>
          <a:xfrm flipV="1">
            <a:off x="3309895" y="1973766"/>
            <a:ext cx="3525803" cy="140801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itel"/>
          <p:cNvSpPr>
            <a:spLocks noGrp="1"/>
          </p:cNvSpPr>
          <p:nvPr>
            <p:ph type="title"/>
          </p:nvPr>
        </p:nvSpPr>
        <p:spPr>
          <a:xfrm>
            <a:off x="3678417" y="231850"/>
            <a:ext cx="10515600"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 </a:t>
            </a:r>
          </a:p>
        </p:txBody>
      </p:sp>
    </p:spTree>
    <p:extLst>
      <p:ext uri="{BB962C8B-B14F-4D97-AF65-F5344CB8AC3E}">
        <p14:creationId xmlns:p14="http://schemas.microsoft.com/office/powerpoint/2010/main" val="2679091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title="&quot;&quot;">
            <a:extLst>
              <a:ext uri="{FF2B5EF4-FFF2-40B4-BE49-F238E27FC236}">
                <a16:creationId xmlns:a16="http://schemas.microsoft.com/office/drawing/2014/main" id="{380DA57F-CA19-4894-9F24-B84CDF9D69B6}"/>
              </a:ext>
            </a:extLst>
          </p:cNvPr>
          <p:cNvSpPr/>
          <p:nvPr/>
        </p:nvSpPr>
        <p:spPr>
          <a:xfrm>
            <a:off x="942393" y="1525446"/>
            <a:ext cx="794602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p:cNvSpPr/>
          <p:nvPr/>
        </p:nvSpPr>
        <p:spPr>
          <a:xfrm>
            <a:off x="927770" y="1030497"/>
            <a:ext cx="8196351" cy="430887"/>
          </a:xfrm>
          <a:prstGeom prst="rect">
            <a:avLst/>
          </a:prstGeom>
        </p:spPr>
        <p:txBody>
          <a:bodyPr wrap="square">
            <a:spAutoFit/>
          </a:bodyPr>
          <a:lstStyle/>
          <a:p>
            <a:r>
              <a:rPr lang="da-DK" sz="2200" b="1" dirty="0">
                <a:solidFill>
                  <a:srgbClr val="FFFFFF"/>
                </a:solidFill>
                <a:latin typeface="Arial" panose="020B0604020202020204" pitchFamily="34" charset="0"/>
                <a:ea typeface="+mj-ea"/>
                <a:cs typeface="Arial" panose="020B0604020202020204" pitchFamily="34" charset="0"/>
              </a:rPr>
              <a:t>Borger.dk-sider vises også på kommunernes hjemmesider</a:t>
            </a:r>
            <a:endParaRPr lang="da-DK" sz="2200" b="1" dirty="0"/>
          </a:p>
        </p:txBody>
      </p:sp>
      <p:sp>
        <p:nvSpPr>
          <p:cNvPr id="9" name="Titel 1"/>
          <p:cNvSpPr>
            <a:spLocks noGrp="1"/>
          </p:cNvSpPr>
          <p:nvPr>
            <p:ph type="title"/>
          </p:nvPr>
        </p:nvSpPr>
        <p:spPr>
          <a:xfrm>
            <a:off x="3899452" y="167852"/>
            <a:ext cx="5065643"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pic>
        <p:nvPicPr>
          <p:cNvPr id="2" name="Billede 1" descr="Eksempel på side på borger.dk, der kan importeres.">
            <a:extLst>
              <a:ext uri="{FF2B5EF4-FFF2-40B4-BE49-F238E27FC236}">
                <a16:creationId xmlns:a16="http://schemas.microsoft.com/office/drawing/2014/main" id="{C97A62E5-8146-8133-496C-6248D1FBA740}"/>
              </a:ext>
            </a:extLst>
          </p:cNvPr>
          <p:cNvPicPr>
            <a:picLocks noChangeAspect="1"/>
          </p:cNvPicPr>
          <p:nvPr/>
        </p:nvPicPr>
        <p:blipFill>
          <a:blip r:embed="rId3"/>
          <a:stretch>
            <a:fillRect/>
          </a:stretch>
        </p:blipFill>
        <p:spPr>
          <a:xfrm>
            <a:off x="414815" y="2486510"/>
            <a:ext cx="5653218" cy="3824385"/>
          </a:xfrm>
          <a:prstGeom prst="rect">
            <a:avLst/>
          </a:prstGeom>
          <a:ln>
            <a:noFill/>
          </a:ln>
          <a:effectLst>
            <a:outerShdw blurRad="190500" algn="tl" rotWithShape="0">
              <a:srgbClr val="000000">
                <a:alpha val="70000"/>
              </a:srgbClr>
            </a:outerShdw>
          </a:effectLst>
        </p:spPr>
      </p:pic>
      <p:pic>
        <p:nvPicPr>
          <p:cNvPr id="7" name="Billede 6" descr="Som det ser ud på Herning Kommunes hjemmeside.">
            <a:extLst>
              <a:ext uri="{FF2B5EF4-FFF2-40B4-BE49-F238E27FC236}">
                <a16:creationId xmlns:a16="http://schemas.microsoft.com/office/drawing/2014/main" id="{5433C23E-64CB-BDA4-69BF-C6064C8E09DD}"/>
              </a:ext>
            </a:extLst>
          </p:cNvPr>
          <p:cNvPicPr>
            <a:picLocks noChangeAspect="1"/>
          </p:cNvPicPr>
          <p:nvPr/>
        </p:nvPicPr>
        <p:blipFill>
          <a:blip r:embed="rId4"/>
          <a:stretch>
            <a:fillRect/>
          </a:stretch>
        </p:blipFill>
        <p:spPr>
          <a:xfrm>
            <a:off x="7093045" y="3318324"/>
            <a:ext cx="3600975" cy="3061391"/>
          </a:xfrm>
          <a:prstGeom prst="rect">
            <a:avLst/>
          </a:prstGeom>
          <a:ln>
            <a:noFill/>
          </a:ln>
          <a:effectLst>
            <a:outerShdw blurRad="190500" algn="tl" rotWithShape="0">
              <a:srgbClr val="000000">
                <a:alpha val="70000"/>
              </a:srgbClr>
            </a:outerShdw>
          </a:effectLst>
        </p:spPr>
      </p:pic>
      <p:sp>
        <p:nvSpPr>
          <p:cNvPr id="12" name="Pil: cirkelformet 11">
            <a:extLst>
              <a:ext uri="{FF2B5EF4-FFF2-40B4-BE49-F238E27FC236}">
                <a16:creationId xmlns:a16="http://schemas.microsoft.com/office/drawing/2014/main" id="{E7966D8B-58A1-422A-4F83-D84A31BEAD9C}"/>
              </a:ext>
            </a:extLst>
          </p:cNvPr>
          <p:cNvSpPr/>
          <p:nvPr/>
        </p:nvSpPr>
        <p:spPr>
          <a:xfrm>
            <a:off x="5562223" y="1635227"/>
            <a:ext cx="1326719" cy="1321992"/>
          </a:xfrm>
          <a:prstGeom prst="circularArrow">
            <a:avLst/>
          </a:prstGeom>
          <a:solidFill>
            <a:srgbClr val="44841E"/>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Calibri"/>
              <a:ea typeface="+mn-ea"/>
              <a:cs typeface="+mn-cs"/>
            </a:endParaRPr>
          </a:p>
        </p:txBody>
      </p:sp>
      <p:pic>
        <p:nvPicPr>
          <p:cNvPr id="13" name="Billede 12" descr="#Decorative">
            <a:extLst>
              <a:ext uri="{FF2B5EF4-FFF2-40B4-BE49-F238E27FC236}">
                <a16:creationId xmlns:a16="http://schemas.microsoft.com/office/drawing/2014/main" id="{14ADC58E-64BA-E16C-969A-BCB6B5A8F528}"/>
              </a:ext>
            </a:extLst>
          </p:cNvPr>
          <p:cNvPicPr>
            <a:picLocks noChangeAspect="1"/>
          </p:cNvPicPr>
          <p:nvPr/>
        </p:nvPicPr>
        <p:blipFill>
          <a:blip r:embed="rId5"/>
          <a:stretch>
            <a:fillRect/>
          </a:stretch>
        </p:blipFill>
        <p:spPr>
          <a:xfrm>
            <a:off x="7093045" y="1934730"/>
            <a:ext cx="2584879" cy="12541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5805186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
          <p:cNvSpPr>
            <a:spLocks noGrp="1"/>
          </p:cNvSpPr>
          <p:nvPr>
            <p:ph sz="quarter" idx="4294967295"/>
          </p:nvPr>
        </p:nvSpPr>
        <p:spPr>
          <a:xfrm>
            <a:off x="914400" y="1633814"/>
            <a:ext cx="6169025" cy="3561963"/>
          </a:xfrm>
          <a:prstGeom prst="rect">
            <a:avLst/>
          </a:prstGeom>
        </p:spPr>
        <p:txBody>
          <a:bodyPr/>
          <a:lstStyle/>
          <a:p>
            <a:pPr marL="457200" indent="-457200">
              <a:lnSpc>
                <a:spcPct val="12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altid oprettes som genbrugelige links</a:t>
            </a:r>
          </a:p>
          <a:p>
            <a:pPr marL="457200" indent="-457200">
              <a:lnSpc>
                <a:spcPct val="12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altid ligge efter et afsnit eller i bunden af en </a:t>
            </a:r>
            <a:r>
              <a:rPr lang="da-DK" sz="1400" dirty="0" err="1">
                <a:solidFill>
                  <a:srgbClr val="FFFFFF"/>
                </a:solidFill>
                <a:latin typeface="Arial" panose="020B0604020202020204" pitchFamily="34" charset="0"/>
                <a:cs typeface="Arial" panose="020B0604020202020204" pitchFamily="34" charset="0"/>
              </a:rPr>
              <a:t>mikroartikel</a:t>
            </a:r>
            <a:r>
              <a:rPr lang="da-DK" sz="1400" dirty="0">
                <a:solidFill>
                  <a:srgbClr val="FFFFFF"/>
                </a:solidFill>
                <a:latin typeface="Arial" panose="020B0604020202020204" pitchFamily="34" charset="0"/>
                <a:cs typeface="Arial" panose="020B0604020202020204" pitchFamily="34" charset="0"/>
              </a:rPr>
              <a:t> </a:t>
            </a:r>
            <a:br>
              <a:rPr lang="da-DK" sz="1400" dirty="0">
                <a:solidFill>
                  <a:srgbClr val="FFFFFF"/>
                </a:solidFill>
                <a:latin typeface="Arial" panose="020B0604020202020204" pitchFamily="34" charset="0"/>
                <a:cs typeface="Arial" panose="020B0604020202020204" pitchFamily="34" charset="0"/>
              </a:rPr>
            </a:br>
            <a:r>
              <a:rPr lang="da-DK" sz="1400" dirty="0">
                <a:solidFill>
                  <a:srgbClr val="FFFFFF"/>
                </a:solidFill>
                <a:latin typeface="Arial" panose="020B0604020202020204" pitchFamily="34" charset="0"/>
                <a:cs typeface="Arial" panose="020B0604020202020204" pitchFamily="34" charset="0"/>
              </a:rPr>
              <a:t>(dvs. linket må ikke stå midt i en sætning)</a:t>
            </a:r>
          </a:p>
          <a:p>
            <a:pPr marL="457200" indent="-457200">
              <a:lnSpc>
                <a:spcPct val="12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uddybe emnet, give kontaktmuligheder eller henvise til anden relevant information</a:t>
            </a:r>
          </a:p>
          <a:p>
            <a:pPr marL="457200" indent="-457200">
              <a:lnSpc>
                <a:spcPct val="12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tydeligt fortælle, hvad og hvor der linkes til </a:t>
            </a:r>
          </a:p>
          <a:p>
            <a:pPr marL="457200" indent="-457200">
              <a:lnSpc>
                <a:spcPct val="12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være eksterne links til myndigheder/organisationer/foreninger (vise hen til ikke-kommercielle sider)</a:t>
            </a:r>
          </a:p>
          <a:p>
            <a:pPr marL="457200" indent="-457200">
              <a:lnSpc>
                <a:spcPct val="12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vise hen til sider af en karakter, som borger.dk kan stå inde for</a:t>
            </a:r>
          </a:p>
          <a:p>
            <a:pPr marL="457200" indent="-457200">
              <a:lnSpc>
                <a:spcPct val="12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eksterne links åbner i nyt vindue og interne i samme vindue. </a:t>
            </a:r>
          </a:p>
        </p:txBody>
      </p:sp>
      <p:sp>
        <p:nvSpPr>
          <p:cNvPr id="6" name="Rektangel" title="&quot;&quot;">
            <a:extLst>
              <a:ext uri="{FF2B5EF4-FFF2-40B4-BE49-F238E27FC236}">
                <a16:creationId xmlns:a16="http://schemas.microsoft.com/office/drawing/2014/main" id="{365FB292-CF7B-44AB-A4E1-5797B3509F4A}"/>
              </a:ext>
            </a:extLst>
          </p:cNvPr>
          <p:cNvSpPr/>
          <p:nvPr/>
        </p:nvSpPr>
        <p:spPr>
          <a:xfrm>
            <a:off x="1137068" y="1373145"/>
            <a:ext cx="362743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p:cNvSpPr/>
          <p:nvPr/>
        </p:nvSpPr>
        <p:spPr>
          <a:xfrm>
            <a:off x="1086814" y="934339"/>
            <a:ext cx="3995646" cy="461665"/>
          </a:xfrm>
          <a:prstGeom prst="rect">
            <a:avLst/>
          </a:prstGeom>
        </p:spPr>
        <p:txBody>
          <a:bodyPr wrap="none">
            <a:spAutoFit/>
          </a:bodyPr>
          <a:lstStyle/>
          <a:p>
            <a:r>
              <a:rPr lang="da-DK" sz="2400" b="1" dirty="0">
                <a:solidFill>
                  <a:srgbClr val="FFFFFF"/>
                </a:solidFill>
                <a:latin typeface="Arial" panose="020B0604020202020204" pitchFamily="34" charset="0"/>
                <a:ea typeface="+mj-ea"/>
                <a:cs typeface="Arial" panose="020B0604020202020204" pitchFamily="34" charset="0"/>
              </a:rPr>
              <a:t>Links på borger.dk skal …</a:t>
            </a:r>
            <a:endParaRPr lang="da-DK" b="1" dirty="0"/>
          </a:p>
        </p:txBody>
      </p:sp>
      <p:sp>
        <p:nvSpPr>
          <p:cNvPr id="8" name="Titel 1"/>
          <p:cNvSpPr>
            <a:spLocks noGrp="1"/>
          </p:cNvSpPr>
          <p:nvPr>
            <p:ph type="title"/>
          </p:nvPr>
        </p:nvSpPr>
        <p:spPr>
          <a:xfrm>
            <a:off x="4108174" y="135520"/>
            <a:ext cx="6149009"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
        <p:nvSpPr>
          <p:cNvPr id="4" name="Tekstfelt 3"/>
          <p:cNvSpPr txBox="1"/>
          <p:nvPr/>
        </p:nvSpPr>
        <p:spPr>
          <a:xfrm>
            <a:off x="2556477" y="5410727"/>
            <a:ext cx="4416056" cy="1200329"/>
          </a:xfrm>
          <a:prstGeom prst="rect">
            <a:avLst/>
          </a:prstGeom>
          <a:noFill/>
        </p:spPr>
        <p:txBody>
          <a:bodyPr wrap="square" rtlCol="0">
            <a:spAutoFit/>
          </a:bodyPr>
          <a:lstStyle/>
          <a:p>
            <a:r>
              <a:rPr lang="da-DK" dirty="0">
                <a:solidFill>
                  <a:schemeClr val="bg1"/>
                </a:solidFill>
                <a:latin typeface="Arial" panose="020B0604020202020204" pitchFamily="34" charset="0"/>
                <a:cs typeface="Arial" panose="020B0604020202020204" pitchFamily="34" charset="0"/>
              </a:rPr>
              <a:t>OBS: Vi planlægger at ensrette linktitler og alternativ tekst, så det i fremtiden kun bliver linkteksten, der bliver læst op af skærmlæseren.</a:t>
            </a:r>
          </a:p>
        </p:txBody>
      </p:sp>
      <p:pic>
        <p:nvPicPr>
          <p:cNvPr id="9" name="Billede 8" descr="Eksempel på links i mikroartiklerne Lovgivning og Læs også"/>
          <p:cNvPicPr>
            <a:picLocks noChangeAspect="1"/>
          </p:cNvPicPr>
          <p:nvPr/>
        </p:nvPicPr>
        <p:blipFill rotWithShape="1">
          <a:blip r:embed="rId3">
            <a:extLst>
              <a:ext uri="{28A0092B-C50C-407E-A947-70E740481C1C}">
                <a14:useLocalDpi xmlns:a14="http://schemas.microsoft.com/office/drawing/2010/main" val="0"/>
              </a:ext>
            </a:extLst>
          </a:blip>
          <a:srcRect l="3479" t="1294" r="14332"/>
          <a:stretch/>
        </p:blipFill>
        <p:spPr>
          <a:xfrm>
            <a:off x="8191029" y="2743200"/>
            <a:ext cx="3245359" cy="3722576"/>
          </a:xfrm>
          <a:prstGeom prst="rect">
            <a:avLst/>
          </a:prstGeom>
        </p:spPr>
      </p:pic>
      <p:pic>
        <p:nvPicPr>
          <p:cNvPr id="10" name="Billede 9" descr="Eksempel på links i mikroartiklen 'Lovgivning'."/>
          <p:cNvPicPr>
            <a:picLocks noChangeAspect="1"/>
          </p:cNvPicPr>
          <p:nvPr/>
        </p:nvPicPr>
        <p:blipFill rotWithShape="1">
          <a:blip r:embed="rId4">
            <a:extLst>
              <a:ext uri="{28A0092B-C50C-407E-A947-70E740481C1C}">
                <a14:useLocalDpi xmlns:a14="http://schemas.microsoft.com/office/drawing/2010/main" val="0"/>
              </a:ext>
            </a:extLst>
          </a:blip>
          <a:srcRect l="999" t="5382" r="53169"/>
          <a:stretch/>
        </p:blipFill>
        <p:spPr>
          <a:xfrm>
            <a:off x="8174931" y="1152561"/>
            <a:ext cx="3261458" cy="1509292"/>
          </a:xfrm>
          <a:prstGeom prst="rect">
            <a:avLst/>
          </a:prstGeom>
        </p:spPr>
      </p:pic>
    </p:spTree>
    <p:extLst>
      <p:ext uri="{BB962C8B-B14F-4D97-AF65-F5344CB8AC3E}">
        <p14:creationId xmlns:p14="http://schemas.microsoft.com/office/powerpoint/2010/main" val="340776391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 descr="#LayoutTable" title="&quot;&quot;">
            <a:extLst>
              <a:ext uri="{FF2B5EF4-FFF2-40B4-BE49-F238E27FC236}">
                <a16:creationId xmlns:a16="http://schemas.microsoft.com/office/drawing/2014/main" id="{AAB9F7DA-8D4F-4EB6-B79A-5A33CBE26874}"/>
              </a:ext>
            </a:extLst>
          </p:cNvPr>
          <p:cNvGraphicFramePr>
            <a:graphicFrameLocks/>
          </p:cNvGraphicFramePr>
          <p:nvPr>
            <p:extLst>
              <p:ext uri="{D42A27DB-BD31-4B8C-83A1-F6EECF244321}">
                <p14:modId xmlns:p14="http://schemas.microsoft.com/office/powerpoint/2010/main" val="1551150525"/>
              </p:ext>
            </p:extLst>
          </p:nvPr>
        </p:nvGraphicFramePr>
        <p:xfrm>
          <a:off x="871511" y="1923020"/>
          <a:ext cx="10589658" cy="4008556"/>
        </p:xfrm>
        <a:graphic>
          <a:graphicData uri="http://schemas.openxmlformats.org/drawingml/2006/table">
            <a:tbl>
              <a:tblPr firstRow="1" firstCol="1" bandRow="1"/>
              <a:tblGrid>
                <a:gridCol w="868389">
                  <a:extLst>
                    <a:ext uri="{9D8B030D-6E8A-4147-A177-3AD203B41FA5}">
                      <a16:colId xmlns:a16="http://schemas.microsoft.com/office/drawing/2014/main" val="20000"/>
                    </a:ext>
                  </a:extLst>
                </a:gridCol>
                <a:gridCol w="2588260">
                  <a:extLst>
                    <a:ext uri="{9D8B030D-6E8A-4147-A177-3AD203B41FA5}">
                      <a16:colId xmlns:a16="http://schemas.microsoft.com/office/drawing/2014/main" val="20001"/>
                    </a:ext>
                  </a:extLst>
                </a:gridCol>
                <a:gridCol w="3291840">
                  <a:extLst>
                    <a:ext uri="{9D8B030D-6E8A-4147-A177-3AD203B41FA5}">
                      <a16:colId xmlns:a16="http://schemas.microsoft.com/office/drawing/2014/main" val="20002"/>
                    </a:ext>
                  </a:extLst>
                </a:gridCol>
                <a:gridCol w="3841169">
                  <a:extLst>
                    <a:ext uri="{9D8B030D-6E8A-4147-A177-3AD203B41FA5}">
                      <a16:colId xmlns:a16="http://schemas.microsoft.com/office/drawing/2014/main" val="20003"/>
                    </a:ext>
                  </a:extLst>
                </a:gridCol>
              </a:tblGrid>
              <a:tr h="189518">
                <a:tc>
                  <a:txBody>
                    <a:bodyPr/>
                    <a:lstStyle/>
                    <a:p>
                      <a:pPr>
                        <a:lnSpc>
                          <a:spcPct val="115000"/>
                        </a:lnSpc>
                        <a:spcAft>
                          <a:spcPts val="0"/>
                        </a:spcAft>
                      </a:pPr>
                      <a:r>
                        <a:rPr lang="da-DK" sz="1200" b="1" dirty="0">
                          <a:effectLst/>
                          <a:latin typeface="Calibri"/>
                          <a:ea typeface="Calibri"/>
                          <a:cs typeface="Times New Roman"/>
                        </a:rPr>
                        <a:t> </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b="1" dirty="0">
                          <a:effectLst/>
                          <a:latin typeface="Calibri"/>
                          <a:ea typeface="Calibri"/>
                          <a:cs typeface="Times New Roman"/>
                        </a:rPr>
                        <a:t>Linktekst</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b="1" dirty="0">
                          <a:effectLst/>
                          <a:latin typeface="Calibri"/>
                          <a:ea typeface="Calibri"/>
                          <a:cs typeface="Times New Roman"/>
                        </a:rPr>
                        <a:t>URL</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b="1" dirty="0">
                          <a:effectLst/>
                          <a:latin typeface="Calibri"/>
                          <a:ea typeface="Calibri"/>
                          <a:cs typeface="Times New Roman"/>
                        </a:rPr>
                        <a:t>Om siden</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45748">
                <a:tc>
                  <a:txBody>
                    <a:bodyPr/>
                    <a:lstStyle/>
                    <a:p>
                      <a:pPr>
                        <a:lnSpc>
                          <a:spcPct val="115000"/>
                        </a:lnSpc>
                        <a:spcAft>
                          <a:spcPts val="0"/>
                        </a:spcAft>
                      </a:pPr>
                      <a:r>
                        <a:rPr lang="da-DK" sz="1200" dirty="0">
                          <a:effectLst/>
                          <a:latin typeface="Calibri"/>
                          <a:ea typeface="Calibri"/>
                          <a:cs typeface="Times New Roman"/>
                        </a:rPr>
                        <a:t>1</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Børneportalen - om dine rettigheder ved arbejde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mn-lt"/>
                          <a:ea typeface="Calibri"/>
                          <a:cs typeface="Times New Roman"/>
                        </a:rPr>
                        <a:t>https://www.boerneportalen.dk/kend-dine-rettigheder/arbejde-dine-rettigheder/</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kern="1200" baseline="0" dirty="0">
                          <a:solidFill>
                            <a:schemeClr val="tx1"/>
                          </a:solidFill>
                          <a:effectLst/>
                          <a:latin typeface="Calibri"/>
                          <a:ea typeface="Calibri"/>
                          <a:cs typeface="Times New Roman"/>
                        </a:rPr>
                        <a:t>Børneportalens formål er at vise børn og unge vej til hjælp og rådgivning, oplyse om børns rettigheder og skabe overblik over, hvor og hvordan man som barn eller ung kan klage i det offentlige system. Børneportalen er en del af Børnerådet.</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74898">
                <a:tc>
                  <a:txBody>
                    <a:bodyPr/>
                    <a:lstStyle/>
                    <a:p>
                      <a:pPr>
                        <a:lnSpc>
                          <a:spcPct val="115000"/>
                        </a:lnSpc>
                        <a:spcAft>
                          <a:spcPts val="0"/>
                        </a:spcAft>
                      </a:pPr>
                      <a:r>
                        <a:rPr lang="da-DK" sz="1200" dirty="0">
                          <a:effectLst/>
                          <a:latin typeface="Calibri"/>
                          <a:ea typeface="Calibri"/>
                          <a:cs typeface="Times New Roman"/>
                        </a:rPr>
                        <a:t>2</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Studiejob</a:t>
                      </a:r>
                      <a:r>
                        <a:rPr lang="da-DK" sz="1200" baseline="0" dirty="0">
                          <a:effectLst/>
                          <a:latin typeface="Calibri"/>
                          <a:ea typeface="Calibri"/>
                          <a:cs typeface="Times New Roman"/>
                        </a:rPr>
                        <a:t> og fritidsjob på </a:t>
                      </a:r>
                      <a:r>
                        <a:rPr lang="da-DK" sz="1200" baseline="0" dirty="0" err="1">
                          <a:effectLst/>
                          <a:latin typeface="Calibri"/>
                          <a:ea typeface="Calibri"/>
                          <a:cs typeface="Times New Roman"/>
                        </a:rPr>
                        <a:t>Jobindex</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mn-lt"/>
                          <a:ea typeface="Calibri"/>
                          <a:cs typeface="Times New Roman"/>
                        </a:rPr>
                        <a:t>https://www.jobindex.dk/job/oevrige/student</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da-DK" sz="1200" kern="1200" baseline="0" dirty="0" err="1">
                          <a:solidFill>
                            <a:schemeClr val="tx1"/>
                          </a:solidFill>
                          <a:effectLst/>
                          <a:latin typeface="Calibri"/>
                          <a:ea typeface="Calibri"/>
                          <a:cs typeface="Times New Roman"/>
                        </a:rPr>
                        <a:t>Jobindex</a:t>
                      </a:r>
                      <a:r>
                        <a:rPr lang="da-DK" sz="1200" kern="1200" baseline="0" dirty="0">
                          <a:solidFill>
                            <a:schemeClr val="tx1"/>
                          </a:solidFill>
                          <a:effectLst/>
                          <a:latin typeface="Calibri"/>
                          <a:ea typeface="Calibri"/>
                          <a:cs typeface="Times New Roman"/>
                        </a:rPr>
                        <a:t> er Danmarks største jobportal. Vi giver den mest komplette oversigt over ledige job i Danmark. Med over 30.000 jobannoncer, mere end 100.000 CV'er og ca. 500.000 unikke brugere om måneden er </a:t>
                      </a:r>
                      <a:r>
                        <a:rPr lang="da-DK" sz="1200" kern="1200" baseline="0" dirty="0" err="1">
                          <a:solidFill>
                            <a:schemeClr val="tx1"/>
                          </a:solidFill>
                          <a:effectLst/>
                          <a:latin typeface="Calibri"/>
                          <a:ea typeface="Calibri"/>
                          <a:cs typeface="Times New Roman"/>
                        </a:rPr>
                        <a:t>Jobindex</a:t>
                      </a:r>
                      <a:r>
                        <a:rPr lang="da-DK" sz="1200" kern="1200" baseline="0" dirty="0">
                          <a:solidFill>
                            <a:schemeClr val="tx1"/>
                          </a:solidFill>
                          <a:effectLst/>
                          <a:latin typeface="Calibri"/>
                          <a:ea typeface="Calibri"/>
                          <a:cs typeface="Times New Roman"/>
                        </a:rPr>
                        <a:t> Danmarks største jobmarked.</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90827">
                <a:tc>
                  <a:txBody>
                    <a:bodyPr/>
                    <a:lstStyle/>
                    <a:p>
                      <a:pPr>
                        <a:lnSpc>
                          <a:spcPct val="115000"/>
                        </a:lnSpc>
                        <a:spcAft>
                          <a:spcPts val="0"/>
                        </a:spcAft>
                      </a:pPr>
                      <a:r>
                        <a:rPr lang="da-DK" sz="1200" dirty="0">
                          <a:effectLst/>
                          <a:latin typeface="Calibri"/>
                          <a:ea typeface="Calibri"/>
                          <a:cs typeface="Times New Roman"/>
                        </a:rPr>
                        <a:t>3</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Skattestyrelsens</a:t>
                      </a:r>
                      <a:r>
                        <a:rPr lang="da-DK" sz="1200" baseline="0" dirty="0">
                          <a:effectLst/>
                          <a:latin typeface="Calibri"/>
                          <a:ea typeface="Calibri"/>
                          <a:cs typeface="Times New Roman"/>
                        </a:rPr>
                        <a:t> </a:t>
                      </a:r>
                      <a:r>
                        <a:rPr lang="da-DK" sz="1200" dirty="0">
                          <a:effectLst/>
                          <a:latin typeface="Calibri"/>
                          <a:ea typeface="Calibri"/>
                          <a:cs typeface="Times New Roman"/>
                        </a:rPr>
                        <a:t>side om skat for unge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mn-lt"/>
                          <a:ea typeface="Calibri"/>
                          <a:cs typeface="Times New Roman"/>
                        </a:rPr>
                        <a:t>https://skat.dk/ung</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Gør-det-selv-guide til din skat</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49485">
                <a:tc>
                  <a:txBody>
                    <a:bodyPr/>
                    <a:lstStyle/>
                    <a:p>
                      <a:pPr>
                        <a:lnSpc>
                          <a:spcPct val="115000"/>
                        </a:lnSpc>
                        <a:spcAft>
                          <a:spcPts val="0"/>
                        </a:spcAft>
                      </a:pPr>
                      <a:r>
                        <a:rPr lang="da-DK" sz="1200">
                          <a:effectLst/>
                          <a:latin typeface="Calibri"/>
                          <a:ea typeface="Calibri"/>
                          <a:cs typeface="Times New Roman"/>
                        </a:rPr>
                        <a:t>4</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Ungarbejde.dk</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https://www.ungarbejde.dk</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kern="1200" baseline="0" dirty="0">
                          <a:solidFill>
                            <a:schemeClr val="tx1"/>
                          </a:solidFill>
                          <a:effectLst/>
                          <a:latin typeface="Calibri"/>
                          <a:ea typeface="Calibri"/>
                          <a:cs typeface="Times New Roman"/>
                        </a:rPr>
                        <a:t>Bag UngArbejde.dk står i dag Ole Holdgaard, der har mere end 15 års erfaring med forretningsudvikling og online services. </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90827">
                <a:tc>
                  <a:txBody>
                    <a:bodyPr/>
                    <a:lstStyle/>
                    <a:p>
                      <a:pPr>
                        <a:lnSpc>
                          <a:spcPct val="115000"/>
                        </a:lnSpc>
                        <a:spcAft>
                          <a:spcPts val="0"/>
                        </a:spcAft>
                      </a:pPr>
                      <a:r>
                        <a:rPr lang="da-DK" sz="1200">
                          <a:effectLst/>
                          <a:latin typeface="Calibri"/>
                          <a:ea typeface="Calibri"/>
                          <a:cs typeface="Times New Roman"/>
                        </a:rPr>
                        <a:t>5</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Fritidsjobs til teenagere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mn-lt"/>
                          <a:ea typeface="Calibri"/>
                          <a:cs typeface="Times New Roman"/>
                        </a:rPr>
                        <a:t>https://www.viunge.dk/mit-liv/guides/fritidsjobs-til-teenagere</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Vi Unge er et dansk ungdomsmagasin for teenagepiger.</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90827">
                <a:tc>
                  <a:txBody>
                    <a:bodyPr/>
                    <a:lstStyle/>
                    <a:p>
                      <a:pPr>
                        <a:lnSpc>
                          <a:spcPct val="115000"/>
                        </a:lnSpc>
                        <a:spcAft>
                          <a:spcPts val="0"/>
                        </a:spcAft>
                      </a:pPr>
                      <a:r>
                        <a:rPr lang="da-DK" sz="1200" dirty="0">
                          <a:effectLst/>
                          <a:latin typeface="Calibri"/>
                          <a:ea typeface="Calibri"/>
                          <a:cs typeface="Times New Roman"/>
                        </a:rPr>
                        <a:t>6</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da-DK" sz="1200" dirty="0">
                          <a:effectLst/>
                          <a:latin typeface="Calibri"/>
                          <a:ea typeface="Calibri"/>
                          <a:cs typeface="Times New Roman"/>
                        </a:rPr>
                        <a:t>Ungebekendtgørelsen – Bekendtgørelse om unges arbejde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mn-lt"/>
                          <a:ea typeface="Calibri"/>
                          <a:cs typeface="Times New Roman"/>
                        </a:rPr>
                        <a:t>https://www.retsinformation.dk/eli/lta/2021/1049</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Retsinformation.dk  …. /….  giver adgang til det fælles statslige retsinformationssystem.</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
        <p:nvSpPr>
          <p:cNvPr id="7" name="Rektangel" title="&quot;&quot;">
            <a:extLst>
              <a:ext uri="{FF2B5EF4-FFF2-40B4-BE49-F238E27FC236}">
                <a16:creationId xmlns:a16="http://schemas.microsoft.com/office/drawing/2014/main" id="{25E2D9B7-E73E-4EDF-881C-4A957848FD79}"/>
              </a:ext>
            </a:extLst>
          </p:cNvPr>
          <p:cNvSpPr/>
          <p:nvPr/>
        </p:nvSpPr>
        <p:spPr>
          <a:xfrm>
            <a:off x="871511" y="1600034"/>
            <a:ext cx="675169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p:cNvSpPr/>
          <p:nvPr/>
        </p:nvSpPr>
        <p:spPr>
          <a:xfrm>
            <a:off x="871510" y="814756"/>
            <a:ext cx="6881011" cy="830997"/>
          </a:xfrm>
          <a:prstGeom prst="rect">
            <a:avLst/>
          </a:prstGeom>
        </p:spPr>
        <p:txBody>
          <a:bodyPr wrap="square">
            <a:spAutoFit/>
          </a:bodyPr>
          <a:lstStyle/>
          <a:p>
            <a:r>
              <a:rPr lang="da-DK" sz="2400" dirty="0">
                <a:solidFill>
                  <a:srgbClr val="FFFFFF"/>
                </a:solidFill>
                <a:latin typeface="Arial" panose="020B0604020202020204" pitchFamily="34" charset="0"/>
                <a:ea typeface="+mj-ea"/>
                <a:cs typeface="Arial" panose="020B0604020202020204" pitchFamily="34" charset="0"/>
              </a:rPr>
              <a:t>Brug et par</a:t>
            </a:r>
            <a:r>
              <a:rPr lang="da-DK" sz="2400" b="1" dirty="0">
                <a:solidFill>
                  <a:srgbClr val="FFFFFF"/>
                </a:solidFill>
                <a:latin typeface="Arial" panose="020B0604020202020204" pitchFamily="34" charset="0"/>
                <a:ea typeface="+mj-ea"/>
                <a:cs typeface="Arial" panose="020B0604020202020204" pitchFamily="34" charset="0"/>
              </a:rPr>
              <a:t> </a:t>
            </a:r>
            <a:r>
              <a:rPr lang="da-DK" sz="2400" dirty="0">
                <a:solidFill>
                  <a:srgbClr val="FFFFFF"/>
                </a:solidFill>
                <a:latin typeface="Arial" panose="020B0604020202020204" pitchFamily="34" charset="0"/>
                <a:ea typeface="+mj-ea"/>
                <a:cs typeface="Arial" panose="020B0604020202020204" pitchFamily="34" charset="0"/>
              </a:rPr>
              <a:t>minutter på at vurdere, hvilke af de 6 links der hører til på siden om fritidsjob …</a:t>
            </a:r>
            <a:endParaRPr lang="da-DK" dirty="0"/>
          </a:p>
        </p:txBody>
      </p:sp>
      <p:sp>
        <p:nvSpPr>
          <p:cNvPr id="3" name="Titel 1"/>
          <p:cNvSpPr>
            <a:spLocks noGrp="1"/>
          </p:cNvSpPr>
          <p:nvPr>
            <p:ph type="title"/>
          </p:nvPr>
        </p:nvSpPr>
        <p:spPr>
          <a:xfrm>
            <a:off x="4167808" y="135837"/>
            <a:ext cx="4618383"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Tree>
    <p:extLst>
      <p:ext uri="{BB962C8B-B14F-4D97-AF65-F5344CB8AC3E}">
        <p14:creationId xmlns:p14="http://schemas.microsoft.com/office/powerpoint/2010/main" val="375374400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 descr="#LayoutTable" title="&quot;&quot;">
            <a:extLst>
              <a:ext uri="{FF2B5EF4-FFF2-40B4-BE49-F238E27FC236}">
                <a16:creationId xmlns:a16="http://schemas.microsoft.com/office/drawing/2014/main" id="{AAB9F7DA-8D4F-4EB6-B79A-5A33CBE26874}"/>
              </a:ext>
            </a:extLst>
          </p:cNvPr>
          <p:cNvGraphicFramePr>
            <a:graphicFrameLocks/>
          </p:cNvGraphicFramePr>
          <p:nvPr>
            <p:extLst>
              <p:ext uri="{D42A27DB-BD31-4B8C-83A1-F6EECF244321}">
                <p14:modId xmlns:p14="http://schemas.microsoft.com/office/powerpoint/2010/main" val="229308345"/>
              </p:ext>
            </p:extLst>
          </p:nvPr>
        </p:nvGraphicFramePr>
        <p:xfrm>
          <a:off x="952432" y="1448473"/>
          <a:ext cx="10589658" cy="4008556"/>
        </p:xfrm>
        <a:graphic>
          <a:graphicData uri="http://schemas.openxmlformats.org/drawingml/2006/table">
            <a:tbl>
              <a:tblPr firstRow="1" firstCol="1" bandRow="1"/>
              <a:tblGrid>
                <a:gridCol w="868389">
                  <a:extLst>
                    <a:ext uri="{9D8B030D-6E8A-4147-A177-3AD203B41FA5}">
                      <a16:colId xmlns:a16="http://schemas.microsoft.com/office/drawing/2014/main" val="20000"/>
                    </a:ext>
                  </a:extLst>
                </a:gridCol>
                <a:gridCol w="2588260">
                  <a:extLst>
                    <a:ext uri="{9D8B030D-6E8A-4147-A177-3AD203B41FA5}">
                      <a16:colId xmlns:a16="http://schemas.microsoft.com/office/drawing/2014/main" val="20001"/>
                    </a:ext>
                  </a:extLst>
                </a:gridCol>
                <a:gridCol w="3291840">
                  <a:extLst>
                    <a:ext uri="{9D8B030D-6E8A-4147-A177-3AD203B41FA5}">
                      <a16:colId xmlns:a16="http://schemas.microsoft.com/office/drawing/2014/main" val="20002"/>
                    </a:ext>
                  </a:extLst>
                </a:gridCol>
                <a:gridCol w="3841169">
                  <a:extLst>
                    <a:ext uri="{9D8B030D-6E8A-4147-A177-3AD203B41FA5}">
                      <a16:colId xmlns:a16="http://schemas.microsoft.com/office/drawing/2014/main" val="20003"/>
                    </a:ext>
                  </a:extLst>
                </a:gridCol>
              </a:tblGrid>
              <a:tr h="191244">
                <a:tc>
                  <a:txBody>
                    <a:bodyPr/>
                    <a:lstStyle/>
                    <a:p>
                      <a:pPr>
                        <a:lnSpc>
                          <a:spcPct val="115000"/>
                        </a:lnSpc>
                        <a:spcAft>
                          <a:spcPts val="0"/>
                        </a:spcAft>
                      </a:pPr>
                      <a:r>
                        <a:rPr lang="da-DK" sz="1200" b="1" dirty="0">
                          <a:effectLst/>
                          <a:latin typeface="Calibri"/>
                          <a:ea typeface="Calibri"/>
                          <a:cs typeface="Times New Roman"/>
                        </a:rPr>
                        <a:t> </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b="1" dirty="0">
                          <a:effectLst/>
                          <a:latin typeface="Calibri"/>
                          <a:ea typeface="Calibri"/>
                          <a:cs typeface="Times New Roman"/>
                        </a:rPr>
                        <a:t>Linktekst</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b="1" dirty="0">
                          <a:effectLst/>
                          <a:latin typeface="Calibri"/>
                          <a:ea typeface="Calibri"/>
                          <a:cs typeface="Times New Roman"/>
                        </a:rPr>
                        <a:t>URL</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b="1" dirty="0">
                          <a:effectLst/>
                          <a:latin typeface="Calibri"/>
                          <a:ea typeface="Calibri"/>
                          <a:cs typeface="Times New Roman"/>
                        </a:rPr>
                        <a:t>Om siden</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45748">
                <a:tc>
                  <a:txBody>
                    <a:bodyPr/>
                    <a:lstStyle/>
                    <a:p>
                      <a:pPr>
                        <a:lnSpc>
                          <a:spcPct val="115000"/>
                        </a:lnSpc>
                        <a:spcAft>
                          <a:spcPts val="0"/>
                        </a:spcAft>
                      </a:pPr>
                      <a:r>
                        <a:rPr lang="da-DK" sz="1200" dirty="0">
                          <a:effectLst/>
                          <a:latin typeface="Calibri"/>
                          <a:ea typeface="Calibri"/>
                          <a:cs typeface="Times New Roman"/>
                        </a:rPr>
                        <a:t>1</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Calibri"/>
                          <a:ea typeface="Calibri"/>
                          <a:cs typeface="Times New Roman"/>
                        </a:rPr>
                        <a:t>Børneportalen - om dine rettigheder ved arbejde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mn-lt"/>
                          <a:ea typeface="Calibri"/>
                          <a:cs typeface="Times New Roman"/>
                        </a:rPr>
                        <a:t>https://www.boerneportalen.dk/kend-dine-rettigheder/arbejde-dine-rettigheder/</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kern="1200" baseline="0" dirty="0">
                          <a:solidFill>
                            <a:schemeClr val="tx1"/>
                          </a:solidFill>
                          <a:effectLst/>
                          <a:latin typeface="Calibri"/>
                          <a:ea typeface="Calibri"/>
                          <a:cs typeface="Times New Roman"/>
                        </a:rPr>
                        <a:t>Børneportalens formål er at vise børn og unge vej til hjælp og rådgivning, oplyse om børns rettigheder og skabe overblik over, hvor og hvordan man som barn eller ung kan klage i det offentlige system. Børneportalen er en del af Børnerådet.</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774898">
                <a:tc>
                  <a:txBody>
                    <a:bodyPr/>
                    <a:lstStyle/>
                    <a:p>
                      <a:pPr>
                        <a:lnSpc>
                          <a:spcPct val="115000"/>
                        </a:lnSpc>
                        <a:spcAft>
                          <a:spcPts val="0"/>
                        </a:spcAft>
                      </a:pPr>
                      <a:r>
                        <a:rPr lang="da-DK" sz="1200" dirty="0">
                          <a:effectLst/>
                          <a:latin typeface="Calibri"/>
                          <a:ea typeface="Calibri"/>
                          <a:cs typeface="Times New Roman"/>
                        </a:rPr>
                        <a:t>2</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Calibri"/>
                          <a:ea typeface="Calibri"/>
                          <a:cs typeface="Times New Roman"/>
                        </a:rPr>
                        <a:t>Studiejob</a:t>
                      </a:r>
                      <a:r>
                        <a:rPr lang="da-DK" sz="1200" baseline="0" dirty="0">
                          <a:effectLst/>
                          <a:latin typeface="Calibri"/>
                          <a:ea typeface="Calibri"/>
                          <a:cs typeface="Times New Roman"/>
                        </a:rPr>
                        <a:t> og fritidsjob på </a:t>
                      </a:r>
                      <a:r>
                        <a:rPr lang="da-DK" sz="1200" baseline="0" dirty="0" err="1">
                          <a:effectLst/>
                          <a:latin typeface="Calibri"/>
                          <a:ea typeface="Calibri"/>
                          <a:cs typeface="Times New Roman"/>
                        </a:rPr>
                        <a:t>Jobindex</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mn-lt"/>
                          <a:ea typeface="Calibri"/>
                          <a:cs typeface="Times New Roman"/>
                        </a:rPr>
                        <a:t>https://www.jobindex.dk/job/oevrige/student</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r>
                        <a:rPr lang="da-DK" sz="1200" kern="1200" baseline="0" dirty="0" err="1">
                          <a:solidFill>
                            <a:schemeClr val="tx1"/>
                          </a:solidFill>
                          <a:effectLst/>
                          <a:latin typeface="Calibri"/>
                          <a:ea typeface="Calibri"/>
                          <a:cs typeface="Times New Roman"/>
                        </a:rPr>
                        <a:t>Jobindex</a:t>
                      </a:r>
                      <a:r>
                        <a:rPr lang="da-DK" sz="1200" kern="1200" baseline="0" dirty="0">
                          <a:solidFill>
                            <a:schemeClr val="tx1"/>
                          </a:solidFill>
                          <a:effectLst/>
                          <a:latin typeface="Calibri"/>
                          <a:ea typeface="Calibri"/>
                          <a:cs typeface="Times New Roman"/>
                        </a:rPr>
                        <a:t> er Danmarks største jobportal. Vi giver den mest komplette oversigt over ledige job i Danmark. Med over 30.000 jobannoncer, mere end 100.000 CV'er og ca. 500.000 unikke brugere om måneden er </a:t>
                      </a:r>
                      <a:r>
                        <a:rPr lang="da-DK" sz="1200" kern="1200" baseline="0" dirty="0" err="1">
                          <a:solidFill>
                            <a:schemeClr val="tx1"/>
                          </a:solidFill>
                          <a:effectLst/>
                          <a:latin typeface="Calibri"/>
                          <a:ea typeface="Calibri"/>
                          <a:cs typeface="Times New Roman"/>
                        </a:rPr>
                        <a:t>Jobindex</a:t>
                      </a:r>
                      <a:r>
                        <a:rPr lang="da-DK" sz="1200" kern="1200" baseline="0" dirty="0">
                          <a:solidFill>
                            <a:schemeClr val="tx1"/>
                          </a:solidFill>
                          <a:effectLst/>
                          <a:latin typeface="Calibri"/>
                          <a:ea typeface="Calibri"/>
                          <a:cs typeface="Times New Roman"/>
                        </a:rPr>
                        <a:t> Danmarks største jobmarked.</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r h="390827">
                <a:tc>
                  <a:txBody>
                    <a:bodyPr/>
                    <a:lstStyle/>
                    <a:p>
                      <a:pPr>
                        <a:lnSpc>
                          <a:spcPct val="115000"/>
                        </a:lnSpc>
                        <a:spcAft>
                          <a:spcPts val="0"/>
                        </a:spcAft>
                      </a:pPr>
                      <a:r>
                        <a:rPr lang="da-DK" sz="1200" dirty="0">
                          <a:effectLst/>
                          <a:latin typeface="Calibri"/>
                          <a:ea typeface="Calibri"/>
                          <a:cs typeface="Times New Roman"/>
                        </a:rPr>
                        <a:t>3</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Calibri"/>
                          <a:ea typeface="Calibri"/>
                          <a:cs typeface="Times New Roman"/>
                        </a:rPr>
                        <a:t>Skattestyrelsens</a:t>
                      </a:r>
                      <a:r>
                        <a:rPr lang="da-DK" sz="1200" baseline="0" dirty="0">
                          <a:effectLst/>
                          <a:latin typeface="Calibri"/>
                          <a:ea typeface="Calibri"/>
                          <a:cs typeface="Times New Roman"/>
                        </a:rPr>
                        <a:t> </a:t>
                      </a:r>
                      <a:r>
                        <a:rPr lang="da-DK" sz="1200" dirty="0">
                          <a:effectLst/>
                          <a:latin typeface="Calibri"/>
                          <a:ea typeface="Calibri"/>
                          <a:cs typeface="Times New Roman"/>
                        </a:rPr>
                        <a:t>side om skat for unge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mn-lt"/>
                          <a:ea typeface="Calibri"/>
                          <a:cs typeface="Times New Roman"/>
                        </a:rPr>
                        <a:t>https://skat.dk/ung</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Calibri"/>
                          <a:ea typeface="Calibri"/>
                          <a:cs typeface="Times New Roman"/>
                        </a:rPr>
                        <a:t>Gør-det-selv-guide til din skat</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3"/>
                  </a:ext>
                </a:extLst>
              </a:tr>
              <a:tr h="649485">
                <a:tc>
                  <a:txBody>
                    <a:bodyPr/>
                    <a:lstStyle/>
                    <a:p>
                      <a:pPr>
                        <a:lnSpc>
                          <a:spcPct val="115000"/>
                        </a:lnSpc>
                        <a:spcAft>
                          <a:spcPts val="0"/>
                        </a:spcAft>
                      </a:pPr>
                      <a:r>
                        <a:rPr lang="da-DK" sz="1200" dirty="0">
                          <a:effectLst/>
                          <a:latin typeface="Calibri"/>
                          <a:ea typeface="Calibri"/>
                          <a:cs typeface="Times New Roman"/>
                        </a:rPr>
                        <a:t>4</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Calibri"/>
                          <a:ea typeface="Calibri"/>
                          <a:cs typeface="Times New Roman"/>
                        </a:rPr>
                        <a:t>Ungarbejde.dk</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Calibri"/>
                          <a:ea typeface="Calibri"/>
                          <a:cs typeface="Times New Roman"/>
                        </a:rPr>
                        <a:t>https://www.ungarbejde.dk</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kern="1200" baseline="0" dirty="0">
                          <a:solidFill>
                            <a:schemeClr val="tx1"/>
                          </a:solidFill>
                          <a:effectLst/>
                          <a:latin typeface="Calibri"/>
                          <a:ea typeface="Calibri"/>
                          <a:cs typeface="Times New Roman"/>
                        </a:rPr>
                        <a:t>Bag UngArbejde.dk står i dag Ole Holdgaard, der har mere end 15 års erfaring med forretningsudvikling og online services. </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4"/>
                  </a:ext>
                </a:extLst>
              </a:tr>
              <a:tr h="390827">
                <a:tc>
                  <a:txBody>
                    <a:bodyPr/>
                    <a:lstStyle/>
                    <a:p>
                      <a:pPr>
                        <a:lnSpc>
                          <a:spcPct val="115000"/>
                        </a:lnSpc>
                        <a:spcAft>
                          <a:spcPts val="0"/>
                        </a:spcAft>
                      </a:pPr>
                      <a:r>
                        <a:rPr lang="da-DK" sz="1200" dirty="0">
                          <a:effectLst/>
                          <a:latin typeface="Calibri"/>
                          <a:ea typeface="Calibri"/>
                          <a:cs typeface="Times New Roman"/>
                        </a:rPr>
                        <a:t>5</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Calibri"/>
                          <a:ea typeface="Calibri"/>
                          <a:cs typeface="Times New Roman"/>
                        </a:rPr>
                        <a:t>Fritidsjobs til teenagere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mn-lt"/>
                          <a:ea typeface="Calibri"/>
                          <a:cs typeface="Times New Roman"/>
                        </a:rPr>
                        <a:t>https://www.viunge.dk/mit-liv/guides/fritidsjobs-til-teenagere</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Calibri"/>
                          <a:ea typeface="Calibri"/>
                          <a:cs typeface="Times New Roman"/>
                        </a:rPr>
                        <a:t>Vi Unge er et dansk ungdomsmagasin for teenagepiger.</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5"/>
                  </a:ext>
                </a:extLst>
              </a:tr>
              <a:tr h="390827">
                <a:tc>
                  <a:txBody>
                    <a:bodyPr/>
                    <a:lstStyle/>
                    <a:p>
                      <a:pPr>
                        <a:lnSpc>
                          <a:spcPct val="115000"/>
                        </a:lnSpc>
                        <a:spcAft>
                          <a:spcPts val="0"/>
                        </a:spcAft>
                      </a:pPr>
                      <a:r>
                        <a:rPr lang="da-DK" sz="1200" dirty="0">
                          <a:effectLst/>
                          <a:latin typeface="Calibri"/>
                          <a:ea typeface="Calibri"/>
                          <a:cs typeface="Times New Roman"/>
                        </a:rPr>
                        <a:t>6</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1000"/>
                        </a:spcAft>
                      </a:pPr>
                      <a:r>
                        <a:rPr lang="da-DK" sz="1200" dirty="0">
                          <a:effectLst/>
                          <a:latin typeface="Calibri"/>
                          <a:ea typeface="Calibri"/>
                          <a:cs typeface="Times New Roman"/>
                        </a:rPr>
                        <a:t>Ungebekendtgørelsen – Bekendtgørelse  om unges arbejde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mn-lt"/>
                          <a:ea typeface="Calibri"/>
                          <a:cs typeface="Times New Roman"/>
                        </a:rPr>
                        <a:t>https://www.retsinformation.dk/eli/lta/2021/1049</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Calibri"/>
                          <a:ea typeface="Calibri"/>
                          <a:cs typeface="Times New Roman"/>
                        </a:rPr>
                        <a:t>Retsinformation.dk  …. /….  giver adgang til det fælles statslige retsinformationssystem.</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7"/>
                  </a:ext>
                </a:extLst>
              </a:tr>
            </a:tbl>
          </a:graphicData>
        </a:graphic>
      </p:graphicFrame>
      <p:sp>
        <p:nvSpPr>
          <p:cNvPr id="8" name="Titel 1"/>
          <p:cNvSpPr>
            <a:spLocks noGrp="1"/>
          </p:cNvSpPr>
          <p:nvPr>
            <p:ph type="title"/>
          </p:nvPr>
        </p:nvSpPr>
        <p:spPr>
          <a:xfrm>
            <a:off x="3790123" y="122910"/>
            <a:ext cx="6139069"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 </a:t>
            </a:r>
          </a:p>
        </p:txBody>
      </p:sp>
    </p:spTree>
    <p:extLst>
      <p:ext uri="{BB962C8B-B14F-4D97-AF65-F5344CB8AC3E}">
        <p14:creationId xmlns:p14="http://schemas.microsoft.com/office/powerpoint/2010/main" val="47472223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p:cNvSpPr txBox="1"/>
          <p:nvPr/>
        </p:nvSpPr>
        <p:spPr>
          <a:xfrm>
            <a:off x="8436388" y="2972532"/>
            <a:ext cx="3332748" cy="3416320"/>
          </a:xfrm>
          <a:prstGeom prst="rect">
            <a:avLst/>
          </a:prstGeom>
          <a:noFill/>
        </p:spPr>
        <p:txBody>
          <a:bodyPr wrap="square" rtlCol="0">
            <a:spAutoFit/>
          </a:bodyPr>
          <a:lstStyle/>
          <a:p>
            <a:pPr marL="285750" indent="-285750">
              <a:buFont typeface="Arial" panose="020B0604020202020204" pitchFamily="34" charset="0"/>
              <a:buChar char="•"/>
            </a:pPr>
            <a:r>
              <a:rPr lang="da-DK" dirty="0">
                <a:solidFill>
                  <a:schemeClr val="bg1"/>
                </a:solidFill>
                <a:latin typeface="Arial" panose="020B0604020202020204" pitchFamily="34" charset="0"/>
                <a:cs typeface="Arial" panose="020B0604020202020204" pitchFamily="34" charset="0"/>
              </a:rPr>
              <a:t>Feedback-modulet i </a:t>
            </a:r>
            <a:r>
              <a:rPr lang="da-DK" dirty="0" err="1">
                <a:solidFill>
                  <a:schemeClr val="bg1"/>
                </a:solidFill>
                <a:latin typeface="Arial" panose="020B0604020202020204" pitchFamily="34" charset="0"/>
                <a:cs typeface="Arial" panose="020B0604020202020204" pitchFamily="34" charset="0"/>
              </a:rPr>
              <a:t>Siteimprove</a:t>
            </a:r>
            <a:endParaRPr lang="da-DK" dirty="0">
              <a:solidFill>
                <a:schemeClr val="bg1"/>
              </a:solidFill>
              <a:latin typeface="Arial" panose="020B0604020202020204" pitchFamily="34" charset="0"/>
              <a:cs typeface="Arial" panose="020B0604020202020204" pitchFamily="34" charset="0"/>
            </a:endParaRPr>
          </a:p>
          <a:p>
            <a:endParaRPr lang="da-DK"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dirty="0">
                <a:solidFill>
                  <a:schemeClr val="bg1"/>
                </a:solidFill>
                <a:latin typeface="Arial" panose="020B0604020202020204" pitchFamily="34" charset="0"/>
                <a:cs typeface="Arial" panose="020B0604020202020204" pitchFamily="34" charset="0"/>
              </a:rPr>
              <a:t>Kontaktcenter: Borger- </a:t>
            </a:r>
            <a:br>
              <a:rPr lang="da-DK" dirty="0">
                <a:solidFill>
                  <a:schemeClr val="bg1"/>
                </a:solidFill>
                <a:latin typeface="Arial" panose="020B0604020202020204" pitchFamily="34" charset="0"/>
                <a:cs typeface="Arial" panose="020B0604020202020204" pitchFamily="34" charset="0"/>
              </a:rPr>
            </a:br>
            <a:r>
              <a:rPr lang="da-DK" dirty="0">
                <a:solidFill>
                  <a:schemeClr val="bg1"/>
                </a:solidFill>
                <a:latin typeface="Arial" panose="020B0604020202020204" pitchFamily="34" charset="0"/>
                <a:cs typeface="Arial" panose="020B0604020202020204" pitchFamily="34" charset="0"/>
              </a:rPr>
              <a:t>og Virksomhedssupport </a:t>
            </a:r>
            <a:br>
              <a:rPr lang="da-DK" dirty="0">
                <a:solidFill>
                  <a:schemeClr val="bg1"/>
                </a:solidFill>
                <a:latin typeface="Arial" panose="020B0604020202020204" pitchFamily="34" charset="0"/>
                <a:cs typeface="Arial" panose="020B0604020202020204" pitchFamily="34" charset="0"/>
              </a:rPr>
            </a:br>
            <a:r>
              <a:rPr lang="da-DK" dirty="0">
                <a:solidFill>
                  <a:schemeClr val="bg1"/>
                </a:solidFill>
                <a:latin typeface="Arial" panose="020B0604020202020204" pitchFamily="34" charset="0"/>
                <a:cs typeface="Arial" panose="020B0604020202020204" pitchFamily="34" charset="0"/>
              </a:rPr>
              <a:t>– 70 10 18 81</a:t>
            </a:r>
          </a:p>
          <a:p>
            <a:endParaRPr lang="da-DK"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dirty="0">
                <a:solidFill>
                  <a:schemeClr val="bg1"/>
                </a:solidFill>
                <a:latin typeface="Arial" panose="020B0604020202020204" pitchFamily="34" charset="0"/>
                <a:cs typeface="Arial" panose="020B0604020202020204" pitchFamily="34" charset="0"/>
              </a:rPr>
              <a:t>Kontakt med andre myndigheder og interessenter</a:t>
            </a:r>
          </a:p>
          <a:p>
            <a:endParaRPr lang="da-DK"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dirty="0">
                <a:solidFill>
                  <a:schemeClr val="bg1"/>
                </a:solidFill>
                <a:latin typeface="Arial" panose="020B0604020202020204" pitchFamily="34" charset="0"/>
                <a:cs typeface="Arial" panose="020B0604020202020204" pitchFamily="34" charset="0"/>
              </a:rPr>
              <a:t>Mails: admin@borger.dk</a:t>
            </a:r>
          </a:p>
        </p:txBody>
      </p:sp>
      <p:pic>
        <p:nvPicPr>
          <p:cNvPr id="6" name="Billede 2" descr="Eksempel på feedback-modul på en side."/>
          <p:cNvPicPr>
            <a:picLocks noChangeAspect="1"/>
          </p:cNvPicPr>
          <p:nvPr/>
        </p:nvPicPr>
        <p:blipFill>
          <a:blip r:embed="rId3"/>
          <a:srcRect/>
          <a:stretch/>
        </p:blipFill>
        <p:spPr>
          <a:xfrm>
            <a:off x="1973766" y="2950993"/>
            <a:ext cx="6239705" cy="3574539"/>
          </a:xfrm>
          <a:prstGeom prst="rect">
            <a:avLst/>
          </a:prstGeom>
          <a:ln>
            <a:solidFill>
              <a:schemeClr val="tx1"/>
            </a:solidFill>
          </a:ln>
        </p:spPr>
      </p:pic>
      <p:cxnSp>
        <p:nvCxnSpPr>
          <p:cNvPr id="7" name="Lige pilforbindelse 6" title="&quot;&quot;"/>
          <p:cNvCxnSpPr/>
          <p:nvPr/>
        </p:nvCxnSpPr>
        <p:spPr bwMode="auto">
          <a:xfrm>
            <a:off x="2471735" y="2841992"/>
            <a:ext cx="3407696" cy="2042051"/>
          </a:xfrm>
          <a:prstGeom prst="straightConnector1">
            <a:avLst/>
          </a:prstGeom>
          <a:solidFill>
            <a:schemeClr val="accent1"/>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ktangel 2" title="&quot;&quot;">
            <a:extLst>
              <a:ext uri="{FF2B5EF4-FFF2-40B4-BE49-F238E27FC236}">
                <a16:creationId xmlns:a16="http://schemas.microsoft.com/office/drawing/2014/main" id="{75E516B8-5694-734A-EBE6-1535DB1CA0BE}"/>
              </a:ext>
            </a:extLst>
          </p:cNvPr>
          <p:cNvSpPr/>
          <p:nvPr/>
        </p:nvSpPr>
        <p:spPr>
          <a:xfrm flipV="1">
            <a:off x="838200" y="1355803"/>
            <a:ext cx="305040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2"/>
          <p:cNvSpPr/>
          <p:nvPr/>
        </p:nvSpPr>
        <p:spPr>
          <a:xfrm>
            <a:off x="855747" y="894138"/>
            <a:ext cx="3231975" cy="461665"/>
          </a:xfrm>
          <a:prstGeom prst="rect">
            <a:avLst/>
          </a:prstGeom>
        </p:spPr>
        <p:txBody>
          <a:bodyPr wrap="none">
            <a:spAutoFit/>
          </a:bodyPr>
          <a:lstStyle/>
          <a:p>
            <a:r>
              <a:rPr lang="da-DK" sz="2400" dirty="0">
                <a:solidFill>
                  <a:prstClr val="white"/>
                </a:solidFill>
                <a:latin typeface="Arial" panose="020B0604020202020204" pitchFamily="34" charset="0"/>
                <a:ea typeface="+mj-ea"/>
                <a:cs typeface="Arial" panose="020B0604020202020204" pitchFamily="34" charset="0"/>
              </a:rPr>
              <a:t>Kontakt med borgerne</a:t>
            </a:r>
            <a:endParaRPr lang="da-DK" dirty="0"/>
          </a:p>
        </p:txBody>
      </p:sp>
      <p:sp>
        <p:nvSpPr>
          <p:cNvPr id="10" name="Titel 1"/>
          <p:cNvSpPr>
            <a:spLocks noGrp="1"/>
          </p:cNvSpPr>
          <p:nvPr>
            <p:ph type="title"/>
          </p:nvPr>
        </p:nvSpPr>
        <p:spPr>
          <a:xfrm>
            <a:off x="4087722" y="157626"/>
            <a:ext cx="4687957"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p>
        </p:txBody>
      </p:sp>
      <p:pic>
        <p:nvPicPr>
          <p:cNvPr id="8" name="Billede 7" descr="Teksten til feedback-modulet: 'Var teksten klar og forståelig?'">
            <a:extLst>
              <a:ext uri="{FF2B5EF4-FFF2-40B4-BE49-F238E27FC236}">
                <a16:creationId xmlns:a16="http://schemas.microsoft.com/office/drawing/2014/main" id="{81ED8A1E-C219-8A79-1735-298165E39E30}"/>
              </a:ext>
            </a:extLst>
          </p:cNvPr>
          <p:cNvPicPr>
            <a:picLocks noChangeAspect="1"/>
          </p:cNvPicPr>
          <p:nvPr/>
        </p:nvPicPr>
        <p:blipFill>
          <a:blip r:embed="rId4"/>
          <a:stretch>
            <a:fillRect/>
          </a:stretch>
        </p:blipFill>
        <p:spPr>
          <a:xfrm>
            <a:off x="891939" y="1741588"/>
            <a:ext cx="3885980" cy="834343"/>
          </a:xfrm>
          <a:prstGeom prst="rect">
            <a:avLst/>
          </a:prstGeom>
        </p:spPr>
      </p:pic>
    </p:spTree>
    <p:extLst>
      <p:ext uri="{BB962C8B-B14F-4D97-AF65-F5344CB8AC3E}">
        <p14:creationId xmlns:p14="http://schemas.microsoft.com/office/powerpoint/2010/main" val="37827234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
            <a:extLst>
              <a:ext uri="{FF2B5EF4-FFF2-40B4-BE49-F238E27FC236}">
                <a16:creationId xmlns:a16="http://schemas.microsoft.com/office/drawing/2014/main" id="{87A2E2A8-C13A-4ED3-B99C-F19CD8B4BB0F}"/>
              </a:ext>
            </a:extLst>
          </p:cNvPr>
          <p:cNvSpPr txBox="1"/>
          <p:nvPr/>
        </p:nvSpPr>
        <p:spPr>
          <a:xfrm>
            <a:off x="652664" y="2644170"/>
            <a:ext cx="4654013" cy="1077218"/>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Brug digitaliser.dk, og tilmeld jer til vores nyhedsmails:</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hlinkClick r:id="rId3" tooltip="#AutoGenerate"/>
              </a:rPr>
              <a:t>https://digitaliser.dk/borgerdk</a:t>
            </a:r>
            <a:endParaRPr lang="da-DK" sz="1600" dirty="0">
              <a:solidFill>
                <a:srgbClr val="FFFFFF"/>
              </a:solidFill>
              <a:latin typeface="Arial" panose="020B0604020202020204" pitchFamily="34" charset="0"/>
              <a:cs typeface="Arial" panose="020B0604020202020204" pitchFamily="34" charset="0"/>
            </a:endParaRPr>
          </a:p>
        </p:txBody>
      </p:sp>
      <p:sp>
        <p:nvSpPr>
          <p:cNvPr id="7" name="Rektangel" title="&quot;&quot;">
            <a:extLst>
              <a:ext uri="{FF2B5EF4-FFF2-40B4-BE49-F238E27FC236}">
                <a16:creationId xmlns:a16="http://schemas.microsoft.com/office/drawing/2014/main" id="{974CC842-168B-4BFF-98A9-30BDC4C4398D}"/>
              </a:ext>
            </a:extLst>
          </p:cNvPr>
          <p:cNvSpPr/>
          <p:nvPr/>
        </p:nvSpPr>
        <p:spPr>
          <a:xfrm>
            <a:off x="712313" y="1527209"/>
            <a:ext cx="403294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p:nvPr/>
        </p:nvSpPr>
        <p:spPr>
          <a:xfrm>
            <a:off x="661550" y="1082672"/>
            <a:ext cx="4668522" cy="400110"/>
          </a:xfrm>
          <a:prstGeom prst="rect">
            <a:avLst/>
          </a:prstGeom>
        </p:spPr>
        <p:txBody>
          <a:bodyPr wrap="none">
            <a:spAutoFit/>
          </a:bodyPr>
          <a:lstStyle/>
          <a:p>
            <a:pPr lvl="0"/>
            <a:r>
              <a:rPr lang="da-DK" sz="2000" b="1" dirty="0">
                <a:solidFill>
                  <a:srgbClr val="FFFFFF"/>
                </a:solidFill>
                <a:latin typeface="Arial" panose="020B0604020202020204" pitchFamily="34" charset="0"/>
                <a:cs typeface="Arial" panose="020B0604020202020204" pitchFamily="34" charset="0"/>
              </a:rPr>
              <a:t>Om borger.dk til samarbejdspartnere</a:t>
            </a:r>
          </a:p>
        </p:txBody>
      </p:sp>
      <p:pic>
        <p:nvPicPr>
          <p:cNvPr id="10" name="Billede 9" descr="Borger.dk's sektion på digitalisér.dk."/>
          <p:cNvPicPr>
            <a:picLocks noChangeAspect="1"/>
          </p:cNvPicPr>
          <p:nvPr/>
        </p:nvPicPr>
        <p:blipFill>
          <a:blip r:embed="rId4"/>
          <a:srcRect/>
          <a:stretch/>
        </p:blipFill>
        <p:spPr>
          <a:xfrm>
            <a:off x="5585321" y="1229858"/>
            <a:ext cx="5342874" cy="5443052"/>
          </a:xfrm>
          <a:prstGeom prst="rect">
            <a:avLst/>
          </a:prstGeom>
        </p:spPr>
      </p:pic>
      <p:sp>
        <p:nvSpPr>
          <p:cNvPr id="3" name="Title 2">
            <a:extLst>
              <a:ext uri="{FF2B5EF4-FFF2-40B4-BE49-F238E27FC236}">
                <a16:creationId xmlns:a16="http://schemas.microsoft.com/office/drawing/2014/main" id="{E304CF84-257F-0270-66AE-972F382F6D94}"/>
              </a:ext>
            </a:extLst>
          </p:cNvPr>
          <p:cNvSpPr>
            <a:spLocks noGrp="1"/>
          </p:cNvSpPr>
          <p:nvPr>
            <p:ph type="title"/>
          </p:nvPr>
        </p:nvSpPr>
        <p:spPr/>
        <p:txBody>
          <a:bodyPr/>
          <a:lstStyle/>
          <a:p>
            <a:endParaRPr lang="en-DK"/>
          </a:p>
        </p:txBody>
      </p:sp>
    </p:spTree>
    <p:extLst>
      <p:ext uri="{BB962C8B-B14F-4D97-AF65-F5344CB8AC3E}">
        <p14:creationId xmlns:p14="http://schemas.microsoft.com/office/powerpoint/2010/main" val="88138583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FE561-A677-8D30-1A93-0C75D90C5E13}"/>
            </a:ext>
          </a:extLst>
        </p:cNvPr>
        <p:cNvGrpSpPr/>
        <p:nvPr/>
      </p:nvGrpSpPr>
      <p:grpSpPr>
        <a:xfrm>
          <a:off x="0" y="0"/>
          <a:ext cx="0" cy="0"/>
          <a:chOff x="0" y="0"/>
          <a:chExt cx="0" cy="0"/>
        </a:xfrm>
      </p:grpSpPr>
      <p:sp>
        <p:nvSpPr>
          <p:cNvPr id="6" name="Rektangel" descr="Tabellen viser dagens program, der løber fra 9.15 til 14.30" title="Oversigt over dagens program ">
            <a:extLst>
              <a:ext uri="{FF2B5EF4-FFF2-40B4-BE49-F238E27FC236}">
                <a16:creationId xmlns:a16="http://schemas.microsoft.com/office/drawing/2014/main" id="{4F1EF655-8AD8-7442-7B5F-C884B8CF3054}"/>
              </a:ext>
            </a:extLst>
          </p:cNvPr>
          <p:cNvSpPr/>
          <p:nvPr/>
        </p:nvSpPr>
        <p:spPr>
          <a:xfrm>
            <a:off x="1097280" y="1346292"/>
            <a:ext cx="297942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D4A22EE1-570C-8BE1-F7E5-2118B6803A14}"/>
              </a:ext>
            </a:extLst>
          </p:cNvPr>
          <p:cNvSpPr txBox="1"/>
          <p:nvPr/>
        </p:nvSpPr>
        <p:spPr>
          <a:xfrm>
            <a:off x="1097280" y="834887"/>
            <a:ext cx="3474720" cy="523220"/>
          </a:xfrm>
          <a:prstGeom prst="rect">
            <a:avLst/>
          </a:prstGeom>
          <a:noFill/>
        </p:spPr>
        <p:txBody>
          <a:bodyPr wrap="square" rtlCol="0">
            <a:spAutoFit/>
          </a:bodyPr>
          <a:lstStyle/>
          <a:p>
            <a:r>
              <a:rPr lang="da-DK" sz="2800" b="1" dirty="0">
                <a:solidFill>
                  <a:prstClr val="white"/>
                </a:solidFill>
                <a:latin typeface="Arial" panose="020B0604020202020204" pitchFamily="34" charset="0"/>
                <a:ea typeface="+mj-ea"/>
                <a:cs typeface="Arial" panose="020B0604020202020204" pitchFamily="34" charset="0"/>
              </a:rPr>
              <a:t>Dagens program</a:t>
            </a:r>
            <a:endParaRPr lang="da-DK" sz="2800" dirty="0"/>
          </a:p>
        </p:txBody>
      </p:sp>
      <p:sp>
        <p:nvSpPr>
          <p:cNvPr id="8" name="Titel 1">
            <a:extLst>
              <a:ext uri="{FF2B5EF4-FFF2-40B4-BE49-F238E27FC236}">
                <a16:creationId xmlns:a16="http://schemas.microsoft.com/office/drawing/2014/main" id="{2C75E1B8-0E5F-942B-BFF1-FE2552417B94}"/>
              </a:ext>
            </a:extLst>
          </p:cNvPr>
          <p:cNvSpPr>
            <a:spLocks noGrp="1"/>
          </p:cNvSpPr>
          <p:nvPr>
            <p:ph type="title"/>
          </p:nvPr>
        </p:nvSpPr>
        <p:spPr>
          <a:xfrm>
            <a:off x="3788465" y="172105"/>
            <a:ext cx="5463209" cy="1325563"/>
          </a:xfrm>
        </p:spPr>
        <p:txBody>
          <a:bodyPr/>
          <a:lstStyle/>
          <a:p>
            <a:r>
              <a:rPr lang="da-DK" sz="2000" b="1" dirty="0">
                <a:solidFill>
                  <a:srgbClr val="FFFFFF"/>
                </a:solidFill>
                <a:latin typeface="Arial" panose="020B0604020202020204" pitchFamily="34" charset="0"/>
                <a:ea typeface="+mn-ea"/>
                <a:cs typeface="Arial" panose="020B0604020202020204" pitchFamily="34" charset="0"/>
              </a:rPr>
              <a:t>Lektion 1: introduktion til borger.dk</a:t>
            </a:r>
            <a:endParaRPr lang="da-DK" dirty="0"/>
          </a:p>
        </p:txBody>
      </p:sp>
      <p:graphicFrame>
        <p:nvGraphicFramePr>
          <p:cNvPr id="2" name="Table 1" descr="#AltTextNotRequired">
            <a:extLst>
              <a:ext uri="{FF2B5EF4-FFF2-40B4-BE49-F238E27FC236}">
                <a16:creationId xmlns:a16="http://schemas.microsoft.com/office/drawing/2014/main" id="{5DC4CC1D-02DD-38C1-5C80-32D8E6CAF943}"/>
              </a:ext>
            </a:extLst>
          </p:cNvPr>
          <p:cNvGraphicFramePr>
            <a:graphicFrameLocks noGrp="1"/>
          </p:cNvGraphicFramePr>
          <p:nvPr>
            <p:extLst>
              <p:ext uri="{D42A27DB-BD31-4B8C-83A1-F6EECF244321}">
                <p14:modId xmlns:p14="http://schemas.microsoft.com/office/powerpoint/2010/main" val="3816845418"/>
              </p:ext>
            </p:extLst>
          </p:nvPr>
        </p:nvGraphicFramePr>
        <p:xfrm>
          <a:off x="1745430" y="1764368"/>
          <a:ext cx="9062270" cy="4052020"/>
        </p:xfrm>
        <a:graphic>
          <a:graphicData uri="http://schemas.openxmlformats.org/drawingml/2006/table">
            <a:tbl>
              <a:tblPr firstRow="1" bandRow="1">
                <a:tableStyleId>{5FD0F851-EC5A-4D38-B0AD-8093EC10F338}</a:tableStyleId>
              </a:tblPr>
              <a:tblGrid>
                <a:gridCol w="1543870">
                  <a:extLst>
                    <a:ext uri="{9D8B030D-6E8A-4147-A177-3AD203B41FA5}">
                      <a16:colId xmlns:a16="http://schemas.microsoft.com/office/drawing/2014/main" val="1841443439"/>
                    </a:ext>
                  </a:extLst>
                </a:gridCol>
                <a:gridCol w="2993733">
                  <a:extLst>
                    <a:ext uri="{9D8B030D-6E8A-4147-A177-3AD203B41FA5}">
                      <a16:colId xmlns:a16="http://schemas.microsoft.com/office/drawing/2014/main" val="839090510"/>
                    </a:ext>
                  </a:extLst>
                </a:gridCol>
                <a:gridCol w="1545951">
                  <a:extLst>
                    <a:ext uri="{9D8B030D-6E8A-4147-A177-3AD203B41FA5}">
                      <a16:colId xmlns:a16="http://schemas.microsoft.com/office/drawing/2014/main" val="1409426761"/>
                    </a:ext>
                  </a:extLst>
                </a:gridCol>
                <a:gridCol w="2978716">
                  <a:extLst>
                    <a:ext uri="{9D8B030D-6E8A-4147-A177-3AD203B41FA5}">
                      <a16:colId xmlns:a16="http://schemas.microsoft.com/office/drawing/2014/main" val="2831346244"/>
                    </a:ext>
                  </a:extLst>
                </a:gridCol>
              </a:tblGrid>
              <a:tr h="289430">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Lektion</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Emne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Tid</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Type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64814979"/>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Velkommen</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Velkommen til og bordet rundt</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09.15-10.00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Morgenmad og hilse på</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48870393"/>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Lektion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Introduktion til borger.dk</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10.00-11.00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745003735"/>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11.00-11.15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930468821"/>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2</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Sitecorestruktur</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11.15-11.40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564767760"/>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3</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Rediger indholdsside del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11.40-12.00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106479869"/>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FROKOST</a:t>
                      </a: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12.00-12.30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17828611"/>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3</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Rediger indholdsside del 2</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12.30-13.00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771664372"/>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4</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Udgivelse (publicering)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13.00-13.20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47807759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5</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Genbrugelige links</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13.20-13.35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97993468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6</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Opret indholdsside del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13.35-14.00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651422870"/>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pPr>
                      <a:endParaRPr lang="en-DK" sz="1600" dirty="0">
                        <a:solidFill>
                          <a:schemeClr val="bg1"/>
                        </a:solidFill>
                        <a:effectLst/>
                        <a:latin typeface="Arial" panose="020B060402020202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14.00-14.10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1439471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6</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Opret indholdsside del 2</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14.10-14.40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094396227"/>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RUNDE AF</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Opsamling og evaluering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14.40-14.55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560933436"/>
                  </a:ext>
                </a:extLst>
              </a:tr>
            </a:tbl>
          </a:graphicData>
        </a:graphic>
      </p:graphicFrame>
    </p:spTree>
    <p:extLst>
      <p:ext uri="{BB962C8B-B14F-4D97-AF65-F5344CB8AC3E}">
        <p14:creationId xmlns:p14="http://schemas.microsoft.com/office/powerpoint/2010/main" val="335383488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Logo for borger.dk">
            <a:extLst>
              <a:ext uri="{FF2B5EF4-FFF2-40B4-BE49-F238E27FC236}">
                <a16:creationId xmlns:a16="http://schemas.microsoft.com/office/drawing/2014/main" id="{591B57AF-A727-0984-AD0E-25D278054D50}"/>
              </a:ext>
            </a:extLst>
          </p:cNvPr>
          <p:cNvPicPr>
            <a:picLocks noChangeAspect="1"/>
          </p:cNvPicPr>
          <p:nvPr/>
        </p:nvPicPr>
        <p:blipFill>
          <a:blip r:embed="rId3"/>
          <a:stretch>
            <a:fillRect/>
          </a:stretch>
        </p:blipFill>
        <p:spPr>
          <a:xfrm>
            <a:off x="4695612" y="700627"/>
            <a:ext cx="3358079" cy="756944"/>
          </a:xfrm>
          <a:prstGeom prst="rect">
            <a:avLst/>
          </a:prstGeom>
        </p:spPr>
      </p:pic>
      <p:sp>
        <p:nvSpPr>
          <p:cNvPr id="18" name="Tekstfelt 17">
            <a:extLst>
              <a:ext uri="{FF2B5EF4-FFF2-40B4-BE49-F238E27FC236}">
                <a16:creationId xmlns:a16="http://schemas.microsoft.com/office/drawing/2014/main" id="{56088FED-984E-B793-1742-52D8A3AC30AE}"/>
              </a:ext>
            </a:extLst>
          </p:cNvPr>
          <p:cNvSpPr txBox="1"/>
          <p:nvPr/>
        </p:nvSpPr>
        <p:spPr>
          <a:xfrm>
            <a:off x="6552223" y="5025366"/>
            <a:ext cx="65" cy="246221"/>
          </a:xfrm>
          <a:prstGeom prst="rect">
            <a:avLst/>
          </a:prstGeom>
          <a:noFill/>
        </p:spPr>
        <p:txBody>
          <a:bodyPr wrap="square" lIns="0" tIns="0" rIns="0" bIns="0" rtlCol="0">
            <a:spAutoFit/>
          </a:bodyPr>
          <a:lstStyle/>
          <a:p>
            <a:pPr algn="l"/>
            <a:endParaRPr lang="da-DK" sz="1600" dirty="0">
              <a:solidFill>
                <a:schemeClr val="accent1"/>
              </a:solidFill>
            </a:endParaRPr>
          </a:p>
        </p:txBody>
      </p:sp>
      <p:grpSp>
        <p:nvGrpSpPr>
          <p:cNvPr id="14" name="Gruppe 13">
            <a:extLst>
              <a:ext uri="{FF2B5EF4-FFF2-40B4-BE49-F238E27FC236}">
                <a16:creationId xmlns:a16="http://schemas.microsoft.com/office/drawing/2014/main" id="{FF1BCDC6-5EFE-AB8B-A0CB-C1EFA66C2005}"/>
              </a:ext>
            </a:extLst>
          </p:cNvPr>
          <p:cNvGrpSpPr/>
          <p:nvPr/>
        </p:nvGrpSpPr>
        <p:grpSpPr>
          <a:xfrm>
            <a:off x="650095" y="744291"/>
            <a:ext cx="2865927" cy="1708494"/>
            <a:chOff x="958301" y="460061"/>
            <a:chExt cx="2865927" cy="1708494"/>
          </a:xfrm>
        </p:grpSpPr>
        <p:sp>
          <p:nvSpPr>
            <p:cNvPr id="29" name="Afrundet rektangel 28">
              <a:extLst>
                <a:ext uri="{FF2B5EF4-FFF2-40B4-BE49-F238E27FC236}">
                  <a16:creationId xmlns:a16="http://schemas.microsoft.com/office/drawing/2014/main" id="{CCBBD27C-667A-A468-7A4B-7096CB784E8F}"/>
                </a:ext>
              </a:extLst>
            </p:cNvPr>
            <p:cNvSpPr/>
            <p:nvPr/>
          </p:nvSpPr>
          <p:spPr>
            <a:xfrm>
              <a:off x="958301" y="460061"/>
              <a:ext cx="2865927" cy="1708494"/>
            </a:xfrm>
            <a:prstGeom prst="roundRect">
              <a:avLst/>
            </a:prstGeom>
            <a:solidFill>
              <a:schemeClr val="bg1"/>
            </a:solidFill>
            <a:ln w="19050">
              <a:solidFill>
                <a:srgbClr val="F1758B"/>
              </a:solidFill>
            </a:ln>
          </p:spPr>
          <p:style>
            <a:lnRef idx="2">
              <a:schemeClr val="dk1"/>
            </a:lnRef>
            <a:fillRef idx="1001">
              <a:schemeClr val="lt2"/>
            </a:fillRef>
            <a:effectRef idx="0">
              <a:schemeClr val="dk1"/>
            </a:effectRef>
            <a:fontRef idx="minor">
              <a:schemeClr val="dk1"/>
            </a:fontRef>
          </p:style>
          <p:txBody>
            <a:bodyPr lIns="72000" tIns="36000" rIns="72000" bIns="36000" rtlCol="0" anchor="ctr"/>
            <a:lstStyle/>
            <a:p>
              <a:r>
                <a:rPr lang="da-DK" sz="1600" b="1" dirty="0"/>
                <a:t>             </a:t>
              </a:r>
            </a:p>
            <a:p>
              <a:r>
                <a:rPr lang="da-DK" sz="1600" b="1" dirty="0"/>
                <a:t>             </a:t>
              </a:r>
            </a:p>
            <a:p>
              <a:endParaRPr lang="da-DK" sz="1600" b="1" dirty="0"/>
            </a:p>
            <a:p>
              <a:r>
                <a:rPr lang="da-DK" sz="1600" b="1" dirty="0"/>
                <a:t>  besøg</a:t>
              </a:r>
            </a:p>
            <a:p>
              <a:endParaRPr lang="da-DK" sz="1600" dirty="0"/>
            </a:p>
            <a:p>
              <a:r>
                <a:rPr lang="da-DK" sz="1400" dirty="0"/>
                <a:t>                                         2025</a:t>
              </a:r>
              <a:endParaRPr lang="da-DK" sz="1600" noProof="0" dirty="0">
                <a:solidFill>
                  <a:schemeClr val="tx1"/>
                </a:solidFill>
              </a:endParaRPr>
            </a:p>
          </p:txBody>
        </p:sp>
        <p:sp>
          <p:nvSpPr>
            <p:cNvPr id="31" name="Tekstfelt 30">
              <a:extLst>
                <a:ext uri="{FF2B5EF4-FFF2-40B4-BE49-F238E27FC236}">
                  <a16:creationId xmlns:a16="http://schemas.microsoft.com/office/drawing/2014/main" id="{D4A50048-5CAD-0289-7661-961F0C981640}"/>
                </a:ext>
              </a:extLst>
            </p:cNvPr>
            <p:cNvSpPr txBox="1"/>
            <p:nvPr/>
          </p:nvSpPr>
          <p:spPr>
            <a:xfrm>
              <a:off x="1157968" y="741422"/>
              <a:ext cx="1981471" cy="553998"/>
            </a:xfrm>
            <a:prstGeom prst="rect">
              <a:avLst/>
            </a:prstGeom>
            <a:noFill/>
          </p:spPr>
          <p:txBody>
            <a:bodyPr wrap="square" lIns="0" tIns="0" rIns="0" bIns="0" rtlCol="0">
              <a:spAutoFit/>
            </a:bodyPr>
            <a:lstStyle/>
            <a:p>
              <a:r>
                <a:rPr lang="da-DK" sz="3600" b="1" dirty="0">
                  <a:solidFill>
                    <a:schemeClr val="tx2"/>
                  </a:solidFill>
                </a:rPr>
                <a:t>115</a:t>
              </a:r>
              <a:r>
                <a:rPr lang="da-DK" sz="3200" b="1" dirty="0">
                  <a:solidFill>
                    <a:schemeClr val="tx2"/>
                  </a:solidFill>
                </a:rPr>
                <a:t> mio.</a:t>
              </a:r>
            </a:p>
          </p:txBody>
        </p:sp>
      </p:grpSp>
      <p:sp>
        <p:nvSpPr>
          <p:cNvPr id="8" name="Afrundet rektangel 7">
            <a:extLst>
              <a:ext uri="{FF2B5EF4-FFF2-40B4-BE49-F238E27FC236}">
                <a16:creationId xmlns:a16="http://schemas.microsoft.com/office/drawing/2014/main" id="{B34A8809-0B55-7A63-A367-AFA29D5A7082}"/>
              </a:ext>
            </a:extLst>
          </p:cNvPr>
          <p:cNvSpPr/>
          <p:nvPr/>
        </p:nvSpPr>
        <p:spPr>
          <a:xfrm>
            <a:off x="4695612" y="3206217"/>
            <a:ext cx="2833078" cy="1077575"/>
          </a:xfrm>
          <a:prstGeom prst="roundRect">
            <a:avLst/>
          </a:prstGeom>
          <a:solidFill>
            <a:schemeClr val="bg1"/>
          </a:solidFill>
          <a:ln w="19050">
            <a:solidFill>
              <a:srgbClr val="88C66D"/>
            </a:solidFill>
          </a:ln>
        </p:spPr>
        <p:style>
          <a:lnRef idx="2">
            <a:schemeClr val="dk1"/>
          </a:lnRef>
          <a:fillRef idx="1001">
            <a:schemeClr val="lt2"/>
          </a:fillRef>
          <a:effectRef idx="0">
            <a:schemeClr val="dk1"/>
          </a:effectRef>
          <a:fontRef idx="minor">
            <a:schemeClr val="dk1"/>
          </a:fontRef>
        </p:style>
        <p:txBody>
          <a:bodyPr lIns="72000" tIns="36000" rIns="72000" bIns="36000" rtlCol="0" anchor="ctr"/>
          <a:lstStyle/>
          <a:p>
            <a:pPr lvl="3"/>
            <a:r>
              <a:rPr lang="da-DK" sz="1600" dirty="0">
                <a:effectLst/>
              </a:rPr>
              <a:t>Indhold </a:t>
            </a:r>
            <a:r>
              <a:rPr lang="da-DK" sz="1600" b="1" dirty="0">
                <a:effectLst/>
              </a:rPr>
              <a:t>skrives</a:t>
            </a:r>
            <a:r>
              <a:rPr lang="da-DK" sz="1600" dirty="0">
                <a:effectLst/>
              </a:rPr>
              <a:t> </a:t>
            </a:r>
          </a:p>
          <a:p>
            <a:pPr lvl="3"/>
            <a:r>
              <a:rPr lang="da-DK" sz="1600" dirty="0">
                <a:effectLst/>
              </a:rPr>
              <a:t>af statslige myndigheder</a:t>
            </a:r>
            <a:endParaRPr lang="da-DK" sz="1600" b="1" noProof="0" dirty="0">
              <a:solidFill>
                <a:schemeClr val="tx1"/>
              </a:solidFill>
            </a:endParaRPr>
          </a:p>
        </p:txBody>
      </p:sp>
      <p:grpSp>
        <p:nvGrpSpPr>
          <p:cNvPr id="4" name="Gruppe 3" descr="Antal indholdssider på borger.dk er 1.200 sider.">
            <a:extLst>
              <a:ext uri="{FF2B5EF4-FFF2-40B4-BE49-F238E27FC236}">
                <a16:creationId xmlns:a16="http://schemas.microsoft.com/office/drawing/2014/main" id="{C17C0A67-E514-EF8E-D5A6-8898534D40A7}"/>
              </a:ext>
            </a:extLst>
          </p:cNvPr>
          <p:cNvGrpSpPr/>
          <p:nvPr/>
        </p:nvGrpSpPr>
        <p:grpSpPr>
          <a:xfrm>
            <a:off x="4695612" y="1878759"/>
            <a:ext cx="3075638" cy="1128116"/>
            <a:chOff x="962228" y="2395578"/>
            <a:chExt cx="3312420" cy="1225199"/>
          </a:xfrm>
        </p:grpSpPr>
        <p:sp>
          <p:nvSpPr>
            <p:cNvPr id="7" name="Afrundet rektangel 6">
              <a:extLst>
                <a:ext uri="{FF2B5EF4-FFF2-40B4-BE49-F238E27FC236}">
                  <a16:creationId xmlns:a16="http://schemas.microsoft.com/office/drawing/2014/main" id="{01D988D2-7639-7BC0-8C63-607345AF4A25}"/>
                </a:ext>
              </a:extLst>
            </p:cNvPr>
            <p:cNvSpPr/>
            <p:nvPr/>
          </p:nvSpPr>
          <p:spPr>
            <a:xfrm>
              <a:off x="962228" y="2395578"/>
              <a:ext cx="3063630" cy="1225199"/>
            </a:xfrm>
            <a:prstGeom prst="roundRect">
              <a:avLst/>
            </a:prstGeom>
            <a:solidFill>
              <a:schemeClr val="bg1"/>
            </a:solidFill>
            <a:ln w="19050">
              <a:solidFill>
                <a:srgbClr val="88C66D"/>
              </a:solidFill>
            </a:ln>
          </p:spPr>
          <p:style>
            <a:lnRef idx="2">
              <a:schemeClr val="dk1"/>
            </a:lnRef>
            <a:fillRef idx="1001">
              <a:schemeClr val="lt2"/>
            </a:fillRef>
            <a:effectRef idx="0">
              <a:schemeClr val="dk1"/>
            </a:effectRef>
            <a:fontRef idx="minor">
              <a:schemeClr val="dk1"/>
            </a:fontRef>
          </p:style>
          <p:txBody>
            <a:bodyPr lIns="72000" tIns="36000" rIns="72000" bIns="36000" rtlCol="0" anchor="ctr"/>
            <a:lstStyle/>
            <a:p>
              <a:br>
                <a:rPr lang="da-DK" sz="1600" b="1" dirty="0">
                  <a:effectLst/>
                </a:rPr>
              </a:br>
              <a:br>
                <a:rPr lang="da-DK" sz="1600" b="1" dirty="0">
                  <a:effectLst/>
                </a:rPr>
              </a:br>
              <a:r>
                <a:rPr lang="da-DK" sz="1600" b="1" dirty="0">
                  <a:effectLst/>
                </a:rPr>
                <a:t>                          </a:t>
              </a:r>
              <a:r>
                <a:rPr lang="da-DK" sz="1600" b="1" dirty="0"/>
                <a:t>i</a:t>
              </a:r>
              <a:r>
                <a:rPr lang="da-DK" sz="1600" b="1" dirty="0">
                  <a:effectLst/>
                </a:rPr>
                <a:t>ndholdssider</a:t>
              </a:r>
              <a:endParaRPr lang="da-DK" sz="1600" b="1" noProof="0" dirty="0">
                <a:solidFill>
                  <a:schemeClr val="tx1"/>
                </a:solidFill>
              </a:endParaRPr>
            </a:p>
          </p:txBody>
        </p:sp>
        <p:sp>
          <p:nvSpPr>
            <p:cNvPr id="12" name="Tekstfelt 11">
              <a:extLst>
                <a:ext uri="{FF2B5EF4-FFF2-40B4-BE49-F238E27FC236}">
                  <a16:creationId xmlns:a16="http://schemas.microsoft.com/office/drawing/2014/main" id="{99807BEB-9C0D-FFEC-B45C-E06C2D86CC1F}"/>
                </a:ext>
              </a:extLst>
            </p:cNvPr>
            <p:cNvSpPr txBox="1"/>
            <p:nvPr/>
          </p:nvSpPr>
          <p:spPr>
            <a:xfrm>
              <a:off x="2494043" y="2699629"/>
              <a:ext cx="1780605" cy="534821"/>
            </a:xfrm>
            <a:prstGeom prst="rect">
              <a:avLst/>
            </a:prstGeom>
            <a:noFill/>
          </p:spPr>
          <p:txBody>
            <a:bodyPr wrap="square" lIns="0" tIns="0" rIns="0" bIns="0" rtlCol="0">
              <a:spAutoFit/>
            </a:bodyPr>
            <a:lstStyle/>
            <a:p>
              <a:pPr algn="l"/>
              <a:r>
                <a:rPr lang="da-DK" sz="2800" b="1" dirty="0">
                  <a:solidFill>
                    <a:schemeClr val="tx2"/>
                  </a:solidFill>
                </a:rPr>
                <a:t>1.200</a:t>
              </a:r>
              <a:r>
                <a:rPr lang="da-DK" sz="3200" b="1" dirty="0">
                  <a:solidFill>
                    <a:schemeClr val="tx2"/>
                  </a:solidFill>
                </a:rPr>
                <a:t> </a:t>
              </a:r>
            </a:p>
          </p:txBody>
        </p:sp>
        <p:pic>
          <p:nvPicPr>
            <p:cNvPr id="13" name="Dokumenter" descr="Ikon Dokumenter">
              <a:extLst>
                <a:ext uri="{FF2B5EF4-FFF2-40B4-BE49-F238E27FC236}">
                  <a16:creationId xmlns:a16="http://schemas.microsoft.com/office/drawing/2014/main" id="{55CD4FAD-E328-A5FE-6EAE-4B3462D691F7}"/>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203019" y="2645607"/>
              <a:ext cx="840604" cy="840604"/>
            </a:xfrm>
            <a:prstGeom prst="rect">
              <a:avLst/>
            </a:prstGeom>
          </p:spPr>
        </p:pic>
      </p:grpSp>
      <p:grpSp>
        <p:nvGrpSpPr>
          <p:cNvPr id="2" name="Gruppe 1" descr="115 mio. besøg i alt på borger.dk i 2025.">
            <a:extLst>
              <a:ext uri="{FF2B5EF4-FFF2-40B4-BE49-F238E27FC236}">
                <a16:creationId xmlns:a16="http://schemas.microsoft.com/office/drawing/2014/main" id="{F0D08265-B93C-AB9B-96A7-8B25E835BFBC}"/>
              </a:ext>
            </a:extLst>
          </p:cNvPr>
          <p:cNvGrpSpPr/>
          <p:nvPr/>
        </p:nvGrpSpPr>
        <p:grpSpPr>
          <a:xfrm>
            <a:off x="4676609" y="4526481"/>
            <a:ext cx="2854311" cy="1426608"/>
            <a:chOff x="8224524" y="1602175"/>
            <a:chExt cx="3063630" cy="1380482"/>
          </a:xfrm>
        </p:grpSpPr>
        <p:sp>
          <p:nvSpPr>
            <p:cNvPr id="16" name="Afrundet rektangel 15">
              <a:extLst>
                <a:ext uri="{FF2B5EF4-FFF2-40B4-BE49-F238E27FC236}">
                  <a16:creationId xmlns:a16="http://schemas.microsoft.com/office/drawing/2014/main" id="{86D2E88B-45A6-8CD2-4C2A-2D988F8E642C}"/>
                </a:ext>
              </a:extLst>
            </p:cNvPr>
            <p:cNvSpPr/>
            <p:nvPr/>
          </p:nvSpPr>
          <p:spPr>
            <a:xfrm>
              <a:off x="8224524" y="1602175"/>
              <a:ext cx="3063630" cy="1380482"/>
            </a:xfrm>
            <a:prstGeom prst="roundRect">
              <a:avLst/>
            </a:prstGeom>
            <a:solidFill>
              <a:schemeClr val="bg1"/>
            </a:solidFill>
            <a:ln w="19050">
              <a:solidFill>
                <a:srgbClr val="88C66D"/>
              </a:solidFill>
            </a:ln>
          </p:spPr>
          <p:style>
            <a:lnRef idx="2">
              <a:schemeClr val="dk1"/>
            </a:lnRef>
            <a:fillRef idx="1001">
              <a:schemeClr val="lt2"/>
            </a:fillRef>
            <a:effectRef idx="0">
              <a:schemeClr val="dk1"/>
            </a:effectRef>
            <a:fontRef idx="minor">
              <a:schemeClr val="dk1"/>
            </a:fontRef>
          </p:style>
          <p:txBody>
            <a:bodyPr lIns="72000" tIns="36000" rIns="72000" bIns="36000" numCol="1" rtlCol="0" anchor="ctr"/>
            <a:lstStyle/>
            <a:p>
              <a:pPr lvl="3"/>
              <a:r>
                <a:rPr lang="da-DK" sz="2800" b="1" dirty="0">
                  <a:solidFill>
                    <a:srgbClr val="3F1A2B"/>
                  </a:solidFill>
                  <a:effectLst/>
                </a:rPr>
                <a:t>180</a:t>
              </a:r>
            </a:p>
            <a:p>
              <a:pPr lvl="3"/>
              <a:r>
                <a:rPr lang="da-DK" sz="1600" dirty="0">
                  <a:solidFill>
                    <a:srgbClr val="3F1A2B"/>
                  </a:solidFill>
                  <a:effectLst/>
                </a:rPr>
                <a:t>redaktører </a:t>
              </a:r>
              <a:r>
                <a:rPr lang="da-DK" sz="1600" dirty="0">
                  <a:solidFill>
                    <a:srgbClr val="3F1A2B"/>
                  </a:solidFill>
                </a:rPr>
                <a:t>hos</a:t>
              </a:r>
              <a:r>
                <a:rPr lang="da-DK" sz="1600" dirty="0">
                  <a:solidFill>
                    <a:srgbClr val="3F1A2B"/>
                  </a:solidFill>
                  <a:effectLst/>
                </a:rPr>
                <a:t> </a:t>
              </a:r>
              <a:r>
                <a:rPr lang="da-DK" sz="1600" b="1" dirty="0">
                  <a:solidFill>
                    <a:srgbClr val="3F1A2B"/>
                  </a:solidFill>
                  <a:effectLst/>
                </a:rPr>
                <a:t>40</a:t>
              </a:r>
              <a:r>
                <a:rPr lang="da-DK" sz="1600" dirty="0">
                  <a:solidFill>
                    <a:srgbClr val="3F1A2B"/>
                  </a:solidFill>
                </a:rPr>
                <a:t> </a:t>
              </a:r>
              <a:r>
                <a:rPr lang="da-DK" sz="1600" dirty="0">
                  <a:solidFill>
                    <a:srgbClr val="3F1A2B"/>
                  </a:solidFill>
                  <a:effectLst/>
                </a:rPr>
                <a:t>myndigheder</a:t>
              </a:r>
              <a:endParaRPr lang="da-DK" sz="1600" noProof="0" dirty="0">
                <a:solidFill>
                  <a:srgbClr val="3F1A2B"/>
                </a:solidFill>
              </a:endParaRPr>
            </a:p>
          </p:txBody>
        </p:sp>
        <p:pic>
          <p:nvPicPr>
            <p:cNvPr id="26" name="Billede 25">
              <a:extLst>
                <a:ext uri="{FF2B5EF4-FFF2-40B4-BE49-F238E27FC236}">
                  <a16:creationId xmlns:a16="http://schemas.microsoft.com/office/drawing/2014/main" id="{B9034FEF-DD9B-49F5-EFA4-938629C7114D}"/>
                </a:ext>
              </a:extLst>
            </p:cNvPr>
            <p:cNvPicPr>
              <a:picLocks noChangeAspect="1"/>
            </p:cNvPicPr>
            <p:nvPr/>
          </p:nvPicPr>
          <p:blipFill>
            <a:blip r:embed="rId5"/>
            <a:stretch>
              <a:fillRect/>
            </a:stretch>
          </p:blipFill>
          <p:spPr>
            <a:xfrm>
              <a:off x="8509325" y="1937955"/>
              <a:ext cx="858144" cy="542758"/>
            </a:xfrm>
            <a:prstGeom prst="rect">
              <a:avLst/>
            </a:prstGeom>
          </p:spPr>
        </p:pic>
      </p:grpSp>
      <p:cxnSp>
        <p:nvCxnSpPr>
          <p:cNvPr id="75" name="Lige forbindelse 74">
            <a:extLst>
              <a:ext uri="{FF2B5EF4-FFF2-40B4-BE49-F238E27FC236}">
                <a16:creationId xmlns:a16="http://schemas.microsoft.com/office/drawing/2014/main" id="{155646D0-F88C-5A07-5D6A-E726E1669826}"/>
              </a:ext>
            </a:extLst>
          </p:cNvPr>
          <p:cNvCxnSpPr/>
          <p:nvPr/>
        </p:nvCxnSpPr>
        <p:spPr>
          <a:xfrm>
            <a:off x="4138051" y="744291"/>
            <a:ext cx="31928" cy="5296141"/>
          </a:xfrm>
          <a:prstGeom prst="line">
            <a:avLst/>
          </a:prstGeom>
          <a:ln>
            <a:solidFill>
              <a:srgbClr val="88C66D"/>
            </a:solidFill>
          </a:ln>
        </p:spPr>
        <p:style>
          <a:lnRef idx="1">
            <a:schemeClr val="accent1"/>
          </a:lnRef>
          <a:fillRef idx="0">
            <a:schemeClr val="accent1"/>
          </a:fillRef>
          <a:effectRef idx="0">
            <a:schemeClr val="accent1"/>
          </a:effectRef>
          <a:fontRef idx="minor">
            <a:schemeClr val="tx1"/>
          </a:fontRef>
        </p:style>
      </p:cxnSp>
      <p:pic>
        <p:nvPicPr>
          <p:cNvPr id="77" name="Rediger" descr="Ikon Rediger">
            <a:extLst>
              <a:ext uri="{FF2B5EF4-FFF2-40B4-BE49-F238E27FC236}">
                <a16:creationId xmlns:a16="http://schemas.microsoft.com/office/drawing/2014/main" id="{53FD6E26-C2FE-7FC3-7387-48EF457E8E27}"/>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4954035" y="3392361"/>
            <a:ext cx="710825" cy="710825"/>
          </a:xfrm>
          <a:prstGeom prst="rect">
            <a:avLst/>
          </a:prstGeom>
          <a:noFill/>
        </p:spPr>
      </p:pic>
      <p:pic>
        <p:nvPicPr>
          <p:cNvPr id="80" name="Bruger" descr="Ikon Bruger&#10;">
            <a:extLst>
              <a:ext uri="{FF2B5EF4-FFF2-40B4-BE49-F238E27FC236}">
                <a16:creationId xmlns:a16="http://schemas.microsoft.com/office/drawing/2014/main" id="{2FE2ADEE-4AC6-5903-2253-D927B6140DCF}"/>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2555274" y="901855"/>
            <a:ext cx="801592" cy="801592"/>
          </a:xfrm>
          <a:prstGeom prst="rect">
            <a:avLst/>
          </a:prstGeom>
        </p:spPr>
      </p:pic>
      <p:sp>
        <p:nvSpPr>
          <p:cNvPr id="43" name="Afrundet rektangel 42">
            <a:extLst>
              <a:ext uri="{FF2B5EF4-FFF2-40B4-BE49-F238E27FC236}">
                <a16:creationId xmlns:a16="http://schemas.microsoft.com/office/drawing/2014/main" id="{671D92A2-D60C-4A33-3B71-F955691627A6}"/>
              </a:ext>
            </a:extLst>
          </p:cNvPr>
          <p:cNvSpPr/>
          <p:nvPr/>
        </p:nvSpPr>
        <p:spPr>
          <a:xfrm>
            <a:off x="1077422" y="2734146"/>
            <a:ext cx="1951653" cy="3488460"/>
          </a:xfrm>
          <a:prstGeom prst="roundRect">
            <a:avLst/>
          </a:prstGeom>
          <a:solidFill>
            <a:schemeClr val="bg1"/>
          </a:solidFill>
          <a:ln w="19050">
            <a:solidFill>
              <a:srgbClr val="F175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1600" noProof="0" dirty="0" err="1">
              <a:solidFill>
                <a:schemeClr val="bg1"/>
              </a:solidFill>
            </a:endParaRPr>
          </a:p>
        </p:txBody>
      </p:sp>
      <p:pic>
        <p:nvPicPr>
          <p:cNvPr id="44" name="Smartphone" descr="Ikon Smartphone">
            <a:extLst>
              <a:ext uri="{FF2B5EF4-FFF2-40B4-BE49-F238E27FC236}">
                <a16:creationId xmlns:a16="http://schemas.microsoft.com/office/drawing/2014/main" id="{D05E5DD3-E386-8463-75F9-66B7CE710DA4}"/>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1353406" y="3595800"/>
            <a:ext cx="609601" cy="609601"/>
          </a:xfrm>
          <a:prstGeom prst="rect">
            <a:avLst/>
          </a:prstGeom>
        </p:spPr>
      </p:pic>
      <p:pic>
        <p:nvPicPr>
          <p:cNvPr id="45" name="Desktop" descr="Ikon Desktop">
            <a:extLst>
              <a:ext uri="{FF2B5EF4-FFF2-40B4-BE49-F238E27FC236}">
                <a16:creationId xmlns:a16="http://schemas.microsoft.com/office/drawing/2014/main" id="{26FFBC07-95C8-8E08-F634-70CB204B5980}"/>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292391" y="4317856"/>
            <a:ext cx="755258" cy="755258"/>
          </a:xfrm>
          <a:prstGeom prst="rect">
            <a:avLst/>
          </a:prstGeom>
        </p:spPr>
      </p:pic>
      <p:sp>
        <p:nvSpPr>
          <p:cNvPr id="46" name="Rektangel 45">
            <a:extLst>
              <a:ext uri="{FF2B5EF4-FFF2-40B4-BE49-F238E27FC236}">
                <a16:creationId xmlns:a16="http://schemas.microsoft.com/office/drawing/2014/main" id="{A74A09E6-CC2E-BB73-8B58-DC13CCA6E2F5}"/>
              </a:ext>
            </a:extLst>
          </p:cNvPr>
          <p:cNvSpPr/>
          <p:nvPr/>
        </p:nvSpPr>
        <p:spPr>
          <a:xfrm>
            <a:off x="1653139" y="2985575"/>
            <a:ext cx="787395" cy="369332"/>
          </a:xfrm>
          <a:prstGeom prst="rect">
            <a:avLst/>
          </a:prstGeom>
        </p:spPr>
        <p:txBody>
          <a:bodyPr wrap="none">
            <a:spAutoFit/>
          </a:bodyPr>
          <a:lstStyle/>
          <a:p>
            <a:r>
              <a:rPr lang="da-DK" b="1" kern="0" dirty="0">
                <a:solidFill>
                  <a:srgbClr val="3F1A2B"/>
                </a:solidFill>
                <a:latin typeface="Franklin Gothic Book" panose="020B0503020102020204" pitchFamily="34" charset="0"/>
              </a:rPr>
              <a:t>2025 </a:t>
            </a:r>
            <a:endParaRPr lang="da-DK" b="1" dirty="0"/>
          </a:p>
        </p:txBody>
      </p:sp>
      <p:sp>
        <p:nvSpPr>
          <p:cNvPr id="47" name="Rektangel 46">
            <a:extLst>
              <a:ext uri="{FF2B5EF4-FFF2-40B4-BE49-F238E27FC236}">
                <a16:creationId xmlns:a16="http://schemas.microsoft.com/office/drawing/2014/main" id="{35EFB6CE-9927-C058-292A-3C4900A823B9}"/>
              </a:ext>
            </a:extLst>
          </p:cNvPr>
          <p:cNvSpPr/>
          <p:nvPr/>
        </p:nvSpPr>
        <p:spPr>
          <a:xfrm>
            <a:off x="2039738" y="4518274"/>
            <a:ext cx="678391" cy="369332"/>
          </a:xfrm>
          <a:prstGeom prst="rect">
            <a:avLst/>
          </a:prstGeom>
        </p:spPr>
        <p:txBody>
          <a:bodyPr wrap="none">
            <a:spAutoFit/>
          </a:bodyPr>
          <a:lstStyle/>
          <a:p>
            <a:r>
              <a:rPr lang="da-DK" kern="0" dirty="0">
                <a:solidFill>
                  <a:srgbClr val="3F1A2B"/>
                </a:solidFill>
                <a:latin typeface="Franklin Gothic Book" panose="020B0503020102020204" pitchFamily="34" charset="0"/>
              </a:rPr>
              <a:t>35 %</a:t>
            </a:r>
            <a:endParaRPr lang="da-DK" dirty="0"/>
          </a:p>
        </p:txBody>
      </p:sp>
      <p:sp>
        <p:nvSpPr>
          <p:cNvPr id="48" name="Rektangel 47">
            <a:extLst>
              <a:ext uri="{FF2B5EF4-FFF2-40B4-BE49-F238E27FC236}">
                <a16:creationId xmlns:a16="http://schemas.microsoft.com/office/drawing/2014/main" id="{6D2EF8F3-A909-6145-7CD0-7DBE0E2042DA}"/>
              </a:ext>
            </a:extLst>
          </p:cNvPr>
          <p:cNvSpPr/>
          <p:nvPr/>
        </p:nvSpPr>
        <p:spPr>
          <a:xfrm>
            <a:off x="2097858" y="5339674"/>
            <a:ext cx="543739" cy="369332"/>
          </a:xfrm>
          <a:prstGeom prst="rect">
            <a:avLst/>
          </a:prstGeom>
        </p:spPr>
        <p:txBody>
          <a:bodyPr wrap="none">
            <a:spAutoFit/>
          </a:bodyPr>
          <a:lstStyle/>
          <a:p>
            <a:r>
              <a:rPr lang="da-DK" kern="0" dirty="0">
                <a:solidFill>
                  <a:srgbClr val="3F1A2B"/>
                </a:solidFill>
                <a:latin typeface="Franklin Gothic Book" panose="020B0503020102020204" pitchFamily="34" charset="0"/>
              </a:rPr>
              <a:t>1 %</a:t>
            </a:r>
            <a:endParaRPr lang="da-DK" dirty="0"/>
          </a:p>
        </p:txBody>
      </p:sp>
      <p:sp>
        <p:nvSpPr>
          <p:cNvPr id="49" name="Rektangel 48">
            <a:extLst>
              <a:ext uri="{FF2B5EF4-FFF2-40B4-BE49-F238E27FC236}">
                <a16:creationId xmlns:a16="http://schemas.microsoft.com/office/drawing/2014/main" id="{9903AAAD-D5EF-A39F-9BD9-04083207D156}"/>
              </a:ext>
            </a:extLst>
          </p:cNvPr>
          <p:cNvSpPr/>
          <p:nvPr/>
        </p:nvSpPr>
        <p:spPr>
          <a:xfrm>
            <a:off x="1990117" y="3737181"/>
            <a:ext cx="678391" cy="369332"/>
          </a:xfrm>
          <a:prstGeom prst="rect">
            <a:avLst/>
          </a:prstGeom>
        </p:spPr>
        <p:txBody>
          <a:bodyPr wrap="none">
            <a:spAutoFit/>
          </a:bodyPr>
          <a:lstStyle/>
          <a:p>
            <a:r>
              <a:rPr lang="da-DK" kern="0" dirty="0">
                <a:solidFill>
                  <a:srgbClr val="3F1A2B"/>
                </a:solidFill>
                <a:latin typeface="Franklin Gothic Book" panose="020B0503020102020204" pitchFamily="34" charset="0"/>
              </a:rPr>
              <a:t>64 %</a:t>
            </a:r>
            <a:endParaRPr lang="da-DK" dirty="0"/>
          </a:p>
        </p:txBody>
      </p:sp>
      <p:pic>
        <p:nvPicPr>
          <p:cNvPr id="50" name="Billede 49" descr="Fordeling af besøg på apparater. Mobil 64 procent. PC er på 35 procent. Tablets er på 1 procent.">
            <a:extLst>
              <a:ext uri="{FF2B5EF4-FFF2-40B4-BE49-F238E27FC236}">
                <a16:creationId xmlns:a16="http://schemas.microsoft.com/office/drawing/2014/main" id="{C1734679-A442-3444-4183-781176188836}"/>
              </a:ext>
            </a:extLst>
          </p:cNvPr>
          <p:cNvPicPr>
            <a:picLocks noChangeAspect="1"/>
          </p:cNvPicPr>
          <p:nvPr/>
        </p:nvPicPr>
        <p:blipFill>
          <a:blip r:embed="rId10"/>
          <a:stretch>
            <a:fillRect/>
          </a:stretch>
        </p:blipFill>
        <p:spPr>
          <a:xfrm>
            <a:off x="1415775" y="5280164"/>
            <a:ext cx="513047" cy="526202"/>
          </a:xfrm>
          <a:prstGeom prst="rect">
            <a:avLst/>
          </a:prstGeom>
        </p:spPr>
      </p:pic>
      <p:sp>
        <p:nvSpPr>
          <p:cNvPr id="32" name="Tekstfelt 2"/>
          <p:cNvSpPr txBox="1"/>
          <p:nvPr/>
        </p:nvSpPr>
        <p:spPr>
          <a:xfrm>
            <a:off x="8806047" y="1699096"/>
            <a:ext cx="2756936" cy="1323439"/>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Årlige brugerundersøgelser</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Stabilt besøgstal</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Stor tilfredshed</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Høj tryghed</a:t>
            </a:r>
          </a:p>
          <a:p>
            <a:pPr marL="285750" indent="-285750">
              <a:buFont typeface="Arial" panose="020B0604020202020204" pitchFamily="34" charset="0"/>
              <a:buChar char="•"/>
            </a:pPr>
            <a:endParaRPr lang="da-DK" sz="1600" dirty="0">
              <a:solidFill>
                <a:srgbClr val="FFFFFF"/>
              </a:solidFill>
              <a:latin typeface="Arial" panose="020B0604020202020204" pitchFamily="34" charset="0"/>
              <a:cs typeface="Arial" panose="020B0604020202020204" pitchFamily="34" charset="0"/>
            </a:endParaRPr>
          </a:p>
        </p:txBody>
      </p:sp>
      <p:pic>
        <p:nvPicPr>
          <p:cNvPr id="33" name="Billede 32" descr="Feedbackmodulet foldet ud." title="&quot;&quot;"/>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44247" y="3429000"/>
            <a:ext cx="2269382" cy="1910674"/>
          </a:xfrm>
          <a:prstGeom prst="rect">
            <a:avLst/>
          </a:prstGeom>
        </p:spPr>
      </p:pic>
    </p:spTree>
    <p:extLst>
      <p:ext uri="{BB962C8B-B14F-4D97-AF65-F5344CB8AC3E}">
        <p14:creationId xmlns:p14="http://schemas.microsoft.com/office/powerpoint/2010/main" val="898178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1000"/>
                                        <p:tgtEl>
                                          <p:spTgt spid="77"/>
                                        </p:tgtEl>
                                      </p:cBhvr>
                                    </p:animEffect>
                                    <p:anim calcmode="lin" valueType="num">
                                      <p:cBhvr>
                                        <p:cTn id="28" dur="1000" fill="hold"/>
                                        <p:tgtEl>
                                          <p:spTgt spid="77"/>
                                        </p:tgtEl>
                                        <p:attrNameLst>
                                          <p:attrName>ppt_x</p:attrName>
                                        </p:attrNameLst>
                                      </p:cBhvr>
                                      <p:tavLst>
                                        <p:tav tm="0">
                                          <p:val>
                                            <p:strVal val="#ppt_x"/>
                                          </p:val>
                                        </p:tav>
                                        <p:tav tm="100000">
                                          <p:val>
                                            <p:strVal val="#ppt_x"/>
                                          </p:val>
                                        </p:tav>
                                      </p:tavLst>
                                    </p:anim>
                                    <p:anim calcmode="lin" valueType="num">
                                      <p:cBhvr>
                                        <p:cTn id="29"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descr="Tabellen viser dagens program, der løber fra 9.15 til 14.30" title="Oversigt over dagens program ">
            <a:extLst>
              <a:ext uri="{FF2B5EF4-FFF2-40B4-BE49-F238E27FC236}">
                <a16:creationId xmlns:a16="http://schemas.microsoft.com/office/drawing/2014/main" id="{23DDB363-E881-496B-8D7A-6C8ED2DFBF2C}"/>
              </a:ext>
            </a:extLst>
          </p:cNvPr>
          <p:cNvSpPr/>
          <p:nvPr/>
        </p:nvSpPr>
        <p:spPr>
          <a:xfrm>
            <a:off x="1097280" y="1346292"/>
            <a:ext cx="297942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txBox="1"/>
          <p:nvPr/>
        </p:nvSpPr>
        <p:spPr>
          <a:xfrm>
            <a:off x="1097280" y="834887"/>
            <a:ext cx="3474720" cy="523220"/>
          </a:xfrm>
          <a:prstGeom prst="rect">
            <a:avLst/>
          </a:prstGeom>
          <a:noFill/>
        </p:spPr>
        <p:txBody>
          <a:bodyPr wrap="square" rtlCol="0">
            <a:spAutoFit/>
          </a:bodyPr>
          <a:lstStyle/>
          <a:p>
            <a:r>
              <a:rPr lang="da-DK" sz="2800" b="1" dirty="0">
                <a:solidFill>
                  <a:prstClr val="white"/>
                </a:solidFill>
                <a:latin typeface="Arial" panose="020B0604020202020204" pitchFamily="34" charset="0"/>
                <a:ea typeface="+mj-ea"/>
                <a:cs typeface="Arial" panose="020B0604020202020204" pitchFamily="34" charset="0"/>
              </a:rPr>
              <a:t>Dagens program</a:t>
            </a:r>
            <a:endParaRPr lang="da-DK" sz="2800" dirty="0"/>
          </a:p>
        </p:txBody>
      </p:sp>
      <p:sp>
        <p:nvSpPr>
          <p:cNvPr id="8" name="Titel 1"/>
          <p:cNvSpPr>
            <a:spLocks noGrp="1"/>
          </p:cNvSpPr>
          <p:nvPr>
            <p:ph type="title"/>
          </p:nvPr>
        </p:nvSpPr>
        <p:spPr>
          <a:xfrm>
            <a:off x="3788465" y="172105"/>
            <a:ext cx="5463209" cy="1325563"/>
          </a:xfrm>
        </p:spPr>
        <p:txBody>
          <a:bodyPr/>
          <a:lstStyle/>
          <a:p>
            <a:r>
              <a:rPr lang="da-DK" sz="2000" b="1" dirty="0">
                <a:solidFill>
                  <a:srgbClr val="FFFFFF"/>
                </a:solidFill>
                <a:latin typeface="Arial" panose="020B0604020202020204" pitchFamily="34" charset="0"/>
                <a:ea typeface="+mn-ea"/>
                <a:cs typeface="Arial" panose="020B0604020202020204" pitchFamily="34" charset="0"/>
              </a:rPr>
              <a:t>Lektion 1: introduktion til borger.dk</a:t>
            </a:r>
            <a:endParaRPr lang="da-DK" dirty="0"/>
          </a:p>
        </p:txBody>
      </p:sp>
      <p:graphicFrame>
        <p:nvGraphicFramePr>
          <p:cNvPr id="7" name="Table 1" descr="#AltTextNotRequired">
            <a:extLst>
              <a:ext uri="{FF2B5EF4-FFF2-40B4-BE49-F238E27FC236}">
                <a16:creationId xmlns:a16="http://schemas.microsoft.com/office/drawing/2014/main" id="{491FC2D1-505A-EFBB-8D81-11F1CCF1FDA5}"/>
              </a:ext>
            </a:extLst>
          </p:cNvPr>
          <p:cNvGraphicFramePr>
            <a:graphicFrameLocks noGrp="1"/>
          </p:cNvGraphicFramePr>
          <p:nvPr>
            <p:extLst>
              <p:ext uri="{D42A27DB-BD31-4B8C-83A1-F6EECF244321}">
                <p14:modId xmlns:p14="http://schemas.microsoft.com/office/powerpoint/2010/main" val="995810309"/>
              </p:ext>
            </p:extLst>
          </p:nvPr>
        </p:nvGraphicFramePr>
        <p:xfrm>
          <a:off x="1745430" y="1764368"/>
          <a:ext cx="9062270" cy="4052020"/>
        </p:xfrm>
        <a:graphic>
          <a:graphicData uri="http://schemas.openxmlformats.org/drawingml/2006/table">
            <a:tbl>
              <a:tblPr firstRow="1" bandRow="1">
                <a:tableStyleId>{5FD0F851-EC5A-4D38-B0AD-8093EC10F338}</a:tableStyleId>
              </a:tblPr>
              <a:tblGrid>
                <a:gridCol w="1543870">
                  <a:extLst>
                    <a:ext uri="{9D8B030D-6E8A-4147-A177-3AD203B41FA5}">
                      <a16:colId xmlns:a16="http://schemas.microsoft.com/office/drawing/2014/main" val="1841443439"/>
                    </a:ext>
                  </a:extLst>
                </a:gridCol>
                <a:gridCol w="2993733">
                  <a:extLst>
                    <a:ext uri="{9D8B030D-6E8A-4147-A177-3AD203B41FA5}">
                      <a16:colId xmlns:a16="http://schemas.microsoft.com/office/drawing/2014/main" val="839090510"/>
                    </a:ext>
                  </a:extLst>
                </a:gridCol>
                <a:gridCol w="1545951">
                  <a:extLst>
                    <a:ext uri="{9D8B030D-6E8A-4147-A177-3AD203B41FA5}">
                      <a16:colId xmlns:a16="http://schemas.microsoft.com/office/drawing/2014/main" val="1409426761"/>
                    </a:ext>
                  </a:extLst>
                </a:gridCol>
                <a:gridCol w="2978716">
                  <a:extLst>
                    <a:ext uri="{9D8B030D-6E8A-4147-A177-3AD203B41FA5}">
                      <a16:colId xmlns:a16="http://schemas.microsoft.com/office/drawing/2014/main" val="2831346244"/>
                    </a:ext>
                  </a:extLst>
                </a:gridCol>
              </a:tblGrid>
              <a:tr h="289430">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Lektion</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Emne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Tid</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Type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64814979"/>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Velkommen</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Velkommen til og bordet rundt</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09.15-10.00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Morgenmad og hilse på</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48870393"/>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Lektion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Introduktion til borger.dk</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10.00-11.00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745003735"/>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11.00-11.15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Pause</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930468821"/>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2</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Sitecorestruktur</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11.15-11.40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564767760"/>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3</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Rediger indholdsside del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11.40-12.00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106479869"/>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FROKOST</a:t>
                      </a: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12.00-12.30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Pause</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17828611"/>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3</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Rediger indholdsside del 2</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12.30-13.00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771664372"/>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4</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Udgivelse (publicering)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13.00-13.20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47807759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5</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Genbrugelige links</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13.20-13.40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97993468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6</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Opret indholdsside del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13.40-14.00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651422870"/>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pPr>
                      <a:endParaRPr lang="en-DK" sz="1600" dirty="0">
                        <a:solidFill>
                          <a:schemeClr val="bg1"/>
                        </a:solidFill>
                        <a:effectLst/>
                        <a:latin typeface="Arial" panose="020B060402020202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14.00-14.10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1439471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6</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Opret indholdsside del 2</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14.10-14.40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094396227"/>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RUNDE AF</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Opsamling og evaluering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14.40-14.55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560933436"/>
                  </a:ext>
                </a:extLst>
              </a:tr>
            </a:tbl>
          </a:graphicData>
        </a:graphic>
      </p:graphicFrame>
    </p:spTree>
    <p:extLst>
      <p:ext uri="{BB962C8B-B14F-4D97-AF65-F5344CB8AC3E}">
        <p14:creationId xmlns:p14="http://schemas.microsoft.com/office/powerpoint/2010/main" val="421797497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title="&quot;&quot; ">
            <a:extLst>
              <a:ext uri="{FF2B5EF4-FFF2-40B4-BE49-F238E27FC236}">
                <a16:creationId xmlns:a16="http://schemas.microsoft.com/office/drawing/2014/main" id="{B14467D3-360F-40EE-AE40-049F0CED76CB}"/>
              </a:ext>
            </a:extLst>
          </p:cNvPr>
          <p:cNvSpPr/>
          <p:nvPr/>
        </p:nvSpPr>
        <p:spPr>
          <a:xfrm>
            <a:off x="657596" y="2342196"/>
            <a:ext cx="325988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p:cNvSpPr>
            <a:spLocks noGrp="1"/>
          </p:cNvSpPr>
          <p:nvPr>
            <p:ph type="title"/>
          </p:nvPr>
        </p:nvSpPr>
        <p:spPr>
          <a:xfrm>
            <a:off x="587347" y="1158144"/>
            <a:ext cx="10515600" cy="1325563"/>
          </a:xfrm>
        </p:spPr>
        <p:txBody>
          <a:bodyPr/>
          <a:lstStyle/>
          <a:p>
            <a:pPr lvl="0" defTabSz="457200">
              <a:lnSpc>
                <a:spcPct val="100000"/>
              </a:lnSpc>
              <a:spcBef>
                <a:spcPts val="0"/>
              </a:spcBef>
            </a:pPr>
            <a:r>
              <a:rPr lang="da-DK" sz="3600" b="1" dirty="0">
                <a:solidFill>
                  <a:prstClr val="white"/>
                </a:solidFill>
                <a:latin typeface="Arial" panose="020B0604020202020204" pitchFamily="34" charset="0"/>
                <a:ea typeface="+mn-ea"/>
                <a:cs typeface="Arial" panose="020B0604020202020204" pitchFamily="34" charset="0"/>
              </a:rPr>
              <a:t>Lektion 2:</a:t>
            </a:r>
            <a:br>
              <a:rPr lang="da-DK" sz="3600" b="1" dirty="0">
                <a:solidFill>
                  <a:prstClr val="white"/>
                </a:solidFill>
                <a:latin typeface="Arial" panose="020B0604020202020204" pitchFamily="34" charset="0"/>
                <a:ea typeface="+mn-ea"/>
                <a:cs typeface="Arial" panose="020B0604020202020204" pitchFamily="34" charset="0"/>
              </a:rPr>
            </a:br>
            <a:r>
              <a:rPr lang="da-DK" sz="3600" dirty="0" err="1">
                <a:solidFill>
                  <a:prstClr val="white"/>
                </a:solidFill>
                <a:latin typeface="Arial" panose="020B0604020202020204" pitchFamily="34" charset="0"/>
                <a:ea typeface="+mn-ea"/>
                <a:cs typeface="Arial" panose="020B0604020202020204" pitchFamily="34" charset="0"/>
              </a:rPr>
              <a:t>Sitecorestruktur</a:t>
            </a:r>
            <a:br>
              <a:rPr lang="da-DK" sz="3600" dirty="0">
                <a:solidFill>
                  <a:prstClr val="white"/>
                </a:solidFill>
                <a:latin typeface="Arial" panose="020B0604020202020204" pitchFamily="34" charset="0"/>
                <a:ea typeface="+mn-ea"/>
                <a:cs typeface="Arial" panose="020B0604020202020204" pitchFamily="34" charset="0"/>
              </a:rPr>
            </a:br>
            <a:endParaRPr lang="da-DK" dirty="0"/>
          </a:p>
        </p:txBody>
      </p:sp>
      <p:pic>
        <p:nvPicPr>
          <p:cNvPr id="3" name="Billede 2" descr="#Decorativ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6638" y="861125"/>
            <a:ext cx="3622032" cy="5433349"/>
          </a:xfrm>
          <a:prstGeom prst="rect">
            <a:avLst/>
          </a:prstGeom>
        </p:spPr>
      </p:pic>
    </p:spTree>
    <p:extLst>
      <p:ext uri="{BB962C8B-B14F-4D97-AF65-F5344CB8AC3E}">
        <p14:creationId xmlns:p14="http://schemas.microsoft.com/office/powerpoint/2010/main" val="55571182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
          <p:cNvSpPr>
            <a:spLocks noGrp="1"/>
          </p:cNvSpPr>
          <p:nvPr>
            <p:ph sz="quarter" idx="4294967295"/>
          </p:nvPr>
        </p:nvSpPr>
        <p:spPr>
          <a:xfrm>
            <a:off x="1123121" y="2220706"/>
            <a:ext cx="6904038" cy="1508125"/>
          </a:xfrm>
          <a:prstGeom prst="rect">
            <a:avLst/>
          </a:prstGeom>
        </p:spPr>
        <p:txBody>
          <a:bodyPr/>
          <a:lstStyle/>
          <a:p>
            <a:r>
              <a:rPr lang="da-DK" sz="1800" dirty="0">
                <a:solidFill>
                  <a:srgbClr val="FFFFFF"/>
                </a:solidFill>
                <a:latin typeface="Arial" panose="020B0604020202020204" pitchFamily="34" charset="0"/>
                <a:cs typeface="Arial" panose="020B0604020202020204" pitchFamily="34" charset="0"/>
              </a:rPr>
              <a:t>Du får en overordnet forståelse for strukturen i Sitecore.</a:t>
            </a:r>
          </a:p>
          <a:p>
            <a:r>
              <a:rPr lang="da-DK" sz="1800" dirty="0">
                <a:solidFill>
                  <a:srgbClr val="FFFFFF"/>
                </a:solidFill>
                <a:latin typeface="Arial" panose="020B0604020202020204" pitchFamily="34" charset="0"/>
                <a:cs typeface="Arial" panose="020B0604020202020204" pitchFamily="34" charset="0"/>
              </a:rPr>
              <a:t>Du kan skelne mellem brugen af ‘Indholdsredigering’ og ‘Sideredigering’.</a:t>
            </a:r>
          </a:p>
          <a:p>
            <a:pPr marL="0" indent="0">
              <a:buNone/>
            </a:pPr>
            <a:endParaRPr lang="da-DK" sz="1800" dirty="0">
              <a:solidFill>
                <a:srgbClr val="FFFFFF"/>
              </a:solidFill>
              <a:latin typeface="Arial" panose="020B0604020202020204" pitchFamily="34" charset="0"/>
              <a:cs typeface="Arial" panose="020B0604020202020204" pitchFamily="34" charset="0"/>
            </a:endParaRPr>
          </a:p>
        </p:txBody>
      </p:sp>
      <p:sp>
        <p:nvSpPr>
          <p:cNvPr id="3" name="Titel 2"/>
          <p:cNvSpPr txBox="1"/>
          <p:nvPr/>
        </p:nvSpPr>
        <p:spPr>
          <a:xfrm>
            <a:off x="1123121" y="1252330"/>
            <a:ext cx="4701209" cy="765313"/>
          </a:xfrm>
          <a:prstGeom prst="rect">
            <a:avLst/>
          </a:prstGeom>
          <a:noFill/>
        </p:spPr>
        <p:txBody>
          <a:bodyPr wrap="square" rtlCol="0">
            <a:spAutoFit/>
          </a:bodyPr>
          <a:lstStyle/>
          <a:p>
            <a:r>
              <a:rPr lang="da-DK" sz="4400" b="1" dirty="0">
                <a:solidFill>
                  <a:srgbClr val="44831E"/>
                </a:solidFill>
                <a:latin typeface="Arial" panose="020B0604020202020204" pitchFamily="34" charset="0"/>
                <a:ea typeface="+mj-ea"/>
                <a:cs typeface="Arial" panose="020B0604020202020204" pitchFamily="34" charset="0"/>
              </a:rPr>
              <a:t>Læringsmål</a:t>
            </a:r>
            <a:endParaRPr lang="da-DK" dirty="0"/>
          </a:p>
        </p:txBody>
      </p:sp>
      <p:sp>
        <p:nvSpPr>
          <p:cNvPr id="5" name="Titel"/>
          <p:cNvSpPr>
            <a:spLocks noGrp="1"/>
          </p:cNvSpPr>
          <p:nvPr>
            <p:ph type="title"/>
          </p:nvPr>
        </p:nvSpPr>
        <p:spPr>
          <a:xfrm>
            <a:off x="4297018" y="206099"/>
            <a:ext cx="5850835" cy="1325563"/>
          </a:xfrm>
        </p:spPr>
        <p:txBody>
          <a:bodyPr/>
          <a:lstStyle/>
          <a:p>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endParaRPr lang="da-DK" dirty="0"/>
          </a:p>
        </p:txBody>
      </p:sp>
    </p:spTree>
    <p:extLst>
      <p:ext uri="{BB962C8B-B14F-4D97-AF65-F5344CB8AC3E}">
        <p14:creationId xmlns:p14="http://schemas.microsoft.com/office/powerpoint/2010/main" val="121853827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
            <a:extLst>
              <a:ext uri="{FF2B5EF4-FFF2-40B4-BE49-F238E27FC236}">
                <a16:creationId xmlns:a16="http://schemas.microsoft.com/office/drawing/2014/main" id="{87A2E2A8-C13A-4ED3-B99C-F19CD8B4BB0F}"/>
              </a:ext>
            </a:extLst>
          </p:cNvPr>
          <p:cNvSpPr txBox="1"/>
          <p:nvPr/>
        </p:nvSpPr>
        <p:spPr>
          <a:xfrm>
            <a:off x="652664" y="2644170"/>
            <a:ext cx="4654013" cy="1077218"/>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Opdaterede vejledninger:</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hlinkClick r:id="rId3" tooltip="#AutoGenerate"/>
              </a:rPr>
              <a:t>https://digitaliser.dk/borgerdk/vejledninger-borgerdk/vejledninger-til-statslige-redaktoerer</a:t>
            </a:r>
            <a:endParaRPr lang="da-DK" sz="1600" dirty="0">
              <a:solidFill>
                <a:srgbClr val="FFFFFF"/>
              </a:solidFill>
              <a:latin typeface="Arial" panose="020B0604020202020204" pitchFamily="34" charset="0"/>
              <a:cs typeface="Arial" panose="020B0604020202020204" pitchFamily="34" charset="0"/>
            </a:endParaRPr>
          </a:p>
        </p:txBody>
      </p:sp>
      <p:sp>
        <p:nvSpPr>
          <p:cNvPr id="7" name="Rektangel" title="&quot;&quot;">
            <a:extLst>
              <a:ext uri="{FF2B5EF4-FFF2-40B4-BE49-F238E27FC236}">
                <a16:creationId xmlns:a16="http://schemas.microsoft.com/office/drawing/2014/main" id="{974CC842-168B-4BFF-98A9-30BDC4C4398D}"/>
              </a:ext>
            </a:extLst>
          </p:cNvPr>
          <p:cNvSpPr/>
          <p:nvPr/>
        </p:nvSpPr>
        <p:spPr>
          <a:xfrm>
            <a:off x="712313" y="1527209"/>
            <a:ext cx="403294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p:nvPr/>
        </p:nvSpPr>
        <p:spPr>
          <a:xfrm>
            <a:off x="661550" y="1082672"/>
            <a:ext cx="4453720" cy="400110"/>
          </a:xfrm>
          <a:prstGeom prst="rect">
            <a:avLst/>
          </a:prstGeom>
        </p:spPr>
        <p:txBody>
          <a:bodyPr wrap="none">
            <a:spAutoFit/>
          </a:bodyPr>
          <a:lstStyle/>
          <a:p>
            <a:pPr lvl="0"/>
            <a:r>
              <a:rPr lang="da-DK" sz="2000" b="1" dirty="0">
                <a:solidFill>
                  <a:srgbClr val="FFFFFF"/>
                </a:solidFill>
                <a:latin typeface="Arial" panose="020B0604020202020204" pitchFamily="34" charset="0"/>
                <a:cs typeface="Arial" panose="020B0604020202020204" pitchFamily="34" charset="0"/>
              </a:rPr>
              <a:t>Vejledninger til statslige redaktører</a:t>
            </a:r>
          </a:p>
        </p:txBody>
      </p:sp>
      <p:pic>
        <p:nvPicPr>
          <p:cNvPr id="3" name="Billede 2" descr="Skærmbillede fra digitaliser.dk, hvor man kan se vejledninger til statslige redaktører.">
            <a:extLst>
              <a:ext uri="{FF2B5EF4-FFF2-40B4-BE49-F238E27FC236}">
                <a16:creationId xmlns:a16="http://schemas.microsoft.com/office/drawing/2014/main" id="{4A463DD2-13E9-AF62-F966-7325F38C1913}"/>
              </a:ext>
            </a:extLst>
          </p:cNvPr>
          <p:cNvPicPr>
            <a:picLocks noChangeAspect="1"/>
          </p:cNvPicPr>
          <p:nvPr/>
        </p:nvPicPr>
        <p:blipFill>
          <a:blip r:embed="rId4"/>
          <a:stretch>
            <a:fillRect/>
          </a:stretch>
        </p:blipFill>
        <p:spPr>
          <a:xfrm>
            <a:off x="5717627" y="906571"/>
            <a:ext cx="6218023" cy="5525759"/>
          </a:xfrm>
          <a:prstGeom prst="rect">
            <a:avLst/>
          </a:prstGeom>
        </p:spPr>
      </p:pic>
      <p:sp>
        <p:nvSpPr>
          <p:cNvPr id="10" name="Titel">
            <a:extLst>
              <a:ext uri="{FF2B5EF4-FFF2-40B4-BE49-F238E27FC236}">
                <a16:creationId xmlns:a16="http://schemas.microsoft.com/office/drawing/2014/main" id="{BB2A3653-4AD9-7CEE-DA82-8B409ED88412}"/>
              </a:ext>
            </a:extLst>
          </p:cNvPr>
          <p:cNvSpPr txBox="1">
            <a:spLocks/>
          </p:cNvSpPr>
          <p:nvPr/>
        </p:nvSpPr>
        <p:spPr>
          <a:xfrm>
            <a:off x="4297018" y="206099"/>
            <a:ext cx="585083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a:solidFill>
                  <a:srgbClr val="FFFFFF"/>
                </a:solidFill>
                <a:latin typeface="Arial" panose="020B0604020202020204" pitchFamily="34" charset="0"/>
                <a:ea typeface="+mn-ea"/>
                <a:cs typeface="Arial" panose="020B0604020202020204" pitchFamily="34" charset="0"/>
              </a:rPr>
              <a:t>Lektion 2: Sitecorestruktur</a:t>
            </a:r>
            <a:endParaRPr lang="da-DK" dirty="0"/>
          </a:p>
        </p:txBody>
      </p:sp>
    </p:spTree>
    <p:extLst>
      <p:ext uri="{BB962C8B-B14F-4D97-AF65-F5344CB8AC3E}">
        <p14:creationId xmlns:p14="http://schemas.microsoft.com/office/powerpoint/2010/main" val="4160664771"/>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1" descr="Login til endtoend-miljøet for Sitecore-borger.dk" title="Billede af Sitecore login ">
            <a:extLst>
              <a:ext uri="{FF2B5EF4-FFF2-40B4-BE49-F238E27FC236}">
                <a16:creationId xmlns:a16="http://schemas.microsoft.com/office/drawing/2014/main" id="{399CCEE3-435F-4CB5-BD2E-D619094E6417}"/>
              </a:ext>
            </a:extLst>
          </p:cNvPr>
          <p:cNvPicPr>
            <a:picLocks noChangeAspect="1"/>
          </p:cNvPicPr>
          <p:nvPr/>
        </p:nvPicPr>
        <p:blipFill>
          <a:blip r:embed="rId3"/>
          <a:stretch>
            <a:fillRect/>
          </a:stretch>
        </p:blipFill>
        <p:spPr>
          <a:xfrm>
            <a:off x="3257695" y="1507525"/>
            <a:ext cx="5676609" cy="3902669"/>
          </a:xfrm>
          <a:prstGeom prst="rect">
            <a:avLst/>
          </a:prstGeom>
          <a:noFill/>
        </p:spPr>
      </p:pic>
      <p:sp>
        <p:nvSpPr>
          <p:cNvPr id="5" name="Rektangel" title="&quot;&quot;">
            <a:extLst>
              <a:ext uri="{FF2B5EF4-FFF2-40B4-BE49-F238E27FC236}">
                <a16:creationId xmlns:a16="http://schemas.microsoft.com/office/drawing/2014/main" id="{62D403A2-BE8A-48C2-89FD-43B24DCB4E38}"/>
              </a:ext>
            </a:extLst>
          </p:cNvPr>
          <p:cNvSpPr/>
          <p:nvPr/>
        </p:nvSpPr>
        <p:spPr>
          <a:xfrm flipV="1">
            <a:off x="1372713" y="1190953"/>
            <a:ext cx="744471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a:extLst>
              <a:ext uri="{FF2B5EF4-FFF2-40B4-BE49-F238E27FC236}">
                <a16:creationId xmlns:a16="http://schemas.microsoft.com/office/drawing/2014/main" id="{F19B5E0E-6EE4-4F10-BA2F-A260105EFB67}"/>
              </a:ext>
            </a:extLst>
          </p:cNvPr>
          <p:cNvSpPr txBox="1">
            <a:spLocks/>
          </p:cNvSpPr>
          <p:nvPr/>
        </p:nvSpPr>
        <p:spPr>
          <a:xfrm>
            <a:off x="1321913" y="793866"/>
            <a:ext cx="7809024" cy="459830"/>
          </a:xfrm>
          <a:prstGeom prst="rect">
            <a:avLst/>
          </a:prstGeom>
        </p:spPr>
        <p:txBody>
          <a:bodyPr>
            <a:noAutofit/>
          </a:bodyPr>
          <a:lstStyle>
            <a:lvl1pPr marL="342900" indent="-342900" algn="l" defTabSz="457200" rtl="0" eaLnBrk="1" latinLnBrk="0" hangingPunct="1">
              <a:spcBef>
                <a:spcPct val="20000"/>
              </a:spcBef>
              <a:buFont typeface="Arial"/>
              <a:buChar char="•"/>
              <a:defRPr sz="15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5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5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5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2000" b="1" kern="1200" baseline="0" dirty="0">
                <a:solidFill>
                  <a:srgbClr val="FFFFFF"/>
                </a:solidFill>
                <a:latin typeface="Arial" panose="020B0604020202020204" pitchFamily="34" charset="0"/>
                <a:cs typeface="Arial" panose="020B0604020202020204" pitchFamily="34" charset="0"/>
              </a:rPr>
              <a:t>Log ind i </a:t>
            </a:r>
            <a:r>
              <a:rPr lang="da-DK" sz="2000" b="1" dirty="0">
                <a:solidFill>
                  <a:srgbClr val="FFFFFF"/>
                </a:solidFill>
                <a:latin typeface="Arial" panose="020B0604020202020204" pitchFamily="34" charset="0"/>
                <a:cs typeface="Arial" panose="020B0604020202020204" pitchFamily="34" charset="0"/>
              </a:rPr>
              <a:t>end-to-end </a:t>
            </a:r>
            <a:r>
              <a:rPr lang="da-DK" sz="2000" b="1" kern="1200" baseline="0" dirty="0">
                <a:solidFill>
                  <a:srgbClr val="FFFFFF"/>
                </a:solidFill>
                <a:latin typeface="Arial" panose="020B0604020202020204" pitchFamily="34" charset="0"/>
                <a:cs typeface="Arial" panose="020B0604020202020204" pitchFamily="34" charset="0"/>
              </a:rPr>
              <a:t>miljøet for borger.dk og lifeindenmark.dk</a:t>
            </a:r>
          </a:p>
        </p:txBody>
      </p:sp>
      <p:sp>
        <p:nvSpPr>
          <p:cNvPr id="3" name="Titel"/>
          <p:cNvSpPr>
            <a:spLocks noGrp="1"/>
          </p:cNvSpPr>
          <p:nvPr>
            <p:ph type="title"/>
          </p:nvPr>
        </p:nvSpPr>
        <p:spPr>
          <a:xfrm>
            <a:off x="4503892" y="159733"/>
            <a:ext cx="403320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8" name="Link">
            <a:extLst>
              <a:ext uri="{FF2B5EF4-FFF2-40B4-BE49-F238E27FC236}">
                <a16:creationId xmlns:a16="http://schemas.microsoft.com/office/drawing/2014/main" id="{385C0B38-14E4-44AF-9D80-29D2E0C18115}"/>
              </a:ext>
            </a:extLst>
          </p:cNvPr>
          <p:cNvSpPr txBox="1"/>
          <p:nvPr/>
        </p:nvSpPr>
        <p:spPr>
          <a:xfrm>
            <a:off x="3274434" y="5994215"/>
            <a:ext cx="7114217" cy="400110"/>
          </a:xfrm>
          <a:prstGeom prst="rect">
            <a:avLst/>
          </a:prstGeom>
          <a:noFill/>
          <a:ln>
            <a:noFill/>
          </a:ln>
        </p:spPr>
        <p:txBody>
          <a:bodyPr wrap="square" rtlCol="0">
            <a:spAutoFit/>
          </a:bodyPr>
          <a:lstStyle/>
          <a:p>
            <a:pPr algn="ctr"/>
            <a:r>
              <a:rPr lang="da-DK" sz="2000" dirty="0">
                <a:solidFill>
                  <a:srgbClr val="FFFFFF"/>
                </a:solidFill>
                <a:latin typeface="Arial" panose="020B0604020202020204" pitchFamily="34" charset="0"/>
                <a:cs typeface="Arial" panose="020B0604020202020204" pitchFamily="34" charset="0"/>
              </a:rPr>
              <a:t>https://adminlifeindenmark.endtoend.borger.dk/sitecore/login</a:t>
            </a:r>
          </a:p>
        </p:txBody>
      </p:sp>
      <p:sp>
        <p:nvSpPr>
          <p:cNvPr id="6" name="Link">
            <a:extLst>
              <a:ext uri="{FF2B5EF4-FFF2-40B4-BE49-F238E27FC236}">
                <a16:creationId xmlns:a16="http://schemas.microsoft.com/office/drawing/2014/main" id="{205DF686-E9F0-C09F-E785-11A62EB3B9C8}"/>
              </a:ext>
            </a:extLst>
          </p:cNvPr>
          <p:cNvSpPr txBox="1"/>
          <p:nvPr/>
        </p:nvSpPr>
        <p:spPr>
          <a:xfrm>
            <a:off x="3244630" y="5507773"/>
            <a:ext cx="5676609" cy="400110"/>
          </a:xfrm>
          <a:prstGeom prst="rect">
            <a:avLst/>
          </a:prstGeom>
          <a:noFill/>
          <a:ln>
            <a:noFill/>
          </a:ln>
        </p:spPr>
        <p:txBody>
          <a:bodyPr wrap="square" rtlCol="0">
            <a:spAutoFit/>
          </a:bodyPr>
          <a:lstStyle/>
          <a:p>
            <a:pPr algn="ctr"/>
            <a:r>
              <a:rPr lang="da-DK" sz="2000" dirty="0">
                <a:solidFill>
                  <a:srgbClr val="FFFFFF"/>
                </a:solidFill>
                <a:latin typeface="Arial" panose="020B0604020202020204" pitchFamily="34" charset="0"/>
                <a:cs typeface="Arial" panose="020B0604020202020204" pitchFamily="34" charset="0"/>
              </a:rPr>
              <a:t>https://admin.endtoend.borger.dk/sitecore/login</a:t>
            </a:r>
          </a:p>
        </p:txBody>
      </p:sp>
    </p:spTree>
    <p:extLst>
      <p:ext uri="{BB962C8B-B14F-4D97-AF65-F5344CB8AC3E}">
        <p14:creationId xmlns:p14="http://schemas.microsoft.com/office/powerpoint/2010/main" val="231231380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title="&quot;&quot;">
            <a:extLst>
              <a:ext uri="{FF2B5EF4-FFF2-40B4-BE49-F238E27FC236}">
                <a16:creationId xmlns:a16="http://schemas.microsoft.com/office/drawing/2014/main" id="{5CE32A19-E750-40CC-85DD-971B9B3FEC25}"/>
              </a:ext>
            </a:extLst>
          </p:cNvPr>
          <p:cNvSpPr/>
          <p:nvPr/>
        </p:nvSpPr>
        <p:spPr>
          <a:xfrm>
            <a:off x="1135856" y="1190954"/>
            <a:ext cx="288750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2">
            <a:extLst>
              <a:ext uri="{FF2B5EF4-FFF2-40B4-BE49-F238E27FC236}">
                <a16:creationId xmlns:a16="http://schemas.microsoft.com/office/drawing/2014/main" id="{66DD1F0F-68E9-4290-A946-4F9A10ED16E5}"/>
              </a:ext>
            </a:extLst>
          </p:cNvPr>
          <p:cNvSpPr txBox="1">
            <a:spLocks/>
          </p:cNvSpPr>
          <p:nvPr/>
        </p:nvSpPr>
        <p:spPr>
          <a:xfrm>
            <a:off x="1055213" y="779817"/>
            <a:ext cx="3950740" cy="561966"/>
          </a:xfrm>
          <a:prstGeom prst="rect">
            <a:avLst/>
          </a:prstGeom>
        </p:spPr>
        <p:txBody>
          <a:bodyPr>
            <a:noAutofit/>
          </a:bodyPr>
          <a:lstStyle>
            <a:lvl1pPr marL="342900" indent="-342900" algn="l" defTabSz="457200" rtl="0" eaLnBrk="1" latinLnBrk="0" hangingPunct="1">
              <a:spcBef>
                <a:spcPct val="20000"/>
              </a:spcBef>
              <a:buFont typeface="Arial"/>
              <a:buChar char="•"/>
              <a:defRPr sz="15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5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5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5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2000" b="1" kern="1200" baseline="0" dirty="0" err="1">
                <a:solidFill>
                  <a:srgbClr val="FFFFFF"/>
                </a:solidFill>
                <a:latin typeface="Arial" panose="020B0604020202020204" pitchFamily="34" charset="0"/>
                <a:cs typeface="Arial" panose="020B0604020202020204" pitchFamily="34" charset="0"/>
              </a:rPr>
              <a:t>Sitecoreforside</a:t>
            </a:r>
            <a:r>
              <a:rPr lang="da-DK" sz="2000" b="1" kern="1200" baseline="0" dirty="0">
                <a:solidFill>
                  <a:srgbClr val="FFFFFF"/>
                </a:solidFill>
                <a:latin typeface="Arial" panose="020B0604020202020204" pitchFamily="34" charset="0"/>
                <a:cs typeface="Arial" panose="020B0604020202020204" pitchFamily="34" charset="0"/>
              </a:rPr>
              <a:t> via borger.dk</a:t>
            </a:r>
          </a:p>
        </p:txBody>
      </p:sp>
      <p:sp>
        <p:nvSpPr>
          <p:cNvPr id="2" name="Titel 1"/>
          <p:cNvSpPr>
            <a:spLocks noGrp="1"/>
          </p:cNvSpPr>
          <p:nvPr>
            <p:ph type="title"/>
          </p:nvPr>
        </p:nvSpPr>
        <p:spPr>
          <a:xfrm>
            <a:off x="4434435" y="206487"/>
            <a:ext cx="359623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4" name="Billede 3" descr="Markering af Indholdsredigering og Sideredigering i Sitecoe">
            <a:extLst>
              <a:ext uri="{FF2B5EF4-FFF2-40B4-BE49-F238E27FC236}">
                <a16:creationId xmlns:a16="http://schemas.microsoft.com/office/drawing/2014/main" id="{1468C4BB-1BD1-26A7-C0B6-D914843B9E3A}"/>
              </a:ext>
            </a:extLst>
          </p:cNvPr>
          <p:cNvPicPr>
            <a:picLocks noChangeAspect="1"/>
          </p:cNvPicPr>
          <p:nvPr/>
        </p:nvPicPr>
        <p:blipFill>
          <a:blip r:embed="rId3"/>
          <a:srcRect r="36030"/>
          <a:stretch/>
        </p:blipFill>
        <p:spPr>
          <a:xfrm>
            <a:off x="1171144" y="1516979"/>
            <a:ext cx="9510188" cy="4561204"/>
          </a:xfrm>
          <a:prstGeom prst="rect">
            <a:avLst/>
          </a:prstGeom>
        </p:spPr>
      </p:pic>
      <p:sp>
        <p:nvSpPr>
          <p:cNvPr id="10" name="Rektangel 9">
            <a:extLst>
              <a:ext uri="{FF2B5EF4-FFF2-40B4-BE49-F238E27FC236}">
                <a16:creationId xmlns:a16="http://schemas.microsoft.com/office/drawing/2014/main" id="{05D3370C-57E2-5B8B-E044-992C0EAC9048}"/>
              </a:ext>
            </a:extLst>
          </p:cNvPr>
          <p:cNvSpPr/>
          <p:nvPr/>
        </p:nvSpPr>
        <p:spPr>
          <a:xfrm>
            <a:off x="1400536" y="3090441"/>
            <a:ext cx="4514127" cy="8102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77967166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
            <a:extLst>
              <a:ext uri="{FF2B5EF4-FFF2-40B4-BE49-F238E27FC236}">
                <a16:creationId xmlns:a16="http://schemas.microsoft.com/office/drawing/2014/main" id="{ECE3F967-83F1-42EE-AC6C-1BCE3FFA9F1E}"/>
              </a:ext>
            </a:extLst>
          </p:cNvPr>
          <p:cNvSpPr txBox="1"/>
          <p:nvPr/>
        </p:nvSpPr>
        <p:spPr>
          <a:xfrm>
            <a:off x="905353" y="1637004"/>
            <a:ext cx="4654013" cy="2554545"/>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Indholdsredigering</a:t>
            </a:r>
          </a:p>
          <a:p>
            <a:r>
              <a:rPr lang="da-DK" sz="1600" dirty="0">
                <a:solidFill>
                  <a:srgbClr val="FFFFFF"/>
                </a:solidFill>
                <a:latin typeface="Arial" panose="020B0604020202020204" pitchFamily="34" charset="0"/>
                <a:cs typeface="Arial" panose="020B0604020202020204" pitchFamily="34" charset="0"/>
              </a:rPr>
              <a:t>Her er alle indholdselementer organiseret i en overskuelig træstruktur. Herfra kan du redigere alle indholdselementer og oprette nye elementer – fx nye sider.</a:t>
            </a:r>
          </a:p>
          <a:p>
            <a:endParaRPr lang="da-DK" sz="1600" dirty="0">
              <a:solidFill>
                <a:srgbClr val="FFFFFF"/>
              </a:solidFill>
              <a:latin typeface="Arial" panose="020B0604020202020204" pitchFamily="34" charset="0"/>
              <a:cs typeface="Arial" panose="020B0604020202020204" pitchFamily="34" charset="0"/>
            </a:endParaRPr>
          </a:p>
          <a:p>
            <a:r>
              <a:rPr lang="da-DK" sz="1600" b="1" dirty="0">
                <a:solidFill>
                  <a:srgbClr val="FFFFFF"/>
                </a:solidFill>
                <a:latin typeface="Arial" panose="020B0604020202020204" pitchFamily="34" charset="0"/>
                <a:cs typeface="Arial" panose="020B0604020202020204" pitchFamily="34" charset="0"/>
              </a:rPr>
              <a:t>Sideredigering</a:t>
            </a:r>
          </a:p>
          <a:p>
            <a:r>
              <a:rPr lang="da-DK" sz="1600" dirty="0">
                <a:solidFill>
                  <a:srgbClr val="FFFFFF"/>
                </a:solidFill>
                <a:latin typeface="Arial" panose="020B0604020202020204" pitchFamily="34" charset="0"/>
                <a:cs typeface="Arial" panose="020B0604020202020204" pitchFamily="34" charset="0"/>
              </a:rPr>
              <a:t>Her står du på selve siden og redigerer. Du kan tilføje komponenter og ændre i tekster direkte på siden.</a:t>
            </a:r>
          </a:p>
        </p:txBody>
      </p:sp>
      <p:sp>
        <p:nvSpPr>
          <p:cNvPr id="5" name="Rektangel" title="&quot;&quot;">
            <a:extLst>
              <a:ext uri="{FF2B5EF4-FFF2-40B4-BE49-F238E27FC236}">
                <a16:creationId xmlns:a16="http://schemas.microsoft.com/office/drawing/2014/main" id="{8FD0A61A-E3CC-4591-8FDF-8FF6B76A6200}"/>
              </a:ext>
            </a:extLst>
          </p:cNvPr>
          <p:cNvSpPr/>
          <p:nvPr/>
        </p:nvSpPr>
        <p:spPr>
          <a:xfrm>
            <a:off x="1006953" y="1276554"/>
            <a:ext cx="177800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p:cNvSpPr txBox="1"/>
          <p:nvPr/>
        </p:nvSpPr>
        <p:spPr>
          <a:xfrm>
            <a:off x="905353" y="876444"/>
            <a:ext cx="2948821" cy="430887"/>
          </a:xfrm>
          <a:prstGeom prst="rect">
            <a:avLst/>
          </a:prstGeom>
          <a:noFill/>
        </p:spPr>
        <p:txBody>
          <a:bodyPr wrap="square" rtlCol="0">
            <a:spAutoFit/>
          </a:bodyPr>
          <a:lstStyle/>
          <a:p>
            <a:r>
              <a:rPr lang="en-US" sz="2200" b="1" dirty="0" err="1">
                <a:solidFill>
                  <a:srgbClr val="FFFFFF"/>
                </a:solidFill>
                <a:latin typeface="Arial" panose="020B0604020202020204" pitchFamily="34" charset="0"/>
                <a:cs typeface="Arial" panose="020B0604020202020204" pitchFamily="34" charset="0"/>
              </a:rPr>
              <a:t>Nøglebegreber</a:t>
            </a:r>
            <a:endParaRPr lang="da-DK" sz="2200" b="1" dirty="0"/>
          </a:p>
        </p:txBody>
      </p:sp>
      <p:sp>
        <p:nvSpPr>
          <p:cNvPr id="7" name="Titel 1"/>
          <p:cNvSpPr>
            <a:spLocks noGrp="1"/>
          </p:cNvSpPr>
          <p:nvPr>
            <p:ph type="title"/>
          </p:nvPr>
        </p:nvSpPr>
        <p:spPr>
          <a:xfrm>
            <a:off x="4172119" y="94258"/>
            <a:ext cx="375807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889752770"/>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title="&quot;&quot;"/>
          <p:cNvCxnSpPr>
            <a:stCxn id="11" idx="1"/>
          </p:cNvCxnSpPr>
          <p:nvPr/>
        </p:nvCxnSpPr>
        <p:spPr>
          <a:xfrm flipH="1" flipV="1">
            <a:off x="6710524" y="5827802"/>
            <a:ext cx="329514" cy="169277"/>
          </a:xfrm>
          <a:prstGeom prst="straightConnector1">
            <a:avLst/>
          </a:prstGeom>
          <a:ln>
            <a:solidFill>
              <a:srgbClr val="FFFFFF"/>
            </a:solidFill>
            <a:tailEnd type="triangle"/>
          </a:ln>
        </p:spPr>
        <p:style>
          <a:lnRef idx="2">
            <a:schemeClr val="dk1"/>
          </a:lnRef>
          <a:fillRef idx="0">
            <a:schemeClr val="dk1"/>
          </a:fillRef>
          <a:effectRef idx="1">
            <a:schemeClr val="dk1"/>
          </a:effectRef>
          <a:fontRef idx="minor">
            <a:schemeClr val="tx1"/>
          </a:fontRef>
        </p:style>
      </p:cxnSp>
      <p:sp>
        <p:nvSpPr>
          <p:cNvPr id="11" name="TextBox 2"/>
          <p:cNvSpPr txBox="1"/>
          <p:nvPr/>
        </p:nvSpPr>
        <p:spPr>
          <a:xfrm>
            <a:off x="7040038" y="5627747"/>
            <a:ext cx="2139597" cy="738664"/>
          </a:xfrm>
          <a:prstGeom prst="rect">
            <a:avLst/>
          </a:prstGeom>
          <a:noFill/>
          <a:ln>
            <a:noFill/>
          </a:ln>
        </p:spPr>
        <p:txBody>
          <a:bodyPr wrap="square" rtlCol="0">
            <a:spAutoFit/>
          </a:bodyPr>
          <a:lstStyle/>
          <a:p>
            <a:r>
              <a:rPr lang="da-DK" sz="1400" dirty="0">
                <a:solidFill>
                  <a:srgbClr val="FFFFFF"/>
                </a:solidFill>
                <a:latin typeface="Arial" panose="020B0604020202020204" pitchFamily="34" charset="0"/>
                <a:cs typeface="Arial" panose="020B0604020202020204" pitchFamily="34" charset="0"/>
              </a:rPr>
              <a:t>Indsæt og redigér indhold direkte på siden.</a:t>
            </a:r>
            <a:br>
              <a:rPr lang="da-DK" sz="1400" dirty="0">
                <a:solidFill>
                  <a:srgbClr val="FFFFFF"/>
                </a:solidFill>
                <a:latin typeface="Arial" panose="020B0604020202020204" pitchFamily="34" charset="0"/>
                <a:cs typeface="Arial" panose="020B0604020202020204" pitchFamily="34" charset="0"/>
              </a:rPr>
            </a:br>
            <a:r>
              <a:rPr lang="da-DK" sz="1400" i="1" dirty="0">
                <a:solidFill>
                  <a:srgbClr val="FFFFFF"/>
                </a:solidFill>
                <a:latin typeface="Arial" panose="020B0604020202020204" pitchFamily="34" charset="0"/>
                <a:cs typeface="Arial" panose="020B0604020202020204" pitchFamily="34" charset="0"/>
              </a:rPr>
              <a:t>(fx mikroartikler og tekst)</a:t>
            </a:r>
          </a:p>
        </p:txBody>
      </p:sp>
      <p:cxnSp>
        <p:nvCxnSpPr>
          <p:cNvPr id="6" name="Straight Arrow Connector 5" title="&quot;&quot;"/>
          <p:cNvCxnSpPr>
            <a:cxnSpLocks/>
          </p:cNvCxnSpPr>
          <p:nvPr/>
        </p:nvCxnSpPr>
        <p:spPr>
          <a:xfrm>
            <a:off x="6134011" y="2239320"/>
            <a:ext cx="389264" cy="0"/>
          </a:xfrm>
          <a:prstGeom prst="straightConnector1">
            <a:avLst/>
          </a:prstGeom>
          <a:ln>
            <a:solidFill>
              <a:srgbClr val="FFFFFF"/>
            </a:solidFill>
            <a:tailEnd type="triangle"/>
          </a:ln>
        </p:spPr>
        <p:style>
          <a:lnRef idx="2">
            <a:schemeClr val="dk1"/>
          </a:lnRef>
          <a:fillRef idx="0">
            <a:schemeClr val="dk1"/>
          </a:fillRef>
          <a:effectRef idx="1">
            <a:schemeClr val="dk1"/>
          </a:effectRef>
          <a:fontRef idx="minor">
            <a:schemeClr val="tx1"/>
          </a:fontRef>
        </p:style>
      </p:cxnSp>
      <p:sp>
        <p:nvSpPr>
          <p:cNvPr id="10" name="Tekst 1"/>
          <p:cNvSpPr txBox="1"/>
          <p:nvPr/>
        </p:nvSpPr>
        <p:spPr>
          <a:xfrm>
            <a:off x="3153638" y="2107396"/>
            <a:ext cx="3227671" cy="738664"/>
          </a:xfrm>
          <a:prstGeom prst="rect">
            <a:avLst/>
          </a:prstGeom>
          <a:noFill/>
          <a:ln>
            <a:noFill/>
          </a:ln>
        </p:spPr>
        <p:txBody>
          <a:bodyPr wrap="square" rtlCol="0">
            <a:spAutoFit/>
          </a:bodyPr>
          <a:lstStyle/>
          <a:p>
            <a:r>
              <a:rPr lang="da-DK" sz="1400" dirty="0">
                <a:solidFill>
                  <a:srgbClr val="FFFFFF"/>
                </a:solidFill>
                <a:latin typeface="Arial" panose="020B0604020202020204" pitchFamily="34" charset="0"/>
                <a:cs typeface="Arial" panose="020B0604020202020204" pitchFamily="34" charset="0"/>
              </a:rPr>
              <a:t>Navigér i alle sider og elementer i Sitecores indholdstræ.</a:t>
            </a:r>
            <a:br>
              <a:rPr lang="da-DK" sz="1400" dirty="0">
                <a:solidFill>
                  <a:srgbClr val="FFFFFF"/>
                </a:solidFill>
                <a:latin typeface="Arial" panose="020B0604020202020204" pitchFamily="34" charset="0"/>
                <a:cs typeface="Arial" panose="020B0604020202020204" pitchFamily="34" charset="0"/>
              </a:rPr>
            </a:br>
            <a:r>
              <a:rPr lang="da-DK" sz="1400" i="1" dirty="0">
                <a:solidFill>
                  <a:srgbClr val="FFFFFF"/>
                </a:solidFill>
                <a:latin typeface="Arial" panose="020B0604020202020204" pitchFamily="34" charset="0"/>
                <a:cs typeface="Arial" panose="020B0604020202020204" pitchFamily="34" charset="0"/>
              </a:rPr>
              <a:t>(elementer kan fx være mikroartikler)</a:t>
            </a:r>
          </a:p>
        </p:txBody>
      </p:sp>
      <p:sp>
        <p:nvSpPr>
          <p:cNvPr id="14" name="Rektangel" title="&quot;&quot;">
            <a:extLst>
              <a:ext uri="{FF2B5EF4-FFF2-40B4-BE49-F238E27FC236}">
                <a16:creationId xmlns:a16="http://schemas.microsoft.com/office/drawing/2014/main" id="{0D821588-0C94-4BDD-A673-7FC5D3BF40BB}"/>
              </a:ext>
            </a:extLst>
          </p:cNvPr>
          <p:cNvSpPr/>
          <p:nvPr/>
        </p:nvSpPr>
        <p:spPr>
          <a:xfrm flipV="1">
            <a:off x="1372714" y="1190954"/>
            <a:ext cx="214518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itel 2">
            <a:extLst>
              <a:ext uri="{FF2B5EF4-FFF2-40B4-BE49-F238E27FC236}">
                <a16:creationId xmlns:a16="http://schemas.microsoft.com/office/drawing/2014/main" id="{FB4F7F93-191F-492B-A540-3989D8DB1490}"/>
              </a:ext>
            </a:extLst>
          </p:cNvPr>
          <p:cNvSpPr txBox="1">
            <a:spLocks/>
          </p:cNvSpPr>
          <p:nvPr/>
        </p:nvSpPr>
        <p:spPr>
          <a:xfrm>
            <a:off x="1321914" y="793866"/>
            <a:ext cx="2475386" cy="459830"/>
          </a:xfrm>
          <a:prstGeom prst="rect">
            <a:avLst/>
          </a:prstGeom>
        </p:spPr>
        <p:txBody>
          <a:bodyPr>
            <a:normAutofit/>
          </a:bodyPr>
          <a:lstStyle>
            <a:lvl1pPr marL="342900" indent="-342900" algn="l" defTabSz="457200" rtl="0" eaLnBrk="1" latinLnBrk="0" hangingPunct="1">
              <a:spcBef>
                <a:spcPct val="20000"/>
              </a:spcBef>
              <a:buFont typeface="Arial"/>
              <a:buChar char="•"/>
              <a:defRPr sz="15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5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5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5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2000" b="1" kern="1200" baseline="0" dirty="0">
                <a:solidFill>
                  <a:srgbClr val="FFFFFF"/>
                </a:solidFill>
                <a:latin typeface="Arial" panose="020B0604020202020204" pitchFamily="34" charset="0"/>
                <a:cs typeface="Arial" panose="020B0604020202020204" pitchFamily="34" charset="0"/>
              </a:rPr>
              <a:t>Logikker i Sitecore</a:t>
            </a:r>
          </a:p>
        </p:txBody>
      </p:sp>
      <p:sp>
        <p:nvSpPr>
          <p:cNvPr id="3" name="Titel 1"/>
          <p:cNvSpPr>
            <a:spLocks noGrp="1"/>
          </p:cNvSpPr>
          <p:nvPr>
            <p:ph type="title"/>
          </p:nvPr>
        </p:nvSpPr>
        <p:spPr>
          <a:xfrm>
            <a:off x="4411825" y="151801"/>
            <a:ext cx="365288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2" name="Billede 1" descr="Skærmbillede af sideredigering af indholdssiden Dansk kørekort i udlandet"/>
          <p:cNvPicPr>
            <a:picLocks noChangeAspect="1"/>
          </p:cNvPicPr>
          <p:nvPr/>
        </p:nvPicPr>
        <p:blipFill>
          <a:blip r:embed="rId3"/>
          <a:srcRect/>
          <a:stretch/>
        </p:blipFill>
        <p:spPr>
          <a:xfrm>
            <a:off x="373657" y="3189249"/>
            <a:ext cx="6000817" cy="3205971"/>
          </a:xfrm>
          <a:prstGeom prst="rect">
            <a:avLst/>
          </a:prstGeom>
        </p:spPr>
      </p:pic>
      <p:pic>
        <p:nvPicPr>
          <p:cNvPr id="12" name="Billede 11" descr="Udklip fra sitecores indholdstræ, hvor man kan se, hvordan man navigerer ned blandt alle siderne. ">
            <a:extLst>
              <a:ext uri="{FF2B5EF4-FFF2-40B4-BE49-F238E27FC236}">
                <a16:creationId xmlns:a16="http://schemas.microsoft.com/office/drawing/2014/main" id="{59115951-BAC6-F1EF-61B4-C5DE7F8DEEB8}"/>
              </a:ext>
            </a:extLst>
          </p:cNvPr>
          <p:cNvPicPr>
            <a:picLocks noChangeAspect="1"/>
          </p:cNvPicPr>
          <p:nvPr/>
        </p:nvPicPr>
        <p:blipFill>
          <a:blip r:embed="rId4"/>
          <a:stretch>
            <a:fillRect/>
          </a:stretch>
        </p:blipFill>
        <p:spPr>
          <a:xfrm>
            <a:off x="6995834" y="1190954"/>
            <a:ext cx="4502709" cy="2666078"/>
          </a:xfrm>
          <a:prstGeom prst="rect">
            <a:avLst/>
          </a:prstGeom>
        </p:spPr>
      </p:pic>
    </p:spTree>
    <p:extLst>
      <p:ext uri="{BB962C8B-B14F-4D97-AF65-F5344CB8AC3E}">
        <p14:creationId xmlns:p14="http://schemas.microsoft.com/office/powerpoint/2010/main" val="3762864566"/>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33960" y="193730"/>
            <a:ext cx="371761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4" name="Billede 3">
            <a:extLst>
              <a:ext uri="{FF2B5EF4-FFF2-40B4-BE49-F238E27FC236}">
                <a16:creationId xmlns:a16="http://schemas.microsoft.com/office/drawing/2014/main" id="{C72D4399-8593-07C7-E558-8F7E4FC9EC68}"/>
              </a:ext>
            </a:extLst>
          </p:cNvPr>
          <p:cNvPicPr>
            <a:picLocks noChangeAspect="1"/>
          </p:cNvPicPr>
          <p:nvPr/>
        </p:nvPicPr>
        <p:blipFill>
          <a:blip r:embed="rId3"/>
          <a:srcRect r="36487"/>
          <a:stretch/>
        </p:blipFill>
        <p:spPr>
          <a:xfrm>
            <a:off x="1678329" y="1176743"/>
            <a:ext cx="9304892" cy="4494851"/>
          </a:xfrm>
          <a:prstGeom prst="rect">
            <a:avLst/>
          </a:prstGeom>
        </p:spPr>
      </p:pic>
      <p:sp>
        <p:nvSpPr>
          <p:cNvPr id="6" name="Rektangel 5">
            <a:extLst>
              <a:ext uri="{FF2B5EF4-FFF2-40B4-BE49-F238E27FC236}">
                <a16:creationId xmlns:a16="http://schemas.microsoft.com/office/drawing/2014/main" id="{56EAE551-CA47-97D6-752A-D0DE58E154EE}"/>
              </a:ext>
            </a:extLst>
          </p:cNvPr>
          <p:cNvSpPr/>
          <p:nvPr/>
        </p:nvSpPr>
        <p:spPr>
          <a:xfrm>
            <a:off x="1921397" y="2766349"/>
            <a:ext cx="2268638" cy="7639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93936825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title="&quot;&quot;">
            <a:extLst>
              <a:ext uri="{FF2B5EF4-FFF2-40B4-BE49-F238E27FC236}">
                <a16:creationId xmlns:a16="http://schemas.microsoft.com/office/drawing/2014/main" id="{846300AE-C181-4F7E-B4EC-4CDE03E2373A}"/>
              </a:ext>
            </a:extLst>
          </p:cNvPr>
          <p:cNvSpPr/>
          <p:nvPr/>
        </p:nvSpPr>
        <p:spPr>
          <a:xfrm>
            <a:off x="577207" y="1481850"/>
            <a:ext cx="3463165"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1747C4CA-CAB9-4ED9-A7D7-B9CA00B45CC5}"/>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solidFill>
                  <a:srgbClr val="FFFFFF"/>
                </a:solidFill>
                <a:latin typeface="Arial" panose="020B0604020202020204" pitchFamily="34" charset="0"/>
                <a:cs typeface="Arial" panose="020B0604020202020204" pitchFamily="34" charset="0"/>
              </a:rPr>
              <a:t>Spørgeundersøgelse før undervisning</a:t>
            </a:r>
          </a:p>
        </p:txBody>
      </p:sp>
      <p:sp>
        <p:nvSpPr>
          <p:cNvPr id="6" name="AutoShape 4" descr="https://f2c-2110-prod.prod.sitad.dk/documentsite/getdoc.aspx?DocumentId=11498192&amp;CompressionLevel=0&amp;ContentId=image001.png@01DB65D5.C8495490"/>
          <p:cNvSpPr>
            <a:spLocks noChangeAspect="1" noChangeArrowheads="1"/>
          </p:cNvSpPr>
          <p:nvPr/>
        </p:nvSpPr>
        <p:spPr bwMode="auto">
          <a:xfrm>
            <a:off x="155575" y="-555625"/>
            <a:ext cx="1476375" cy="1447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937911275"/>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1" descr="Markering af borger.dk i inholdstræet" title="Billede af Sitecore redigeringsside ">
            <a:extLst>
              <a:ext uri="{FF2B5EF4-FFF2-40B4-BE49-F238E27FC236}">
                <a16:creationId xmlns:a16="http://schemas.microsoft.com/office/drawing/2014/main" id="{C287F09F-B037-4042-B4BD-2EE589AB1281}"/>
              </a:ext>
            </a:extLst>
          </p:cNvPr>
          <p:cNvPicPr>
            <a:picLocks noChangeAspect="1"/>
          </p:cNvPicPr>
          <p:nvPr/>
        </p:nvPicPr>
        <p:blipFill>
          <a:blip r:embed="rId3"/>
          <a:stretch>
            <a:fillRect/>
          </a:stretch>
        </p:blipFill>
        <p:spPr>
          <a:xfrm>
            <a:off x="704385" y="1778000"/>
            <a:ext cx="10867954" cy="3946305"/>
          </a:xfrm>
          <a:prstGeom prst="rect">
            <a:avLst/>
          </a:prstGeom>
        </p:spPr>
      </p:pic>
      <p:sp>
        <p:nvSpPr>
          <p:cNvPr id="6" name="Rektangel: afrundede hjørner 5" title="&quot;&quot;">
            <a:extLst>
              <a:ext uri="{FF2B5EF4-FFF2-40B4-BE49-F238E27FC236}">
                <a16:creationId xmlns:a16="http://schemas.microsoft.com/office/drawing/2014/main" id="{760B1090-8D02-E71F-60AC-DA18A52D5117}"/>
              </a:ext>
            </a:extLst>
          </p:cNvPr>
          <p:cNvSpPr/>
          <p:nvPr/>
        </p:nvSpPr>
        <p:spPr>
          <a:xfrm>
            <a:off x="10789920" y="2743200"/>
            <a:ext cx="433137" cy="25025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n>
                <a:solidFill>
                  <a:srgbClr val="FF0000"/>
                </a:solidFill>
              </a:ln>
              <a:noFill/>
            </a:endParaRPr>
          </a:p>
        </p:txBody>
      </p:sp>
      <p:sp>
        <p:nvSpPr>
          <p:cNvPr id="5" name="Rektangel" title="&quot;&quot;">
            <a:extLst>
              <a:ext uri="{FF2B5EF4-FFF2-40B4-BE49-F238E27FC236}">
                <a16:creationId xmlns:a16="http://schemas.microsoft.com/office/drawing/2014/main" id="{66739794-499C-480A-B2A6-0F82B8D498F8}"/>
              </a:ext>
            </a:extLst>
          </p:cNvPr>
          <p:cNvSpPr/>
          <p:nvPr/>
        </p:nvSpPr>
        <p:spPr>
          <a:xfrm>
            <a:off x="704384" y="1253696"/>
            <a:ext cx="438738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p:cNvSpPr txBox="1"/>
          <p:nvPr/>
        </p:nvSpPr>
        <p:spPr>
          <a:xfrm>
            <a:off x="660476" y="822860"/>
            <a:ext cx="5933660" cy="677108"/>
          </a:xfrm>
          <a:prstGeom prst="rect">
            <a:avLst/>
          </a:prstGeom>
          <a:noFill/>
        </p:spPr>
        <p:txBody>
          <a:bodyPr wrap="square" rtlCol="0">
            <a:spAutoFit/>
          </a:bodyPr>
          <a:lstStyle/>
          <a:p>
            <a:pPr lvl="0"/>
            <a:r>
              <a:rPr lang="da-DK" sz="2000" b="1" dirty="0">
                <a:solidFill>
                  <a:srgbClr val="FFFFFF"/>
                </a:solidFill>
                <a:latin typeface="Arial" panose="020B0604020202020204" pitchFamily="34" charset="0"/>
                <a:cs typeface="Arial" panose="020B0604020202020204" pitchFamily="34" charset="0"/>
              </a:rPr>
              <a:t>Navigér via indholdstræet til borger.dk</a:t>
            </a:r>
          </a:p>
          <a:p>
            <a:endParaRPr lang="da-DK" dirty="0"/>
          </a:p>
        </p:txBody>
      </p:sp>
      <p:sp>
        <p:nvSpPr>
          <p:cNvPr id="7" name="Titel 1"/>
          <p:cNvSpPr>
            <a:spLocks noGrp="1"/>
          </p:cNvSpPr>
          <p:nvPr>
            <p:ph type="title"/>
          </p:nvPr>
        </p:nvSpPr>
        <p:spPr>
          <a:xfrm>
            <a:off x="4358236" y="213144"/>
            <a:ext cx="396037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704098382"/>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title="&quot;&quot;">
            <a:extLst>
              <a:ext uri="{FF2B5EF4-FFF2-40B4-BE49-F238E27FC236}">
                <a16:creationId xmlns:a16="http://schemas.microsoft.com/office/drawing/2014/main" id="{5412B30D-C97A-4272-B2A1-C463DA523113}"/>
              </a:ext>
            </a:extLst>
          </p:cNvPr>
          <p:cNvSpPr/>
          <p:nvPr/>
        </p:nvSpPr>
        <p:spPr>
          <a:xfrm>
            <a:off x="704383" y="1253696"/>
            <a:ext cx="6341309"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p:cNvSpPr txBox="1"/>
          <p:nvPr/>
        </p:nvSpPr>
        <p:spPr>
          <a:xfrm>
            <a:off x="704383" y="825298"/>
            <a:ext cx="7107774" cy="400110"/>
          </a:xfrm>
          <a:prstGeom prst="rect">
            <a:avLst/>
          </a:prstGeom>
          <a:noFill/>
        </p:spPr>
        <p:txBody>
          <a:bodyPr wrap="square" rtlCol="0">
            <a:spAutoFit/>
          </a:bodyPr>
          <a:lstStyle/>
          <a:p>
            <a:pPr lvl="0"/>
            <a:r>
              <a:rPr lang="da-DK" sz="2000" b="1" dirty="0">
                <a:solidFill>
                  <a:srgbClr val="FFFFFF"/>
                </a:solidFill>
                <a:latin typeface="Arial" panose="020B0604020202020204" pitchFamily="34" charset="0"/>
                <a:cs typeface="Arial" panose="020B0604020202020204" pitchFamily="34" charset="0"/>
              </a:rPr>
              <a:t>Redigér </a:t>
            </a:r>
            <a:r>
              <a:rPr lang="da-DK" sz="2000" b="1" dirty="0" err="1">
                <a:solidFill>
                  <a:srgbClr val="FFFFFF"/>
                </a:solidFill>
                <a:latin typeface="Arial" panose="020B0604020202020204" pitchFamily="34" charset="0"/>
                <a:cs typeface="Arial" panose="020B0604020202020204" pitchFamily="34" charset="0"/>
              </a:rPr>
              <a:t>mikroartikel</a:t>
            </a:r>
            <a:r>
              <a:rPr lang="da-DK" sz="2000" b="1" dirty="0">
                <a:solidFill>
                  <a:srgbClr val="FFFFFF"/>
                </a:solidFill>
                <a:latin typeface="Arial" panose="020B0604020202020204" pitchFamily="34" charset="0"/>
                <a:cs typeface="Arial" panose="020B0604020202020204" pitchFamily="34" charset="0"/>
              </a:rPr>
              <a:t> via indholdsredigering på borger.dk</a:t>
            </a:r>
          </a:p>
        </p:txBody>
      </p:sp>
      <p:sp>
        <p:nvSpPr>
          <p:cNvPr id="6" name="Titel 1"/>
          <p:cNvSpPr>
            <a:spLocks noGrp="1"/>
          </p:cNvSpPr>
          <p:nvPr>
            <p:ph type="title"/>
          </p:nvPr>
        </p:nvSpPr>
        <p:spPr>
          <a:xfrm>
            <a:off x="4419973" y="86548"/>
            <a:ext cx="381472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grpSp>
        <p:nvGrpSpPr>
          <p:cNvPr id="25" name="Gruppe 24" descr="Skærmbillede, der med tal og overstregning viser, hvordan man navigerer ned gennem indholdstræet for at finde den mikroartikel, man vil redigere. ">
            <a:extLst>
              <a:ext uri="{FF2B5EF4-FFF2-40B4-BE49-F238E27FC236}">
                <a16:creationId xmlns:a16="http://schemas.microsoft.com/office/drawing/2014/main" id="{D281DC42-00FC-54A7-37E8-26B45406FE50}"/>
              </a:ext>
            </a:extLst>
          </p:cNvPr>
          <p:cNvGrpSpPr/>
          <p:nvPr/>
        </p:nvGrpSpPr>
        <p:grpSpPr>
          <a:xfrm>
            <a:off x="2040985" y="1459029"/>
            <a:ext cx="6535456" cy="4765437"/>
            <a:chOff x="2040985" y="1459030"/>
            <a:chExt cx="5978408" cy="4359256"/>
          </a:xfrm>
        </p:grpSpPr>
        <p:pic>
          <p:nvPicPr>
            <p:cNvPr id="7" name="Billede 6">
              <a:extLst>
                <a:ext uri="{FF2B5EF4-FFF2-40B4-BE49-F238E27FC236}">
                  <a16:creationId xmlns:a16="http://schemas.microsoft.com/office/drawing/2014/main" id="{0CACE936-7C7D-9C89-01E6-C96F1108911A}"/>
                </a:ext>
              </a:extLst>
            </p:cNvPr>
            <p:cNvPicPr>
              <a:picLocks noChangeAspect="1"/>
            </p:cNvPicPr>
            <p:nvPr/>
          </p:nvPicPr>
          <p:blipFill>
            <a:blip r:embed="rId3"/>
            <a:stretch>
              <a:fillRect/>
            </a:stretch>
          </p:blipFill>
          <p:spPr>
            <a:xfrm>
              <a:off x="2040985" y="1459030"/>
              <a:ext cx="5978408" cy="4359256"/>
            </a:xfrm>
            <a:prstGeom prst="rect">
              <a:avLst/>
            </a:prstGeom>
          </p:spPr>
        </p:pic>
        <p:sp>
          <p:nvSpPr>
            <p:cNvPr id="8" name="Rektangel 7">
              <a:extLst>
                <a:ext uri="{FF2B5EF4-FFF2-40B4-BE49-F238E27FC236}">
                  <a16:creationId xmlns:a16="http://schemas.microsoft.com/office/drawing/2014/main" id="{C75556D5-AFAB-C235-E01A-B05401866285}"/>
                </a:ext>
              </a:extLst>
            </p:cNvPr>
            <p:cNvSpPr/>
            <p:nvPr/>
          </p:nvSpPr>
          <p:spPr>
            <a:xfrm>
              <a:off x="2443830" y="2918518"/>
              <a:ext cx="149851" cy="1238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Ellipse 8">
              <a:extLst>
                <a:ext uri="{FF2B5EF4-FFF2-40B4-BE49-F238E27FC236}">
                  <a16:creationId xmlns:a16="http://schemas.microsoft.com/office/drawing/2014/main" id="{A7751E74-D240-2E0D-7392-C81E686C00E4}"/>
                </a:ext>
              </a:extLst>
            </p:cNvPr>
            <p:cNvSpPr/>
            <p:nvPr/>
          </p:nvSpPr>
          <p:spPr>
            <a:xfrm>
              <a:off x="2080408" y="345261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0" name="Ellipse 9">
              <a:extLst>
                <a:ext uri="{FF2B5EF4-FFF2-40B4-BE49-F238E27FC236}">
                  <a16:creationId xmlns:a16="http://schemas.microsoft.com/office/drawing/2014/main" id="{03B0F908-0DF4-C278-7395-EA7064F6047F}"/>
                </a:ext>
              </a:extLst>
            </p:cNvPr>
            <p:cNvSpPr/>
            <p:nvPr/>
          </p:nvSpPr>
          <p:spPr>
            <a:xfrm>
              <a:off x="2080408" y="309244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1" name="Ellipse 10">
              <a:extLst>
                <a:ext uri="{FF2B5EF4-FFF2-40B4-BE49-F238E27FC236}">
                  <a16:creationId xmlns:a16="http://schemas.microsoft.com/office/drawing/2014/main" id="{FD03CB3E-BCD8-F2C2-158A-7C711C9D7C6D}"/>
                </a:ext>
              </a:extLst>
            </p:cNvPr>
            <p:cNvSpPr/>
            <p:nvPr/>
          </p:nvSpPr>
          <p:spPr>
            <a:xfrm>
              <a:off x="2080408" y="2755319"/>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4" name="Rektangel 13">
              <a:extLst>
                <a:ext uri="{FF2B5EF4-FFF2-40B4-BE49-F238E27FC236}">
                  <a16:creationId xmlns:a16="http://schemas.microsoft.com/office/drawing/2014/main" id="{F3EB5679-93FB-15F7-7544-E70F7904787A}"/>
                </a:ext>
              </a:extLst>
            </p:cNvPr>
            <p:cNvSpPr/>
            <p:nvPr/>
          </p:nvSpPr>
          <p:spPr>
            <a:xfrm>
              <a:off x="2531448" y="3181726"/>
              <a:ext cx="149851" cy="1238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4">
              <a:extLst>
                <a:ext uri="{FF2B5EF4-FFF2-40B4-BE49-F238E27FC236}">
                  <a16:creationId xmlns:a16="http://schemas.microsoft.com/office/drawing/2014/main" id="{52B0B534-CDB5-102D-A0EB-07F258B41E2F}"/>
                </a:ext>
              </a:extLst>
            </p:cNvPr>
            <p:cNvSpPr/>
            <p:nvPr/>
          </p:nvSpPr>
          <p:spPr>
            <a:xfrm>
              <a:off x="2606373" y="3487439"/>
              <a:ext cx="149851" cy="1238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a:extLst>
                <a:ext uri="{FF2B5EF4-FFF2-40B4-BE49-F238E27FC236}">
                  <a16:creationId xmlns:a16="http://schemas.microsoft.com/office/drawing/2014/main" id="{52093D4C-1337-32A9-DCED-388D6A10753A}"/>
                </a:ext>
              </a:extLst>
            </p:cNvPr>
            <p:cNvSpPr/>
            <p:nvPr/>
          </p:nvSpPr>
          <p:spPr>
            <a:xfrm>
              <a:off x="2712724" y="4634919"/>
              <a:ext cx="149851" cy="1238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ktangel 16">
              <a:extLst>
                <a:ext uri="{FF2B5EF4-FFF2-40B4-BE49-F238E27FC236}">
                  <a16:creationId xmlns:a16="http://schemas.microsoft.com/office/drawing/2014/main" id="{F7266323-9B0A-B502-8F02-00C110632E0D}"/>
                </a:ext>
              </a:extLst>
            </p:cNvPr>
            <p:cNvSpPr/>
            <p:nvPr/>
          </p:nvSpPr>
          <p:spPr>
            <a:xfrm>
              <a:off x="2798159" y="4799144"/>
              <a:ext cx="149851" cy="1238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ektangel 17">
              <a:extLst>
                <a:ext uri="{FF2B5EF4-FFF2-40B4-BE49-F238E27FC236}">
                  <a16:creationId xmlns:a16="http://schemas.microsoft.com/office/drawing/2014/main" id="{095912DF-F879-1D70-776D-717C6E6CDF70}"/>
                </a:ext>
              </a:extLst>
            </p:cNvPr>
            <p:cNvSpPr/>
            <p:nvPr/>
          </p:nvSpPr>
          <p:spPr>
            <a:xfrm>
              <a:off x="2884755" y="5604041"/>
              <a:ext cx="765305" cy="1835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Rektangel 18">
              <a:extLst>
                <a:ext uri="{FF2B5EF4-FFF2-40B4-BE49-F238E27FC236}">
                  <a16:creationId xmlns:a16="http://schemas.microsoft.com/office/drawing/2014/main" id="{03863DA5-FE7F-AD9C-0FC4-989B796CD049}"/>
                </a:ext>
              </a:extLst>
            </p:cNvPr>
            <p:cNvSpPr/>
            <p:nvPr/>
          </p:nvSpPr>
          <p:spPr>
            <a:xfrm>
              <a:off x="4572175" y="3857587"/>
              <a:ext cx="995764" cy="777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Ellipse 20">
              <a:extLst>
                <a:ext uri="{FF2B5EF4-FFF2-40B4-BE49-F238E27FC236}">
                  <a16:creationId xmlns:a16="http://schemas.microsoft.com/office/drawing/2014/main" id="{BFEFC24C-B2E6-8C54-47DC-D159FDB11E81}"/>
                </a:ext>
              </a:extLst>
            </p:cNvPr>
            <p:cNvSpPr/>
            <p:nvPr/>
          </p:nvSpPr>
          <p:spPr>
            <a:xfrm>
              <a:off x="2290422" y="4436749"/>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4</a:t>
              </a:r>
            </a:p>
          </p:txBody>
        </p:sp>
        <p:sp>
          <p:nvSpPr>
            <p:cNvPr id="22" name="Ellipse 21">
              <a:extLst>
                <a:ext uri="{FF2B5EF4-FFF2-40B4-BE49-F238E27FC236}">
                  <a16:creationId xmlns:a16="http://schemas.microsoft.com/office/drawing/2014/main" id="{916F0546-3092-9D6D-348B-F1527FFAD3F5}"/>
                </a:ext>
              </a:extLst>
            </p:cNvPr>
            <p:cNvSpPr/>
            <p:nvPr/>
          </p:nvSpPr>
          <p:spPr>
            <a:xfrm>
              <a:off x="2417794" y="475412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5</a:t>
              </a:r>
            </a:p>
          </p:txBody>
        </p:sp>
        <p:sp>
          <p:nvSpPr>
            <p:cNvPr id="23" name="Ellipse 22">
              <a:extLst>
                <a:ext uri="{FF2B5EF4-FFF2-40B4-BE49-F238E27FC236}">
                  <a16:creationId xmlns:a16="http://schemas.microsoft.com/office/drawing/2014/main" id="{8A9E46A1-50C8-0A18-F4AD-6F01B2A3A862}"/>
                </a:ext>
              </a:extLst>
            </p:cNvPr>
            <p:cNvSpPr/>
            <p:nvPr/>
          </p:nvSpPr>
          <p:spPr>
            <a:xfrm>
              <a:off x="2474159" y="5470195"/>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6</a:t>
              </a:r>
            </a:p>
          </p:txBody>
        </p:sp>
        <p:sp>
          <p:nvSpPr>
            <p:cNvPr id="24" name="Ellipse 23">
              <a:extLst>
                <a:ext uri="{FF2B5EF4-FFF2-40B4-BE49-F238E27FC236}">
                  <a16:creationId xmlns:a16="http://schemas.microsoft.com/office/drawing/2014/main" id="{BD45ECB6-F6DE-1621-3DA5-69A7B9549D84}"/>
                </a:ext>
              </a:extLst>
            </p:cNvPr>
            <p:cNvSpPr/>
            <p:nvPr/>
          </p:nvSpPr>
          <p:spPr>
            <a:xfrm>
              <a:off x="5405939" y="368475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7</a:t>
              </a:r>
            </a:p>
          </p:txBody>
        </p:sp>
      </p:grpSp>
    </p:spTree>
    <p:extLst>
      <p:ext uri="{BB962C8B-B14F-4D97-AF65-F5344CB8AC3E}">
        <p14:creationId xmlns:p14="http://schemas.microsoft.com/office/powerpoint/2010/main" val="2455126782"/>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17775" y="170917"/>
            <a:ext cx="4138402" cy="727300"/>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4" name="Billede 3">
            <a:extLst>
              <a:ext uri="{FF2B5EF4-FFF2-40B4-BE49-F238E27FC236}">
                <a16:creationId xmlns:a16="http://schemas.microsoft.com/office/drawing/2014/main" id="{474893CE-290C-C40F-DB20-80A74C5AAD5D}"/>
              </a:ext>
            </a:extLst>
          </p:cNvPr>
          <p:cNvPicPr>
            <a:picLocks noChangeAspect="1"/>
          </p:cNvPicPr>
          <p:nvPr/>
        </p:nvPicPr>
        <p:blipFill>
          <a:blip r:embed="rId3"/>
          <a:srcRect l="-14430" t="1032" r="50728" b="-1032"/>
          <a:stretch/>
        </p:blipFill>
        <p:spPr>
          <a:xfrm>
            <a:off x="-34306" y="925987"/>
            <a:ext cx="10394066" cy="5006025"/>
          </a:xfrm>
          <a:prstGeom prst="rect">
            <a:avLst/>
          </a:prstGeom>
        </p:spPr>
      </p:pic>
      <p:sp>
        <p:nvSpPr>
          <p:cNvPr id="5" name="Rektangel 4">
            <a:extLst>
              <a:ext uri="{FF2B5EF4-FFF2-40B4-BE49-F238E27FC236}">
                <a16:creationId xmlns:a16="http://schemas.microsoft.com/office/drawing/2014/main" id="{0A2BFE55-5DF1-6C40-63F1-6EAA67A05913}"/>
              </a:ext>
            </a:extLst>
          </p:cNvPr>
          <p:cNvSpPr/>
          <p:nvPr/>
        </p:nvSpPr>
        <p:spPr>
          <a:xfrm>
            <a:off x="5092861" y="2569580"/>
            <a:ext cx="2511706" cy="9838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6614304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a:extLst>
              <a:ext uri="{FF2B5EF4-FFF2-40B4-BE49-F238E27FC236}">
                <a16:creationId xmlns:a16="http://schemas.microsoft.com/office/drawing/2014/main" id="{87A2E2A8-C13A-4ED3-B99C-F19CD8B4BB0F}"/>
              </a:ext>
            </a:extLst>
          </p:cNvPr>
          <p:cNvSpPr txBox="1"/>
          <p:nvPr/>
        </p:nvSpPr>
        <p:spPr>
          <a:xfrm>
            <a:off x="652664" y="2477855"/>
            <a:ext cx="4654013" cy="1569660"/>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Når du klikker på ‘Sideredigering’, ser du borger.dk-forsiden.</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Links på siden er aktive. Klik og navigér frem til den side, du ønsker at redigere.</a:t>
            </a:r>
          </a:p>
          <a:p>
            <a:endParaRPr lang="da-DK" sz="1600" dirty="0">
              <a:solidFill>
                <a:srgbClr val="FFFFFF"/>
              </a:solidFill>
              <a:latin typeface="Arial" panose="020B0604020202020204" pitchFamily="34" charset="0"/>
              <a:cs typeface="Arial" panose="020B0604020202020204" pitchFamily="34" charset="0"/>
            </a:endParaRPr>
          </a:p>
        </p:txBody>
      </p:sp>
      <p:sp>
        <p:nvSpPr>
          <p:cNvPr id="7" name="Rektangel" title="&quot;&quot;">
            <a:extLst>
              <a:ext uri="{FF2B5EF4-FFF2-40B4-BE49-F238E27FC236}">
                <a16:creationId xmlns:a16="http://schemas.microsoft.com/office/drawing/2014/main" id="{974CC842-168B-4BFF-98A9-30BDC4C4398D}"/>
              </a:ext>
            </a:extLst>
          </p:cNvPr>
          <p:cNvSpPr/>
          <p:nvPr/>
        </p:nvSpPr>
        <p:spPr>
          <a:xfrm>
            <a:off x="712313" y="1527209"/>
            <a:ext cx="321479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txBox="1"/>
          <p:nvPr/>
        </p:nvSpPr>
        <p:spPr>
          <a:xfrm>
            <a:off x="652664" y="1117159"/>
            <a:ext cx="3886200" cy="400110"/>
          </a:xfrm>
          <a:prstGeom prst="rect">
            <a:avLst/>
          </a:prstGeom>
          <a:noFill/>
        </p:spPr>
        <p:txBody>
          <a:bodyPr wrap="square" rtlCol="0">
            <a:spAutoFit/>
          </a:bodyPr>
          <a:lstStyle/>
          <a:p>
            <a:pPr lvl="0"/>
            <a:r>
              <a:rPr lang="da-DK" sz="2000" b="1" dirty="0">
                <a:solidFill>
                  <a:srgbClr val="FFFFFF"/>
                </a:solidFill>
                <a:latin typeface="Arial" panose="020B0604020202020204" pitchFamily="34" charset="0"/>
                <a:cs typeface="Arial" panose="020B0604020202020204" pitchFamily="34" charset="0"/>
              </a:rPr>
              <a:t>Sideredigering på borger.dk</a:t>
            </a:r>
          </a:p>
        </p:txBody>
      </p:sp>
      <p:sp>
        <p:nvSpPr>
          <p:cNvPr id="2" name="Titel 1"/>
          <p:cNvSpPr>
            <a:spLocks noGrp="1"/>
          </p:cNvSpPr>
          <p:nvPr>
            <p:ph type="title"/>
          </p:nvPr>
        </p:nvSpPr>
        <p:spPr>
          <a:xfrm>
            <a:off x="4083107" y="139929"/>
            <a:ext cx="387822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3" name="Billede 2" descr="Skærmklip af hele forsiden af borger.dk i redaktørmiljøe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057" y="802710"/>
            <a:ext cx="2916360" cy="5837274"/>
          </a:xfrm>
          <a:prstGeom prst="rect">
            <a:avLst/>
          </a:prstGeom>
        </p:spPr>
      </p:pic>
    </p:spTree>
    <p:extLst>
      <p:ext uri="{BB962C8B-B14F-4D97-AF65-F5344CB8AC3E}">
        <p14:creationId xmlns:p14="http://schemas.microsoft.com/office/powerpoint/2010/main" val="1390273073"/>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title="&quot;&quot;"/>
          <p:cNvSpPr/>
          <p:nvPr/>
        </p:nvSpPr>
        <p:spPr>
          <a:xfrm>
            <a:off x="10144759" y="2047240"/>
            <a:ext cx="295703" cy="299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title="&quot;&quot;">
            <a:extLst>
              <a:ext uri="{FF2B5EF4-FFF2-40B4-BE49-F238E27FC236}">
                <a16:creationId xmlns:a16="http://schemas.microsoft.com/office/drawing/2014/main" id="{0C03DC87-B226-453E-A524-E23518FDB890}"/>
              </a:ext>
            </a:extLst>
          </p:cNvPr>
          <p:cNvSpPr/>
          <p:nvPr/>
        </p:nvSpPr>
        <p:spPr>
          <a:xfrm>
            <a:off x="930085" y="1209450"/>
            <a:ext cx="5165915"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p:cNvSpPr txBox="1"/>
          <p:nvPr/>
        </p:nvSpPr>
        <p:spPr>
          <a:xfrm>
            <a:off x="930085" y="785480"/>
            <a:ext cx="6351104" cy="400110"/>
          </a:xfrm>
          <a:prstGeom prst="rect">
            <a:avLst/>
          </a:prstGeom>
          <a:noFill/>
        </p:spPr>
        <p:txBody>
          <a:bodyPr wrap="square" rtlCol="0">
            <a:spAutoFit/>
          </a:bodyPr>
          <a:lstStyle/>
          <a:p>
            <a:pPr lvl="0"/>
            <a:r>
              <a:rPr lang="da-DK" sz="2000" b="1" dirty="0">
                <a:solidFill>
                  <a:srgbClr val="FFFFFF"/>
                </a:solidFill>
                <a:latin typeface="Arial" panose="020B0604020202020204" pitchFamily="34" charset="0"/>
                <a:cs typeface="Arial" panose="020B0604020202020204" pitchFamily="34" charset="0"/>
              </a:rPr>
              <a:t>Brug søgefunktionen for at finde indholdssider</a:t>
            </a:r>
          </a:p>
        </p:txBody>
      </p:sp>
      <p:sp>
        <p:nvSpPr>
          <p:cNvPr id="2" name="Titel 1"/>
          <p:cNvSpPr>
            <a:spLocks noGrp="1"/>
          </p:cNvSpPr>
          <p:nvPr>
            <p:ph type="title"/>
          </p:nvPr>
        </p:nvSpPr>
        <p:spPr>
          <a:xfrm>
            <a:off x="4544352" y="153521"/>
            <a:ext cx="362051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5" name="Billede 4" descr="Markering af søgefeltet på forsiden af borger.dk i redaktørmiljøe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085" y="1479084"/>
            <a:ext cx="10058400" cy="4660749"/>
          </a:xfrm>
          <a:prstGeom prst="rect">
            <a:avLst/>
          </a:prstGeom>
        </p:spPr>
      </p:pic>
    </p:spTree>
    <p:extLst>
      <p:ext uri="{BB962C8B-B14F-4D97-AF65-F5344CB8AC3E}">
        <p14:creationId xmlns:p14="http://schemas.microsoft.com/office/powerpoint/2010/main" val="3120663332"/>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
          <p:cNvSpPr>
            <a:spLocks noGrp="1"/>
          </p:cNvSpPr>
          <p:nvPr>
            <p:ph type="body" sz="quarter" idx="4294967295"/>
          </p:nvPr>
        </p:nvSpPr>
        <p:spPr>
          <a:xfrm>
            <a:off x="1220789" y="4151624"/>
            <a:ext cx="9599612" cy="627063"/>
          </a:xfrm>
          <a:prstGeom prst="rect">
            <a:avLst/>
          </a:prstGeom>
        </p:spPr>
        <p:txBody>
          <a:bodyPr/>
          <a:lstStyle/>
          <a:p>
            <a:pPr marL="0" indent="0" algn="ctr">
              <a:buNone/>
            </a:pPr>
            <a:r>
              <a:rPr lang="da-DK" sz="2400" dirty="0">
                <a:solidFill>
                  <a:srgbClr val="FFFFFF"/>
                </a:solidFill>
                <a:latin typeface="Arial" panose="020B0604020202020204" pitchFamily="34" charset="0"/>
                <a:cs typeface="Arial" panose="020B0604020202020204" pitchFamily="34" charset="0"/>
              </a:rPr>
              <a:t>Skift mellem de 2 former for redigering</a:t>
            </a:r>
          </a:p>
        </p:txBody>
      </p:sp>
      <p:pic>
        <p:nvPicPr>
          <p:cNvPr id="4" name="Picture 2" descr="Ikon for indholdsredigering 1 blyant." title="&quot;&quot;"/>
          <p:cNvPicPr>
            <a:picLocks noGrp="1" noChangeAspect="1"/>
          </p:cNvPicPr>
          <p:nvPr>
            <p:ph sz="quarter" idx="4294967295"/>
          </p:nvPr>
        </p:nvPicPr>
        <p:blipFill>
          <a:blip r:embed="rId3"/>
          <a:stretch>
            <a:fillRect/>
          </a:stretch>
        </p:blipFill>
        <p:spPr>
          <a:xfrm>
            <a:off x="4253841" y="2706376"/>
            <a:ext cx="1000125" cy="990600"/>
          </a:xfrm>
          <a:prstGeom prst="rect">
            <a:avLst/>
          </a:prstGeom>
        </p:spPr>
      </p:pic>
      <p:cxnSp>
        <p:nvCxnSpPr>
          <p:cNvPr id="13" name="Straight Arrow Connector" title="&quot;&quot;"/>
          <p:cNvCxnSpPr>
            <a:cxnSpLocks/>
          </p:cNvCxnSpPr>
          <p:nvPr/>
        </p:nvCxnSpPr>
        <p:spPr>
          <a:xfrm>
            <a:off x="5668814" y="3185591"/>
            <a:ext cx="427186" cy="0"/>
          </a:xfrm>
          <a:prstGeom prst="straightConnector1">
            <a:avLst/>
          </a:prstGeom>
          <a:ln>
            <a:solidFill>
              <a:srgbClr val="FFFFFF"/>
            </a:solidFill>
            <a:headEnd type="triangle"/>
            <a:tailEnd type="triangle"/>
          </a:ln>
        </p:spPr>
        <p:style>
          <a:lnRef idx="2">
            <a:schemeClr val="dk1"/>
          </a:lnRef>
          <a:fillRef idx="0">
            <a:schemeClr val="dk1"/>
          </a:fillRef>
          <a:effectRef idx="1">
            <a:schemeClr val="dk1"/>
          </a:effectRef>
          <a:fontRef idx="minor">
            <a:schemeClr val="tx1"/>
          </a:fontRef>
        </p:style>
      </p:cxnSp>
      <p:pic>
        <p:nvPicPr>
          <p:cNvPr id="5" name="Picture 1" descr="Ikon for sideredigering 3 farveblyanter" title="&quot;&quot;"/>
          <p:cNvPicPr>
            <a:picLocks noChangeAspect="1"/>
          </p:cNvPicPr>
          <p:nvPr/>
        </p:nvPicPr>
        <p:blipFill>
          <a:blip r:embed="rId4"/>
          <a:stretch>
            <a:fillRect/>
          </a:stretch>
        </p:blipFill>
        <p:spPr>
          <a:xfrm>
            <a:off x="6661722" y="2685458"/>
            <a:ext cx="1000265" cy="1000265"/>
          </a:xfrm>
          <a:prstGeom prst="rect">
            <a:avLst/>
          </a:prstGeom>
        </p:spPr>
      </p:pic>
      <p:sp>
        <p:nvSpPr>
          <p:cNvPr id="6" name="Titel 1"/>
          <p:cNvSpPr>
            <a:spLocks noGrp="1"/>
          </p:cNvSpPr>
          <p:nvPr>
            <p:ph type="title"/>
          </p:nvPr>
        </p:nvSpPr>
        <p:spPr>
          <a:xfrm>
            <a:off x="4253841" y="187101"/>
            <a:ext cx="383034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092365335"/>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1" descr="Trin for trin-markering af vejen fra sideredigering til indholdsredigering.">
            <a:extLst>
              <a:ext uri="{FF2B5EF4-FFF2-40B4-BE49-F238E27FC236}">
                <a16:creationId xmlns:a16="http://schemas.microsoft.com/office/drawing/2014/main" id="{9D0FE962-63F3-4216-A88A-660142EF9F1B}"/>
              </a:ext>
            </a:extLst>
          </p:cNvPr>
          <p:cNvPicPr>
            <a:picLocks noChangeAspect="1"/>
          </p:cNvPicPr>
          <p:nvPr/>
        </p:nvPicPr>
        <p:blipFill>
          <a:blip r:embed="rId3"/>
          <a:srcRect r="10926"/>
          <a:stretch/>
        </p:blipFill>
        <p:spPr>
          <a:xfrm>
            <a:off x="1006952" y="1554114"/>
            <a:ext cx="10601402" cy="4589094"/>
          </a:xfrm>
          <a:prstGeom prst="rect">
            <a:avLst/>
          </a:prstGeom>
        </p:spPr>
      </p:pic>
      <p:sp>
        <p:nvSpPr>
          <p:cNvPr id="3" name="Rektangel" title="&quot;&quot;">
            <a:extLst>
              <a:ext uri="{FF2B5EF4-FFF2-40B4-BE49-F238E27FC236}">
                <a16:creationId xmlns:a16="http://schemas.microsoft.com/office/drawing/2014/main" id="{61EF45E0-745A-4308-820F-1CE10D70EB0E}"/>
              </a:ext>
            </a:extLst>
          </p:cNvPr>
          <p:cNvSpPr/>
          <p:nvPr/>
        </p:nvSpPr>
        <p:spPr>
          <a:xfrm>
            <a:off x="1006953" y="1270031"/>
            <a:ext cx="447944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p:cNvSpPr txBox="1"/>
          <p:nvPr/>
        </p:nvSpPr>
        <p:spPr>
          <a:xfrm>
            <a:off x="1006952" y="877007"/>
            <a:ext cx="5413725" cy="677108"/>
          </a:xfrm>
          <a:prstGeom prst="rect">
            <a:avLst/>
          </a:prstGeom>
          <a:noFill/>
        </p:spPr>
        <p:txBody>
          <a:bodyPr wrap="square" rtlCol="0">
            <a:spAutoFit/>
          </a:bodyPr>
          <a:lstStyle/>
          <a:p>
            <a:pPr lvl="0"/>
            <a:r>
              <a:rPr lang="en-US" sz="2000" b="1" dirty="0">
                <a:solidFill>
                  <a:srgbClr val="FFFFFF"/>
                </a:solidFill>
                <a:latin typeface="Arial" panose="020B0604020202020204" pitchFamily="34" charset="0"/>
                <a:cs typeface="Arial" panose="020B0604020202020204" pitchFamily="34" charset="0"/>
              </a:rPr>
              <a:t>Fra </a:t>
            </a:r>
            <a:r>
              <a:rPr lang="en-US" sz="2000" b="1" dirty="0" err="1">
                <a:solidFill>
                  <a:srgbClr val="FFFFFF"/>
                </a:solidFill>
                <a:latin typeface="Arial" panose="020B0604020202020204" pitchFamily="34" charset="0"/>
                <a:cs typeface="Arial" panose="020B0604020202020204" pitchFamily="34" charset="0"/>
              </a:rPr>
              <a:t>sideredigering</a:t>
            </a:r>
            <a:r>
              <a:rPr lang="en-US" sz="2000" b="1" dirty="0">
                <a:solidFill>
                  <a:srgbClr val="FFFFFF"/>
                </a:solidFill>
                <a:latin typeface="Arial" panose="020B0604020202020204" pitchFamily="34" charset="0"/>
                <a:cs typeface="Arial" panose="020B0604020202020204" pitchFamily="34" charset="0"/>
              </a:rPr>
              <a:t> til </a:t>
            </a:r>
            <a:r>
              <a:rPr lang="en-US" sz="2000" b="1" dirty="0" err="1">
                <a:solidFill>
                  <a:srgbClr val="FFFFFF"/>
                </a:solidFill>
                <a:latin typeface="Arial" panose="020B0604020202020204" pitchFamily="34" charset="0"/>
                <a:cs typeface="Arial" panose="020B0604020202020204" pitchFamily="34" charset="0"/>
              </a:rPr>
              <a:t>indholdsredigering</a:t>
            </a:r>
            <a:br>
              <a:rPr lang="da-DK" b="1" dirty="0">
                <a:solidFill>
                  <a:prstClr val="black"/>
                </a:solidFill>
              </a:rPr>
            </a:br>
            <a:endParaRPr lang="da-DK" b="1" dirty="0">
              <a:solidFill>
                <a:prstClr val="black"/>
              </a:solidFill>
            </a:endParaRPr>
          </a:p>
        </p:txBody>
      </p:sp>
      <p:sp>
        <p:nvSpPr>
          <p:cNvPr id="4" name="Titel 1"/>
          <p:cNvSpPr>
            <a:spLocks noGrp="1"/>
          </p:cNvSpPr>
          <p:nvPr>
            <p:ph type="title"/>
          </p:nvPr>
        </p:nvSpPr>
        <p:spPr>
          <a:xfrm>
            <a:off x="4352869" y="169613"/>
            <a:ext cx="3531499" cy="660284"/>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7" name="Rektangel 6">
            <a:extLst>
              <a:ext uri="{FF2B5EF4-FFF2-40B4-BE49-F238E27FC236}">
                <a16:creationId xmlns:a16="http://schemas.microsoft.com/office/drawing/2014/main" id="{485BE24F-FF4B-89EC-E246-40DB53B36A1B}"/>
              </a:ext>
            </a:extLst>
          </p:cNvPr>
          <p:cNvSpPr/>
          <p:nvPr/>
        </p:nvSpPr>
        <p:spPr>
          <a:xfrm>
            <a:off x="3804460" y="1813237"/>
            <a:ext cx="324000" cy="26780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1B37280F-F4E9-BEAE-6399-C95AC004321C}"/>
              </a:ext>
            </a:extLst>
          </p:cNvPr>
          <p:cNvSpPr/>
          <p:nvPr/>
        </p:nvSpPr>
        <p:spPr>
          <a:xfrm>
            <a:off x="6609801" y="2595705"/>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9" name="Ellipse 8">
            <a:extLst>
              <a:ext uri="{FF2B5EF4-FFF2-40B4-BE49-F238E27FC236}">
                <a16:creationId xmlns:a16="http://schemas.microsoft.com/office/drawing/2014/main" id="{456A292B-E66E-B1A1-FDC2-8E51D9C51CAC}"/>
              </a:ext>
            </a:extLst>
          </p:cNvPr>
          <p:cNvSpPr/>
          <p:nvPr/>
        </p:nvSpPr>
        <p:spPr>
          <a:xfrm>
            <a:off x="3184228" y="227833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0" name="Ellipse 9">
            <a:extLst>
              <a:ext uri="{FF2B5EF4-FFF2-40B4-BE49-F238E27FC236}">
                <a16:creationId xmlns:a16="http://schemas.microsoft.com/office/drawing/2014/main" id="{787086A6-9879-8AF1-5DC5-A0AB95B23F32}"/>
              </a:ext>
            </a:extLst>
          </p:cNvPr>
          <p:cNvSpPr/>
          <p:nvPr/>
        </p:nvSpPr>
        <p:spPr>
          <a:xfrm>
            <a:off x="3435855" y="170877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1" name="Rektangel 10">
            <a:extLst>
              <a:ext uri="{FF2B5EF4-FFF2-40B4-BE49-F238E27FC236}">
                <a16:creationId xmlns:a16="http://schemas.microsoft.com/office/drawing/2014/main" id="{FA35BB66-94A1-D2AB-1DE1-3D808AF5A3B5}"/>
              </a:ext>
            </a:extLst>
          </p:cNvPr>
          <p:cNvSpPr/>
          <p:nvPr/>
        </p:nvSpPr>
        <p:spPr>
          <a:xfrm>
            <a:off x="3587740" y="2307538"/>
            <a:ext cx="772632" cy="1812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E23771DE-2CAE-CCA1-9144-6F450CCF4F0A}"/>
              </a:ext>
            </a:extLst>
          </p:cNvPr>
          <p:cNvSpPr/>
          <p:nvPr/>
        </p:nvSpPr>
        <p:spPr>
          <a:xfrm>
            <a:off x="6019136" y="2663780"/>
            <a:ext cx="553965" cy="24929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996084473"/>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B58ED05C-DF52-417B-BFA6-DC779B084DD8}"/>
              </a:ext>
            </a:extLst>
          </p:cNvPr>
          <p:cNvSpPr txBox="1"/>
          <p:nvPr/>
        </p:nvSpPr>
        <p:spPr>
          <a:xfrm>
            <a:off x="457947" y="2818323"/>
            <a:ext cx="4654013" cy="1077218"/>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Siden splittes, og du kan redigere via indholdsredigering. Klik på ”Gem/luk”,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når du er færdig med at redigere. </a:t>
            </a:r>
          </a:p>
        </p:txBody>
      </p:sp>
      <p:sp>
        <p:nvSpPr>
          <p:cNvPr id="2" name="Titel 1"/>
          <p:cNvSpPr>
            <a:spLocks noGrp="1"/>
          </p:cNvSpPr>
          <p:nvPr>
            <p:ph type="title"/>
          </p:nvPr>
        </p:nvSpPr>
        <p:spPr>
          <a:xfrm>
            <a:off x="4390604" y="170916"/>
            <a:ext cx="400083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6" name="Billede 5" descr="Visning af split af side.">
            <a:extLst>
              <a:ext uri="{FF2B5EF4-FFF2-40B4-BE49-F238E27FC236}">
                <a16:creationId xmlns:a16="http://schemas.microsoft.com/office/drawing/2014/main" id="{0E3E4813-5510-5957-B36A-A88DAF64FBAA}"/>
              </a:ext>
            </a:extLst>
          </p:cNvPr>
          <p:cNvPicPr>
            <a:picLocks noChangeAspect="1"/>
          </p:cNvPicPr>
          <p:nvPr/>
        </p:nvPicPr>
        <p:blipFill>
          <a:blip r:embed="rId3"/>
          <a:stretch>
            <a:fillRect/>
          </a:stretch>
        </p:blipFill>
        <p:spPr>
          <a:xfrm>
            <a:off x="4106497" y="1374855"/>
            <a:ext cx="7906156" cy="4457929"/>
          </a:xfrm>
          <a:prstGeom prst="rect">
            <a:avLst/>
          </a:prstGeom>
        </p:spPr>
      </p:pic>
      <p:sp>
        <p:nvSpPr>
          <p:cNvPr id="7" name="Rektangel 6">
            <a:extLst>
              <a:ext uri="{FF2B5EF4-FFF2-40B4-BE49-F238E27FC236}">
                <a16:creationId xmlns:a16="http://schemas.microsoft.com/office/drawing/2014/main" id="{BB8D8414-3D67-5281-7E98-B9487DA0D181}"/>
              </a:ext>
            </a:extLst>
          </p:cNvPr>
          <p:cNvSpPr/>
          <p:nvPr/>
        </p:nvSpPr>
        <p:spPr>
          <a:xfrm>
            <a:off x="4407964" y="1630357"/>
            <a:ext cx="324000" cy="26780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194068740"/>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title="&quot;&quot;">
            <a:extLst>
              <a:ext uri="{FF2B5EF4-FFF2-40B4-BE49-F238E27FC236}">
                <a16:creationId xmlns:a16="http://schemas.microsoft.com/office/drawing/2014/main" id="{B50A6B9A-7C22-4C7F-983F-968745736CBD}"/>
              </a:ext>
            </a:extLst>
          </p:cNvPr>
          <p:cNvSpPr/>
          <p:nvPr/>
        </p:nvSpPr>
        <p:spPr>
          <a:xfrm>
            <a:off x="1006953" y="1282283"/>
            <a:ext cx="447944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p:cNvSpPr txBox="1"/>
          <p:nvPr/>
        </p:nvSpPr>
        <p:spPr>
          <a:xfrm>
            <a:off x="1006953" y="883264"/>
            <a:ext cx="5615608" cy="677108"/>
          </a:xfrm>
          <a:prstGeom prst="rect">
            <a:avLst/>
          </a:prstGeom>
          <a:noFill/>
        </p:spPr>
        <p:txBody>
          <a:bodyPr wrap="square" rtlCol="0">
            <a:spAutoFit/>
          </a:bodyPr>
          <a:lstStyle/>
          <a:p>
            <a:pPr lvl="0"/>
            <a:r>
              <a:rPr lang="en-US" sz="2000" b="1" dirty="0">
                <a:solidFill>
                  <a:srgbClr val="FFFFFF"/>
                </a:solidFill>
                <a:latin typeface="Arial" panose="020B0604020202020204" pitchFamily="34" charset="0"/>
                <a:cs typeface="Arial" panose="020B0604020202020204" pitchFamily="34" charset="0"/>
              </a:rPr>
              <a:t>Fra </a:t>
            </a:r>
            <a:r>
              <a:rPr lang="en-US" sz="2000" b="1" dirty="0" err="1">
                <a:solidFill>
                  <a:srgbClr val="FFFFFF"/>
                </a:solidFill>
                <a:latin typeface="Arial" panose="020B0604020202020204" pitchFamily="34" charset="0"/>
                <a:cs typeface="Arial" panose="020B0604020202020204" pitchFamily="34" charset="0"/>
              </a:rPr>
              <a:t>indholdsredigering</a:t>
            </a:r>
            <a:r>
              <a:rPr lang="en-US" sz="2000" b="1" dirty="0">
                <a:solidFill>
                  <a:srgbClr val="FFFFFF"/>
                </a:solidFill>
                <a:latin typeface="Arial" panose="020B0604020202020204" pitchFamily="34" charset="0"/>
                <a:cs typeface="Arial" panose="020B0604020202020204" pitchFamily="34" charset="0"/>
              </a:rPr>
              <a:t> til </a:t>
            </a:r>
            <a:r>
              <a:rPr lang="en-US" sz="2000" b="1" dirty="0" err="1">
                <a:solidFill>
                  <a:srgbClr val="FFFFFF"/>
                </a:solidFill>
                <a:latin typeface="Arial" panose="020B0604020202020204" pitchFamily="34" charset="0"/>
                <a:cs typeface="Arial" panose="020B0604020202020204" pitchFamily="34" charset="0"/>
              </a:rPr>
              <a:t>sideredigering</a:t>
            </a:r>
            <a:br>
              <a:rPr lang="da-DK" b="1" dirty="0">
                <a:solidFill>
                  <a:prstClr val="black"/>
                </a:solidFill>
              </a:rPr>
            </a:br>
            <a:endParaRPr lang="da-DK" b="1" dirty="0">
              <a:solidFill>
                <a:prstClr val="black"/>
              </a:solidFill>
            </a:endParaRPr>
          </a:p>
        </p:txBody>
      </p:sp>
      <p:sp>
        <p:nvSpPr>
          <p:cNvPr id="4" name="Titel 1"/>
          <p:cNvSpPr>
            <a:spLocks noGrp="1"/>
          </p:cNvSpPr>
          <p:nvPr>
            <p:ph type="title"/>
          </p:nvPr>
        </p:nvSpPr>
        <p:spPr>
          <a:xfrm>
            <a:off x="4787114" y="234809"/>
            <a:ext cx="348294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7" name="Billede 6" descr="Trin for trin vejen fra indholdsredigering til sideredigering">
            <a:extLst>
              <a:ext uri="{FF2B5EF4-FFF2-40B4-BE49-F238E27FC236}">
                <a16:creationId xmlns:a16="http://schemas.microsoft.com/office/drawing/2014/main" id="{AA15DE8A-88CB-277F-DC69-F042028481F4}"/>
              </a:ext>
            </a:extLst>
          </p:cNvPr>
          <p:cNvPicPr>
            <a:picLocks noChangeAspect="1"/>
          </p:cNvPicPr>
          <p:nvPr/>
        </p:nvPicPr>
        <p:blipFill>
          <a:blip r:embed="rId3"/>
          <a:srcRect/>
          <a:stretch/>
        </p:blipFill>
        <p:spPr>
          <a:xfrm>
            <a:off x="1006952" y="1727021"/>
            <a:ext cx="9245412" cy="4568904"/>
          </a:xfrm>
          <a:prstGeom prst="rect">
            <a:avLst/>
          </a:prstGeom>
        </p:spPr>
      </p:pic>
      <p:sp>
        <p:nvSpPr>
          <p:cNvPr id="8" name="Ellipse 7">
            <a:extLst>
              <a:ext uri="{FF2B5EF4-FFF2-40B4-BE49-F238E27FC236}">
                <a16:creationId xmlns:a16="http://schemas.microsoft.com/office/drawing/2014/main" id="{8DB52B8F-BAF9-5E03-D876-89BA7D029187}"/>
              </a:ext>
            </a:extLst>
          </p:cNvPr>
          <p:cNvSpPr/>
          <p:nvPr/>
        </p:nvSpPr>
        <p:spPr>
          <a:xfrm>
            <a:off x="3472285" y="241288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9" name="Ellipse 8">
            <a:extLst>
              <a:ext uri="{FF2B5EF4-FFF2-40B4-BE49-F238E27FC236}">
                <a16:creationId xmlns:a16="http://schemas.microsoft.com/office/drawing/2014/main" id="{48BDB93C-9438-B782-1840-45C9A652AD3A}"/>
              </a:ext>
            </a:extLst>
          </p:cNvPr>
          <p:cNvSpPr/>
          <p:nvPr/>
        </p:nvSpPr>
        <p:spPr>
          <a:xfrm>
            <a:off x="2608601" y="180070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0" name="Ellipse 9">
            <a:extLst>
              <a:ext uri="{FF2B5EF4-FFF2-40B4-BE49-F238E27FC236}">
                <a16:creationId xmlns:a16="http://schemas.microsoft.com/office/drawing/2014/main" id="{E141E93F-53B4-8695-7ACC-E68475155ED5}"/>
              </a:ext>
            </a:extLst>
          </p:cNvPr>
          <p:cNvSpPr/>
          <p:nvPr/>
        </p:nvSpPr>
        <p:spPr>
          <a:xfrm>
            <a:off x="1615636" y="4204499"/>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1" name="Rektangel 10">
            <a:extLst>
              <a:ext uri="{FF2B5EF4-FFF2-40B4-BE49-F238E27FC236}">
                <a16:creationId xmlns:a16="http://schemas.microsoft.com/office/drawing/2014/main" id="{0517B0BD-DDA8-76CD-2746-865B0397BEC3}"/>
              </a:ext>
            </a:extLst>
          </p:cNvPr>
          <p:cNvSpPr/>
          <p:nvPr/>
        </p:nvSpPr>
        <p:spPr>
          <a:xfrm>
            <a:off x="1948872" y="4303188"/>
            <a:ext cx="1173019" cy="1487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7DD8FBC1-6151-3B29-6574-4FAC0DB6B95C}"/>
              </a:ext>
            </a:extLst>
          </p:cNvPr>
          <p:cNvSpPr/>
          <p:nvPr/>
        </p:nvSpPr>
        <p:spPr>
          <a:xfrm>
            <a:off x="2803022" y="2129824"/>
            <a:ext cx="420469" cy="1722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EE020A4C-EC79-74BE-F351-359ED042199A}"/>
              </a:ext>
            </a:extLst>
          </p:cNvPr>
          <p:cNvSpPr/>
          <p:nvPr/>
        </p:nvSpPr>
        <p:spPr>
          <a:xfrm>
            <a:off x="2742894" y="2423311"/>
            <a:ext cx="720156" cy="1315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12413838"/>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descr="Resultatet er, at siden åbnes i sideredigering.">
            <a:extLst>
              <a:ext uri="{FF2B5EF4-FFF2-40B4-BE49-F238E27FC236}">
                <a16:creationId xmlns:a16="http://schemas.microsoft.com/office/drawing/2014/main" id="{6E465A8E-6F0B-433D-AD41-E64DAB9CA8CB}"/>
              </a:ext>
            </a:extLst>
          </p:cNvPr>
          <p:cNvPicPr>
            <a:picLocks noChangeAspect="1"/>
          </p:cNvPicPr>
          <p:nvPr/>
        </p:nvPicPr>
        <p:blipFill>
          <a:blip r:embed="rId3"/>
          <a:srcRect l="10871" r="10871"/>
          <a:stretch/>
        </p:blipFill>
        <p:spPr>
          <a:xfrm>
            <a:off x="4640059" y="1150061"/>
            <a:ext cx="7108595" cy="4852896"/>
          </a:xfrm>
          <a:prstGeom prst="rect">
            <a:avLst/>
          </a:prstGeom>
        </p:spPr>
      </p:pic>
      <p:sp>
        <p:nvSpPr>
          <p:cNvPr id="2" name="TextBox">
            <a:extLst>
              <a:ext uri="{FF2B5EF4-FFF2-40B4-BE49-F238E27FC236}">
                <a16:creationId xmlns:a16="http://schemas.microsoft.com/office/drawing/2014/main" id="{520EF493-A049-47D1-9C49-D22BE1A97B93}"/>
              </a:ext>
            </a:extLst>
          </p:cNvPr>
          <p:cNvSpPr txBox="1"/>
          <p:nvPr/>
        </p:nvSpPr>
        <p:spPr>
          <a:xfrm>
            <a:off x="1206782" y="2844225"/>
            <a:ext cx="4654013" cy="584775"/>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Siden åbnes i sideredigering</a:t>
            </a:r>
          </a:p>
        </p:txBody>
      </p:sp>
      <p:sp>
        <p:nvSpPr>
          <p:cNvPr id="3" name="Titel"/>
          <p:cNvSpPr>
            <a:spLocks noGrp="1"/>
          </p:cNvSpPr>
          <p:nvPr>
            <p:ph type="title"/>
          </p:nvPr>
        </p:nvSpPr>
        <p:spPr>
          <a:xfrm>
            <a:off x="4531540" y="170916"/>
            <a:ext cx="369334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14441345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Decorativ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3581" y="1691383"/>
            <a:ext cx="6457685" cy="4305379"/>
          </a:xfrm>
          <a:prstGeom prst="rect">
            <a:avLst/>
          </a:prstGeom>
        </p:spPr>
      </p:pic>
      <p:sp>
        <p:nvSpPr>
          <p:cNvPr id="2" name="Rektangel 1" title="&quot;&quot;">
            <a:extLst>
              <a:ext uri="{FF2B5EF4-FFF2-40B4-BE49-F238E27FC236}">
                <a16:creationId xmlns:a16="http://schemas.microsoft.com/office/drawing/2014/main" id="{B14467D3-360F-40EE-AE40-049F0CED76CB}"/>
              </a:ext>
            </a:extLst>
          </p:cNvPr>
          <p:cNvSpPr/>
          <p:nvPr/>
        </p:nvSpPr>
        <p:spPr>
          <a:xfrm>
            <a:off x="525516" y="2352222"/>
            <a:ext cx="506248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Overskrift"/>
          <p:cNvSpPr>
            <a:spLocks noGrp="1"/>
          </p:cNvSpPr>
          <p:nvPr>
            <p:ph type="title"/>
          </p:nvPr>
        </p:nvSpPr>
        <p:spPr>
          <a:xfrm>
            <a:off x="525516" y="1445196"/>
            <a:ext cx="5307419" cy="1187414"/>
          </a:xfrm>
        </p:spPr>
        <p:txBody>
          <a:bodyPr/>
          <a:lstStyle/>
          <a:p>
            <a:r>
              <a:rPr lang="da-DK" sz="2800" b="1" dirty="0">
                <a:solidFill>
                  <a:prstClr val="white"/>
                </a:solidFill>
                <a:latin typeface="Arial" panose="020B0604020202020204" pitchFamily="34" charset="0"/>
                <a:cs typeface="Arial" panose="020B0604020202020204" pitchFamily="34" charset="0"/>
              </a:rPr>
              <a:t>Lektion 1:</a:t>
            </a:r>
            <a:br>
              <a:rPr lang="da-DK" sz="2800" b="1" dirty="0">
                <a:solidFill>
                  <a:prstClr val="white"/>
                </a:solidFill>
                <a:latin typeface="Arial" panose="020B0604020202020204" pitchFamily="34" charset="0"/>
                <a:cs typeface="Arial" panose="020B0604020202020204" pitchFamily="34" charset="0"/>
              </a:rPr>
            </a:br>
            <a:r>
              <a:rPr lang="da-DK" sz="2800" dirty="0">
                <a:solidFill>
                  <a:prstClr val="white"/>
                </a:solidFill>
                <a:latin typeface="Arial" panose="020B0604020202020204" pitchFamily="34" charset="0"/>
                <a:cs typeface="Arial" panose="020B0604020202020204" pitchFamily="34" charset="0"/>
              </a:rPr>
              <a:t>Introduktion til borger.dk</a:t>
            </a:r>
            <a:endParaRPr lang="da-DK" sz="2800" dirty="0"/>
          </a:p>
        </p:txBody>
      </p:sp>
    </p:spTree>
    <p:extLst>
      <p:ext uri="{BB962C8B-B14F-4D97-AF65-F5344CB8AC3E}">
        <p14:creationId xmlns:p14="http://schemas.microsoft.com/office/powerpoint/2010/main" val="306282212"/>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ogo" descr="Login til end2end-miljøet for lifeindenmark.dk" title="&quot;&quot;">
            <a:extLst>
              <a:ext uri="{FF2B5EF4-FFF2-40B4-BE49-F238E27FC236}">
                <a16:creationId xmlns:a16="http://schemas.microsoft.com/office/drawing/2014/main" id="{7CC6FE1E-20E4-7527-FC01-E9FC11961B93}"/>
              </a:ext>
            </a:extLst>
          </p:cNvPr>
          <p:cNvPicPr>
            <a:picLocks noChangeAspect="1"/>
          </p:cNvPicPr>
          <p:nvPr/>
        </p:nvPicPr>
        <p:blipFill rotWithShape="1">
          <a:blip r:embed="rId3"/>
          <a:srcRect r="50000"/>
          <a:stretch/>
        </p:blipFill>
        <p:spPr>
          <a:xfrm>
            <a:off x="9919369" y="1493994"/>
            <a:ext cx="2272631" cy="1219693"/>
          </a:xfrm>
          <a:prstGeom prst="rect">
            <a:avLst/>
          </a:prstGeom>
        </p:spPr>
      </p:pic>
      <p:pic>
        <p:nvPicPr>
          <p:cNvPr id="4" name="Billede" descr="Login tl entoend-miljøet for lifeindenmark.dk" title="Billede af Sitecore loginside ">
            <a:extLst>
              <a:ext uri="{FF2B5EF4-FFF2-40B4-BE49-F238E27FC236}">
                <a16:creationId xmlns:a16="http://schemas.microsoft.com/office/drawing/2014/main" id="{399CCEE3-435F-4CB5-BD2E-D619094E6417}"/>
              </a:ext>
            </a:extLst>
          </p:cNvPr>
          <p:cNvPicPr>
            <a:picLocks noChangeAspect="1"/>
          </p:cNvPicPr>
          <p:nvPr/>
        </p:nvPicPr>
        <p:blipFill>
          <a:blip r:embed="rId4"/>
          <a:stretch>
            <a:fillRect/>
          </a:stretch>
        </p:blipFill>
        <p:spPr>
          <a:xfrm>
            <a:off x="2782207" y="1484313"/>
            <a:ext cx="5676609" cy="3902669"/>
          </a:xfrm>
          <a:prstGeom prst="rect">
            <a:avLst/>
          </a:prstGeom>
          <a:noFill/>
        </p:spPr>
      </p:pic>
      <p:sp>
        <p:nvSpPr>
          <p:cNvPr id="5" name="Rektangel" title="&quot;&quot;">
            <a:extLst>
              <a:ext uri="{FF2B5EF4-FFF2-40B4-BE49-F238E27FC236}">
                <a16:creationId xmlns:a16="http://schemas.microsoft.com/office/drawing/2014/main" id="{62D403A2-BE8A-48C2-89FD-43B24DCB4E38}"/>
              </a:ext>
            </a:extLst>
          </p:cNvPr>
          <p:cNvSpPr/>
          <p:nvPr/>
        </p:nvSpPr>
        <p:spPr>
          <a:xfrm flipV="1">
            <a:off x="1372713" y="1190954"/>
            <a:ext cx="433506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a:extLst>
              <a:ext uri="{FF2B5EF4-FFF2-40B4-BE49-F238E27FC236}">
                <a16:creationId xmlns:a16="http://schemas.microsoft.com/office/drawing/2014/main" id="{F19B5E0E-6EE4-4F10-BA2F-A260105EFB67}"/>
              </a:ext>
            </a:extLst>
          </p:cNvPr>
          <p:cNvSpPr txBox="1">
            <a:spLocks/>
          </p:cNvSpPr>
          <p:nvPr/>
        </p:nvSpPr>
        <p:spPr>
          <a:xfrm>
            <a:off x="1321913" y="793866"/>
            <a:ext cx="4549497" cy="459830"/>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15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5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5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5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2000" b="1" kern="1200" baseline="0" dirty="0">
                <a:solidFill>
                  <a:srgbClr val="FFFFFF"/>
                </a:solidFill>
                <a:latin typeface="Arial" panose="020B0604020202020204" pitchFamily="34" charset="0"/>
                <a:cs typeface="Arial" panose="020B0604020202020204" pitchFamily="34" charset="0"/>
              </a:rPr>
              <a:t>Log ind i </a:t>
            </a:r>
            <a:r>
              <a:rPr lang="da-DK" sz="2000" b="1" dirty="0">
                <a:solidFill>
                  <a:srgbClr val="FFFFFF"/>
                </a:solidFill>
                <a:latin typeface="Arial" panose="020B0604020202020204" pitchFamily="34" charset="0"/>
                <a:cs typeface="Arial" panose="020B0604020202020204" pitchFamily="34" charset="0"/>
              </a:rPr>
              <a:t>end-to-end </a:t>
            </a:r>
            <a:r>
              <a:rPr lang="da-DK" sz="2000" b="1" kern="1200" baseline="0" dirty="0">
                <a:solidFill>
                  <a:srgbClr val="FFFFFF"/>
                </a:solidFill>
                <a:latin typeface="Arial" panose="020B0604020202020204" pitchFamily="34" charset="0"/>
                <a:cs typeface="Arial" panose="020B0604020202020204" pitchFamily="34" charset="0"/>
              </a:rPr>
              <a:t>miljøet for lifeindenmark.dk</a:t>
            </a:r>
          </a:p>
        </p:txBody>
      </p:sp>
      <p:sp>
        <p:nvSpPr>
          <p:cNvPr id="3" name="Titel 1"/>
          <p:cNvSpPr>
            <a:spLocks noGrp="1"/>
          </p:cNvSpPr>
          <p:nvPr>
            <p:ph type="title"/>
          </p:nvPr>
        </p:nvSpPr>
        <p:spPr>
          <a:xfrm>
            <a:off x="4212579" y="168431"/>
            <a:ext cx="395228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6" name="Tekstfelt 5">
            <a:extLst>
              <a:ext uri="{FF2B5EF4-FFF2-40B4-BE49-F238E27FC236}">
                <a16:creationId xmlns:a16="http://schemas.microsoft.com/office/drawing/2014/main" id="{68853BF2-0A27-3C1B-669F-604820ABC32C}"/>
              </a:ext>
            </a:extLst>
          </p:cNvPr>
          <p:cNvSpPr txBox="1"/>
          <p:nvPr/>
        </p:nvSpPr>
        <p:spPr>
          <a:xfrm>
            <a:off x="2107095" y="5524292"/>
            <a:ext cx="6669773" cy="1138773"/>
          </a:xfrm>
          <a:prstGeom prst="rect">
            <a:avLst/>
          </a:prstGeom>
          <a:noFill/>
        </p:spPr>
        <p:txBody>
          <a:bodyPr wrap="square" rtlCol="0">
            <a:spAutoFit/>
          </a:bodyPr>
          <a:lstStyle/>
          <a:p>
            <a:br>
              <a:rPr lang="nb-NO" b="1" dirty="0">
                <a:solidFill>
                  <a:srgbClr val="FFFFFF"/>
                </a:solidFill>
                <a:latin typeface="Arial" panose="020B0604020202020204" pitchFamily="34" charset="0"/>
                <a:cs typeface="Arial" panose="020B0604020202020204" pitchFamily="34" charset="0"/>
              </a:rPr>
            </a:br>
            <a:r>
              <a:rPr lang="da-DK" dirty="0">
                <a:solidFill>
                  <a:srgbClr val="FFFFFF"/>
                </a:solidFill>
                <a:latin typeface="Arial" panose="020B0604020202020204" pitchFamily="34" charset="0"/>
                <a:cs typeface="Arial" panose="020B0604020202020204" pitchFamily="34" charset="0"/>
                <a:hlinkClick r:id="rId5" tooltip="#AutoGenerate"/>
              </a:rPr>
              <a:t>https://adminlifeindenmark.endtoend.borger.dk/sitecore/login</a:t>
            </a:r>
            <a:endParaRPr lang="da-DK" dirty="0">
              <a:solidFill>
                <a:srgbClr val="FFFFFF"/>
              </a:solidFill>
              <a:latin typeface="Arial" panose="020B0604020202020204" pitchFamily="34" charset="0"/>
              <a:cs typeface="Arial" panose="020B0604020202020204" pitchFamily="34" charset="0"/>
            </a:endParaRPr>
          </a:p>
          <a:p>
            <a:endParaRPr lang="da-DK" sz="1400" b="1" dirty="0">
              <a:solidFill>
                <a:srgbClr val="FFFFFF"/>
              </a:solidFill>
              <a:latin typeface="Arial" panose="020B0604020202020204" pitchFamily="34" charset="0"/>
              <a:cs typeface="Arial" panose="020B0604020202020204" pitchFamily="34" charset="0"/>
            </a:endParaRPr>
          </a:p>
          <a:p>
            <a:endParaRPr lang="da-DK" dirty="0"/>
          </a:p>
        </p:txBody>
      </p:sp>
    </p:spTree>
    <p:extLst>
      <p:ext uri="{BB962C8B-B14F-4D97-AF65-F5344CB8AC3E}">
        <p14:creationId xmlns:p14="http://schemas.microsoft.com/office/powerpoint/2010/main" val="296264415"/>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ogo" descr="Markering af angivelse af sprog til engelsk." title="&quot;&quot;">
            <a:extLst>
              <a:ext uri="{FF2B5EF4-FFF2-40B4-BE49-F238E27FC236}">
                <a16:creationId xmlns:a16="http://schemas.microsoft.com/office/drawing/2014/main" id="{C77D8BA8-C282-24E4-774C-88F0AFA6E294}"/>
              </a:ext>
            </a:extLst>
          </p:cNvPr>
          <p:cNvPicPr>
            <a:picLocks noChangeAspect="1"/>
          </p:cNvPicPr>
          <p:nvPr/>
        </p:nvPicPr>
        <p:blipFill rotWithShape="1">
          <a:blip r:embed="rId3"/>
          <a:srcRect r="50000"/>
          <a:stretch/>
        </p:blipFill>
        <p:spPr>
          <a:xfrm>
            <a:off x="9919369" y="1493994"/>
            <a:ext cx="2272631" cy="1219693"/>
          </a:xfrm>
          <a:prstGeom prst="rect">
            <a:avLst/>
          </a:prstGeom>
        </p:spPr>
      </p:pic>
      <p:pic>
        <p:nvPicPr>
          <p:cNvPr id="3" name="Billede" descr="Indstillingerne huskes til næste gang" title="Billede af Sitecore redigeringsside ">
            <a:extLst>
              <a:ext uri="{FF2B5EF4-FFF2-40B4-BE49-F238E27FC236}">
                <a16:creationId xmlns:a16="http://schemas.microsoft.com/office/drawing/2014/main" id="{C8A8AF2C-3301-5FDD-6322-1375AA2F514B}"/>
              </a:ext>
            </a:extLst>
          </p:cNvPr>
          <p:cNvPicPr>
            <a:picLocks noChangeAspect="1"/>
          </p:cNvPicPr>
          <p:nvPr/>
        </p:nvPicPr>
        <p:blipFill>
          <a:blip r:embed="rId4"/>
          <a:stretch>
            <a:fillRect/>
          </a:stretch>
        </p:blipFill>
        <p:spPr>
          <a:xfrm>
            <a:off x="1862947" y="1880096"/>
            <a:ext cx="6720515" cy="3628690"/>
          </a:xfrm>
          <a:prstGeom prst="rect">
            <a:avLst/>
          </a:prstGeom>
        </p:spPr>
      </p:pic>
      <p:sp>
        <p:nvSpPr>
          <p:cNvPr id="6" name="Rektangel" title="&quot;&quot;">
            <a:extLst>
              <a:ext uri="{FF2B5EF4-FFF2-40B4-BE49-F238E27FC236}">
                <a16:creationId xmlns:a16="http://schemas.microsoft.com/office/drawing/2014/main" id="{8E247806-F51E-79E2-D908-DC313864C1DE}"/>
              </a:ext>
            </a:extLst>
          </p:cNvPr>
          <p:cNvSpPr/>
          <p:nvPr/>
        </p:nvSpPr>
        <p:spPr>
          <a:xfrm>
            <a:off x="791011" y="1253696"/>
            <a:ext cx="285696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p:nvPr/>
        </p:nvSpPr>
        <p:spPr>
          <a:xfrm>
            <a:off x="821417" y="781907"/>
            <a:ext cx="3272050" cy="400110"/>
          </a:xfrm>
          <a:prstGeom prst="rect">
            <a:avLst/>
          </a:prstGeom>
        </p:spPr>
        <p:txBody>
          <a:bodyPr wrap="none">
            <a:spAutoFit/>
          </a:bodyPr>
          <a:lstStyle/>
          <a:p>
            <a:pPr lvl="0"/>
            <a:r>
              <a:rPr lang="da-DK" sz="2000" b="1" dirty="0">
                <a:solidFill>
                  <a:srgbClr val="FFFFFF"/>
                </a:solidFill>
                <a:latin typeface="Arial" panose="020B0604020202020204" pitchFamily="34" charset="0"/>
                <a:cs typeface="Arial" panose="020B0604020202020204" pitchFamily="34" charset="0"/>
              </a:rPr>
              <a:t>Indstil sproget til engelsk</a:t>
            </a:r>
          </a:p>
        </p:txBody>
      </p:sp>
      <p:sp>
        <p:nvSpPr>
          <p:cNvPr id="2" name="Titel 1"/>
          <p:cNvSpPr>
            <a:spLocks noGrp="1"/>
          </p:cNvSpPr>
          <p:nvPr>
            <p:ph type="title"/>
          </p:nvPr>
        </p:nvSpPr>
        <p:spPr>
          <a:xfrm>
            <a:off x="3977910" y="171062"/>
            <a:ext cx="361241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94421782"/>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go" descr="logo for lifeindenmark.dk" title="&quot;&quot;">
            <a:extLst>
              <a:ext uri="{FF2B5EF4-FFF2-40B4-BE49-F238E27FC236}">
                <a16:creationId xmlns:a16="http://schemas.microsoft.com/office/drawing/2014/main" id="{7CDED8AF-4B9D-C2A7-1A28-DCCCBBEFD690}"/>
              </a:ext>
            </a:extLst>
          </p:cNvPr>
          <p:cNvPicPr>
            <a:picLocks noChangeAspect="1"/>
          </p:cNvPicPr>
          <p:nvPr/>
        </p:nvPicPr>
        <p:blipFill rotWithShape="1">
          <a:blip r:embed="rId3"/>
          <a:srcRect r="50000"/>
          <a:stretch/>
        </p:blipFill>
        <p:spPr>
          <a:xfrm>
            <a:off x="9919369" y="1493994"/>
            <a:ext cx="2272631" cy="1219693"/>
          </a:xfrm>
          <a:prstGeom prst="rect">
            <a:avLst/>
          </a:prstGeom>
        </p:spPr>
      </p:pic>
      <p:pic>
        <p:nvPicPr>
          <p:cNvPr id="6" name="Billede 1" descr="Udfoldning af indholdstræet" title="Billede af indholdsredigering på lifeindenmark.dk ">
            <a:extLst>
              <a:ext uri="{FF2B5EF4-FFF2-40B4-BE49-F238E27FC236}">
                <a16:creationId xmlns:a16="http://schemas.microsoft.com/office/drawing/2014/main" id="{65FC1B32-D35D-7B82-C822-7EFC75E54291}"/>
              </a:ext>
            </a:extLst>
          </p:cNvPr>
          <p:cNvPicPr>
            <a:picLocks noChangeAspect="1"/>
          </p:cNvPicPr>
          <p:nvPr/>
        </p:nvPicPr>
        <p:blipFill rotWithShape="1">
          <a:blip r:embed="rId4"/>
          <a:srcRect t="3895"/>
          <a:stretch/>
        </p:blipFill>
        <p:spPr>
          <a:xfrm>
            <a:off x="3786061" y="1496625"/>
            <a:ext cx="5876203" cy="4847174"/>
          </a:xfrm>
          <a:prstGeom prst="rect">
            <a:avLst/>
          </a:prstGeom>
          <a:effectLst>
            <a:outerShdw blurRad="50800" dist="38100" dir="2700000" algn="tl" rotWithShape="0">
              <a:prstClr val="black">
                <a:alpha val="40000"/>
              </a:prstClr>
            </a:outerShdw>
          </a:effectLst>
        </p:spPr>
      </p:pic>
      <p:sp>
        <p:nvSpPr>
          <p:cNvPr id="8" name="Tekst">
            <a:extLst>
              <a:ext uri="{FF2B5EF4-FFF2-40B4-BE49-F238E27FC236}">
                <a16:creationId xmlns:a16="http://schemas.microsoft.com/office/drawing/2014/main" id="{D9924097-6759-4345-D4B0-66236690786E}"/>
              </a:ext>
            </a:extLst>
          </p:cNvPr>
          <p:cNvSpPr txBox="1">
            <a:spLocks/>
          </p:cNvSpPr>
          <p:nvPr/>
        </p:nvSpPr>
        <p:spPr>
          <a:xfrm>
            <a:off x="707900" y="2063212"/>
            <a:ext cx="3619524" cy="32736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a:t>
            </a:r>
            <a:r>
              <a:rPr lang="da-DK" sz="1600" dirty="0" err="1">
                <a:solidFill>
                  <a:srgbClr val="FFFFFF"/>
                </a:solidFill>
                <a:latin typeface="Arial" panose="020B0604020202020204" pitchFamily="34" charset="0"/>
                <a:cs typeface="Arial" panose="020B0604020202020204" pitchFamily="34" charset="0"/>
              </a:rPr>
              <a:t>lifeindenmark</a:t>
            </a: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forside</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emneforside</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indholdsside</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mappen ”</a:t>
            </a:r>
            <a:r>
              <a:rPr lang="da-DK" sz="1600" dirty="0" err="1">
                <a:solidFill>
                  <a:srgbClr val="FFFFFF"/>
                </a:solidFill>
                <a:latin typeface="Arial" panose="020B0604020202020204" pitchFamily="34" charset="0"/>
                <a:cs typeface="Arial" panose="020B0604020202020204" pitchFamily="34" charset="0"/>
              </a:rPr>
              <a:t>Pagedata</a:t>
            </a:r>
            <a:r>
              <a:rPr lang="da-DK" sz="1600" dirty="0">
                <a:solidFill>
                  <a:srgbClr val="FFFFFF"/>
                </a:solidFill>
                <a:latin typeface="Arial" panose="020B0604020202020204" pitchFamily="34" charset="0"/>
                <a:cs typeface="Arial" panose="020B0604020202020204" pitchFamily="34" charset="0"/>
              </a:rPr>
              <a:t>”</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Klik på ”Mikroartikler”</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Klik på mikroartiklen for at redigere.</a:t>
            </a:r>
          </a:p>
        </p:txBody>
      </p:sp>
      <p:sp>
        <p:nvSpPr>
          <p:cNvPr id="5" name="Rektangel" title="&quot;&quot;">
            <a:extLst>
              <a:ext uri="{FF2B5EF4-FFF2-40B4-BE49-F238E27FC236}">
                <a16:creationId xmlns:a16="http://schemas.microsoft.com/office/drawing/2014/main" id="{5412B30D-C97A-4272-B2A1-C463DA523113}"/>
              </a:ext>
            </a:extLst>
          </p:cNvPr>
          <p:cNvSpPr/>
          <p:nvPr/>
        </p:nvSpPr>
        <p:spPr>
          <a:xfrm>
            <a:off x="704383" y="1253696"/>
            <a:ext cx="724608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p:cNvSpPr/>
          <p:nvPr/>
        </p:nvSpPr>
        <p:spPr>
          <a:xfrm>
            <a:off x="688913" y="825120"/>
            <a:ext cx="8286121" cy="400110"/>
          </a:xfrm>
          <a:prstGeom prst="rect">
            <a:avLst/>
          </a:prstGeom>
        </p:spPr>
        <p:txBody>
          <a:bodyPr wrap="square">
            <a:spAutoFit/>
          </a:bodyPr>
          <a:lstStyle/>
          <a:p>
            <a:pPr lvl="0"/>
            <a:r>
              <a:rPr lang="da-DK" sz="2000" b="1" dirty="0">
                <a:solidFill>
                  <a:srgbClr val="FFFFFF"/>
                </a:solidFill>
                <a:latin typeface="Arial" panose="020B0604020202020204" pitchFamily="34" charset="0"/>
                <a:cs typeface="Arial" panose="020B0604020202020204" pitchFamily="34" charset="0"/>
              </a:rPr>
              <a:t>Redigér </a:t>
            </a:r>
            <a:r>
              <a:rPr lang="da-DK" sz="2000" b="1" dirty="0" err="1">
                <a:solidFill>
                  <a:srgbClr val="FFFFFF"/>
                </a:solidFill>
                <a:latin typeface="Arial" panose="020B0604020202020204" pitchFamily="34" charset="0"/>
                <a:cs typeface="Arial" panose="020B0604020202020204" pitchFamily="34" charset="0"/>
              </a:rPr>
              <a:t>mikroartikel</a:t>
            </a:r>
            <a:r>
              <a:rPr lang="da-DK" sz="2000" b="1" dirty="0">
                <a:solidFill>
                  <a:srgbClr val="FFFFFF"/>
                </a:solidFill>
                <a:latin typeface="Arial" panose="020B0604020202020204" pitchFamily="34" charset="0"/>
                <a:cs typeface="Arial" panose="020B0604020202020204" pitchFamily="34" charset="0"/>
              </a:rPr>
              <a:t> via indholdsredigering på lifeindenmark.dk</a:t>
            </a:r>
          </a:p>
        </p:txBody>
      </p:sp>
      <p:sp>
        <p:nvSpPr>
          <p:cNvPr id="7" name="Titel 1"/>
          <p:cNvSpPr>
            <a:spLocks noGrp="1"/>
          </p:cNvSpPr>
          <p:nvPr>
            <p:ph type="title"/>
          </p:nvPr>
        </p:nvSpPr>
        <p:spPr>
          <a:xfrm>
            <a:off x="4402067" y="207443"/>
            <a:ext cx="356386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548350203"/>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go" descr="Logo for lifeindenmark.dk" title="&quot;&quot;">
            <a:extLst>
              <a:ext uri="{FF2B5EF4-FFF2-40B4-BE49-F238E27FC236}">
                <a16:creationId xmlns:a16="http://schemas.microsoft.com/office/drawing/2014/main" id="{5C6F8710-0DE1-4EFD-6587-62FB82FF9396}"/>
              </a:ext>
            </a:extLst>
          </p:cNvPr>
          <p:cNvPicPr>
            <a:picLocks noChangeAspect="1"/>
          </p:cNvPicPr>
          <p:nvPr/>
        </p:nvPicPr>
        <p:blipFill rotWithShape="1">
          <a:blip r:embed="rId3"/>
          <a:srcRect r="50000"/>
          <a:stretch/>
        </p:blipFill>
        <p:spPr>
          <a:xfrm>
            <a:off x="9919369" y="1493994"/>
            <a:ext cx="2272631" cy="1219693"/>
          </a:xfrm>
          <a:prstGeom prst="rect">
            <a:avLst/>
          </a:prstGeom>
        </p:spPr>
      </p:pic>
      <p:sp>
        <p:nvSpPr>
          <p:cNvPr id="6" name="Tekst">
            <a:extLst>
              <a:ext uri="{FF2B5EF4-FFF2-40B4-BE49-F238E27FC236}">
                <a16:creationId xmlns:a16="http://schemas.microsoft.com/office/drawing/2014/main" id="{87A2E2A8-C13A-4ED3-B99C-F19CD8B4BB0F}"/>
              </a:ext>
            </a:extLst>
          </p:cNvPr>
          <p:cNvSpPr txBox="1"/>
          <p:nvPr/>
        </p:nvSpPr>
        <p:spPr>
          <a:xfrm>
            <a:off x="652664" y="2644170"/>
            <a:ext cx="4654013" cy="1569660"/>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Når du klikker på ‘Sideredigering’, ser du lifeindenmark.dk-forsiden.</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Links på siden er aktive. Klik, og navigér frem</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til den side, du ønsker at redigere.</a:t>
            </a:r>
          </a:p>
          <a:p>
            <a:endParaRPr lang="da-DK" sz="1600" dirty="0">
              <a:solidFill>
                <a:srgbClr val="FFFFFF"/>
              </a:solidFill>
              <a:latin typeface="Arial" panose="020B0604020202020204" pitchFamily="34" charset="0"/>
              <a:cs typeface="Arial" panose="020B0604020202020204" pitchFamily="34" charset="0"/>
            </a:endParaRPr>
          </a:p>
        </p:txBody>
      </p:sp>
      <p:sp>
        <p:nvSpPr>
          <p:cNvPr id="7" name="Rektangel" title="&quot;&quot;">
            <a:extLst>
              <a:ext uri="{FF2B5EF4-FFF2-40B4-BE49-F238E27FC236}">
                <a16:creationId xmlns:a16="http://schemas.microsoft.com/office/drawing/2014/main" id="{974CC842-168B-4BFF-98A9-30BDC4C4398D}"/>
              </a:ext>
            </a:extLst>
          </p:cNvPr>
          <p:cNvSpPr/>
          <p:nvPr/>
        </p:nvSpPr>
        <p:spPr>
          <a:xfrm>
            <a:off x="712313" y="1527209"/>
            <a:ext cx="403294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p:nvPr/>
        </p:nvSpPr>
        <p:spPr>
          <a:xfrm>
            <a:off x="661550" y="1082672"/>
            <a:ext cx="4456669" cy="400110"/>
          </a:xfrm>
          <a:prstGeom prst="rect">
            <a:avLst/>
          </a:prstGeom>
        </p:spPr>
        <p:txBody>
          <a:bodyPr wrap="none">
            <a:spAutoFit/>
          </a:bodyPr>
          <a:lstStyle/>
          <a:p>
            <a:pPr lvl="0"/>
            <a:r>
              <a:rPr lang="da-DK" sz="2000" b="1" dirty="0">
                <a:solidFill>
                  <a:srgbClr val="FFFFFF"/>
                </a:solidFill>
                <a:latin typeface="Arial" panose="020B0604020202020204" pitchFamily="34" charset="0"/>
                <a:cs typeface="Arial" panose="020B0604020202020204" pitchFamily="34" charset="0"/>
              </a:rPr>
              <a:t>Sideredigering på lifeindenmark.dk</a:t>
            </a:r>
          </a:p>
        </p:txBody>
      </p:sp>
      <p:sp>
        <p:nvSpPr>
          <p:cNvPr id="8" name="Titel 1"/>
          <p:cNvSpPr>
            <a:spLocks noGrp="1"/>
          </p:cNvSpPr>
          <p:nvPr>
            <p:ph type="title"/>
          </p:nvPr>
        </p:nvSpPr>
        <p:spPr>
          <a:xfrm>
            <a:off x="4745254" y="169414"/>
            <a:ext cx="372570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3" name="Billede 2" descr="Forsiden for lifeindenmark.dk"/>
          <p:cNvPicPr>
            <a:picLocks noChangeAspect="1"/>
          </p:cNvPicPr>
          <p:nvPr/>
        </p:nvPicPr>
        <p:blipFill>
          <a:blip r:embed="rId4"/>
          <a:srcRect/>
          <a:stretch/>
        </p:blipFill>
        <p:spPr>
          <a:xfrm>
            <a:off x="5735037" y="914714"/>
            <a:ext cx="3901221" cy="5587685"/>
          </a:xfrm>
          <a:prstGeom prst="rect">
            <a:avLst/>
          </a:prstGeom>
        </p:spPr>
      </p:pic>
    </p:spTree>
    <p:extLst>
      <p:ext uri="{BB962C8B-B14F-4D97-AF65-F5344CB8AC3E}">
        <p14:creationId xmlns:p14="http://schemas.microsoft.com/office/powerpoint/2010/main" val="4181018246"/>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p:nvPr/>
        </p:nvSpPr>
        <p:spPr>
          <a:xfrm>
            <a:off x="3048000" y="2018005"/>
            <a:ext cx="6096000" cy="1569660"/>
          </a:xfrm>
          <a:prstGeom prst="rect">
            <a:avLst/>
          </a:prstGeom>
        </p:spPr>
        <p:txBody>
          <a:bodyPr>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Login og </a:t>
            </a:r>
            <a:r>
              <a:rPr lang="da-DK" sz="4000" dirty="0" err="1">
                <a:solidFill>
                  <a:srgbClr val="FFFFFF"/>
                </a:solidFill>
                <a:latin typeface="Arial" panose="020B0604020202020204" pitchFamily="34" charset="0"/>
                <a:cs typeface="Arial" panose="020B0604020202020204" pitchFamily="34" charset="0"/>
              </a:rPr>
              <a:t>Sitecorestruktur</a:t>
            </a:r>
            <a:endParaRPr lang="da-DK" sz="4000" dirty="0">
              <a:solidFill>
                <a:srgbClr val="FFFFFF"/>
              </a:solidFill>
              <a:latin typeface="Arial" panose="020B0604020202020204" pitchFamily="34" charset="0"/>
              <a:cs typeface="Arial" panose="020B0604020202020204" pitchFamily="34" charset="0"/>
            </a:endParaRPr>
          </a:p>
        </p:txBody>
      </p:sp>
      <p:sp>
        <p:nvSpPr>
          <p:cNvPr id="4" name="Titel"/>
          <p:cNvSpPr>
            <a:spLocks noGrp="1"/>
          </p:cNvSpPr>
          <p:nvPr>
            <p:ph type="title"/>
          </p:nvPr>
        </p:nvSpPr>
        <p:spPr>
          <a:xfrm>
            <a:off x="4042982" y="219468"/>
            <a:ext cx="3863273"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589906024"/>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
          <p:cNvSpPr>
            <a:spLocks noGrp="1"/>
          </p:cNvSpPr>
          <p:nvPr>
            <p:ph sz="quarter" idx="4294967295"/>
          </p:nvPr>
        </p:nvSpPr>
        <p:spPr>
          <a:xfrm>
            <a:off x="1612899" y="2044827"/>
            <a:ext cx="7795795" cy="4192940"/>
          </a:xfrm>
          <a:prstGeom prst="rect">
            <a:avLst/>
          </a:prstGeom>
        </p:spPr>
        <p:txBody>
          <a:bodyPr/>
          <a:lstStyle/>
          <a:p>
            <a:pPr marL="0" indent="0">
              <a:buNone/>
            </a:pPr>
            <a:r>
              <a:rPr lang="da-DK" sz="1400" b="1" dirty="0">
                <a:solidFill>
                  <a:srgbClr val="FFFFFF"/>
                </a:solidFill>
                <a:latin typeface="Arial" panose="020B0604020202020204" pitchFamily="34" charset="0"/>
                <a:cs typeface="Arial" panose="020B0604020202020204" pitchFamily="34" charset="0"/>
              </a:rPr>
              <a:t>Log på:</a:t>
            </a:r>
          </a:p>
          <a:p>
            <a:pPr marL="0" indent="0">
              <a:buNone/>
            </a:pPr>
            <a:r>
              <a:rPr lang="da-DK" sz="1400" b="1" dirty="0">
                <a:solidFill>
                  <a:srgbClr val="FFFFFF"/>
                </a:solidFill>
                <a:latin typeface="Arial" panose="020B0604020202020204" pitchFamily="34" charset="0"/>
                <a:cs typeface="Arial" panose="020B0604020202020204" pitchFamily="34" charset="0"/>
              </a:rPr>
              <a:t>A) borger.dk:</a:t>
            </a:r>
          </a:p>
          <a:p>
            <a:pPr marL="457200" lvl="1" indent="0">
              <a:buNone/>
            </a:pPr>
            <a:r>
              <a:rPr lang="nb-NO" sz="1400" dirty="0">
                <a:latin typeface="Arial" panose="020B0604020202020204" pitchFamily="34" charset="0"/>
                <a:cs typeface="Arial" panose="020B0604020202020204" pitchFamily="34" charset="0"/>
                <a:hlinkClick r:id="rId3" tooltip="#AutoGenerate"/>
              </a:rPr>
              <a:t>https://admin.endtoend.borger.dk/sitecore/login</a:t>
            </a:r>
            <a:br>
              <a:rPr lang="nb-NO" sz="1400" dirty="0">
                <a:latin typeface="Arial" panose="020B0604020202020204" pitchFamily="34" charset="0"/>
                <a:cs typeface="Arial" panose="020B0604020202020204" pitchFamily="34" charset="0"/>
              </a:rPr>
            </a:br>
            <a:endParaRPr lang="nb-NO" sz="1400" dirty="0">
              <a:latin typeface="Arial" panose="020B0604020202020204" pitchFamily="34" charset="0"/>
              <a:cs typeface="Arial" panose="020B0604020202020204" pitchFamily="34" charset="0"/>
            </a:endParaRPr>
          </a:p>
          <a:p>
            <a:pPr marL="0" indent="0">
              <a:buNone/>
            </a:pPr>
            <a:r>
              <a:rPr lang="nb-NO" sz="1400" b="1" dirty="0">
                <a:solidFill>
                  <a:srgbClr val="FFFFFF"/>
                </a:solidFill>
                <a:latin typeface="Arial" panose="020B0604020202020204" pitchFamily="34" charset="0"/>
                <a:cs typeface="Arial" panose="020B0604020202020204" pitchFamily="34" charset="0"/>
              </a:rPr>
              <a:t>B) lifeindenmark.dk:</a:t>
            </a:r>
            <a:br>
              <a:rPr lang="nb-NO" sz="1400" b="1" dirty="0">
                <a:solidFill>
                  <a:srgbClr val="FFFFFF"/>
                </a:solidFill>
                <a:latin typeface="Arial" panose="020B0604020202020204" pitchFamily="34" charset="0"/>
                <a:cs typeface="Arial" panose="020B0604020202020204" pitchFamily="34" charset="0"/>
              </a:rPr>
            </a:br>
            <a:r>
              <a:rPr lang="nb-NO" sz="1400" b="1" dirty="0">
                <a:solidFill>
                  <a:srgbClr val="FFFFFF"/>
                </a:solidFill>
                <a:latin typeface="Arial" panose="020B0604020202020204" pitchFamily="34" charset="0"/>
                <a:cs typeface="Arial" panose="020B0604020202020204" pitchFamily="34" charset="0"/>
              </a:rPr>
              <a:t>          </a:t>
            </a:r>
            <a:r>
              <a:rPr lang="da-DK" sz="1400" dirty="0">
                <a:solidFill>
                  <a:srgbClr val="FFFFFF"/>
                </a:solidFill>
                <a:latin typeface="Arial" panose="020B0604020202020204" pitchFamily="34" charset="0"/>
                <a:cs typeface="Arial" panose="020B0604020202020204" pitchFamily="34" charset="0"/>
                <a:hlinkClick r:id="rId4" tooltip="#AutoGenerate"/>
              </a:rPr>
              <a:t>https://adminlifeindenmark.endtoend.borger.dk/sitecore/login</a:t>
            </a:r>
            <a:endParaRPr lang="da-DK" sz="1400" dirty="0">
              <a:solidFill>
                <a:srgbClr val="FFFFFF"/>
              </a:solidFill>
              <a:latin typeface="Arial" panose="020B0604020202020204" pitchFamily="34" charset="0"/>
              <a:cs typeface="Arial" panose="020B0604020202020204" pitchFamily="34" charset="0"/>
            </a:endParaRPr>
          </a:p>
          <a:p>
            <a:pPr marL="0" indent="0">
              <a:buNone/>
            </a:pPr>
            <a:endParaRPr lang="da-DK" sz="1400" b="1" dirty="0">
              <a:solidFill>
                <a:srgbClr val="FFFFFF"/>
              </a:solidFill>
              <a:latin typeface="Arial" panose="020B0604020202020204" pitchFamily="34" charset="0"/>
              <a:cs typeface="Arial" panose="020B0604020202020204" pitchFamily="34" charset="0"/>
            </a:endParaRPr>
          </a:p>
          <a:p>
            <a:pPr marL="0" indent="0">
              <a:buNone/>
            </a:pPr>
            <a:r>
              <a:rPr lang="da-DK" sz="1400" b="1" dirty="0">
                <a:solidFill>
                  <a:srgbClr val="FFFFFF"/>
                </a:solidFill>
                <a:latin typeface="Arial" panose="020B0604020202020204" pitchFamily="34" charset="0"/>
                <a:cs typeface="Arial" panose="020B0604020202020204" pitchFamily="34" charset="0"/>
              </a:rPr>
              <a:t>Brug 2 minutter på at studere Sitecores struktur:</a:t>
            </a:r>
          </a:p>
          <a:p>
            <a:pPr marL="0" indent="0">
              <a:buNone/>
            </a:pPr>
            <a:endParaRPr lang="da-DK" sz="1400" b="1"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Åbn Indholdsredigering, og undersøg </a:t>
            </a:r>
            <a:r>
              <a:rPr lang="da-DK" sz="1400" dirty="0" err="1">
                <a:solidFill>
                  <a:srgbClr val="FFFFFF"/>
                </a:solidFill>
                <a:latin typeface="Arial" panose="020B0604020202020204" pitchFamily="34" charset="0"/>
                <a:cs typeface="Arial" panose="020B0604020202020204" pitchFamily="34" charset="0"/>
              </a:rPr>
              <a:t>borger.dk’s</a:t>
            </a:r>
            <a:r>
              <a:rPr lang="da-DK" sz="1400" dirty="0">
                <a:solidFill>
                  <a:srgbClr val="FFFFFF"/>
                </a:solidFill>
                <a:latin typeface="Arial" panose="020B0604020202020204" pitchFamily="34" charset="0"/>
                <a:cs typeface="Arial" panose="020B0604020202020204" pitchFamily="34" charset="0"/>
              </a:rPr>
              <a:t> ‘Indholdstræ’.</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Klik dig tilbage til Sitecores forside.</a:t>
            </a:r>
          </a:p>
          <a:p>
            <a:pPr marL="457200" lvl="1" indent="0">
              <a:buNone/>
            </a:pPr>
            <a:endParaRPr lang="da-DK" sz="1600" dirty="0">
              <a:solidFill>
                <a:srgbClr val="FFFFFF"/>
              </a:solidFill>
              <a:latin typeface="Arial" panose="020B0604020202020204" pitchFamily="34" charset="0"/>
              <a:cs typeface="Arial" panose="020B0604020202020204" pitchFamily="34" charset="0"/>
            </a:endParaRPr>
          </a:p>
        </p:txBody>
      </p:sp>
      <p:sp>
        <p:nvSpPr>
          <p:cNvPr id="12" name="Rektangel" title="&quot;&quot;">
            <a:extLst>
              <a:ext uri="{FF2B5EF4-FFF2-40B4-BE49-F238E27FC236}">
                <a16:creationId xmlns:a16="http://schemas.microsoft.com/office/drawing/2014/main" id="{7049B870-3290-4BA2-B40F-F9B43D697818}"/>
              </a:ext>
            </a:extLst>
          </p:cNvPr>
          <p:cNvSpPr/>
          <p:nvPr/>
        </p:nvSpPr>
        <p:spPr>
          <a:xfrm>
            <a:off x="1612900" y="1694646"/>
            <a:ext cx="157353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itel 2">
            <a:extLst>
              <a:ext uri="{FF2B5EF4-FFF2-40B4-BE49-F238E27FC236}">
                <a16:creationId xmlns:a16="http://schemas.microsoft.com/office/drawing/2014/main" id="{CABAF702-378E-43EA-95CF-665208CE9067}"/>
              </a:ext>
            </a:extLst>
          </p:cNvPr>
          <p:cNvSpPr txBox="1">
            <a:spLocks/>
          </p:cNvSpPr>
          <p:nvPr/>
        </p:nvSpPr>
        <p:spPr>
          <a:xfrm>
            <a:off x="1612900" y="1300553"/>
            <a:ext cx="2094237" cy="4484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solidFill>
                  <a:srgbClr val="FFFFFF"/>
                </a:solidFill>
                <a:latin typeface="Arial" panose="020B0604020202020204" pitchFamily="34" charset="0"/>
                <a:cs typeface="Arial" panose="020B0604020202020204" pitchFamily="34" charset="0"/>
              </a:rPr>
              <a:t>Øvelse 2</a:t>
            </a:r>
          </a:p>
        </p:txBody>
      </p:sp>
      <p:sp>
        <p:nvSpPr>
          <p:cNvPr id="5" name="Titel 1"/>
          <p:cNvSpPr>
            <a:spLocks noGrp="1"/>
          </p:cNvSpPr>
          <p:nvPr>
            <p:ph type="title"/>
          </p:nvPr>
        </p:nvSpPr>
        <p:spPr>
          <a:xfrm>
            <a:off x="4018370" y="199226"/>
            <a:ext cx="3588143"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022613456"/>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title="&quot;&quot;">
            <a:extLst>
              <a:ext uri="{FF2B5EF4-FFF2-40B4-BE49-F238E27FC236}">
                <a16:creationId xmlns:a16="http://schemas.microsoft.com/office/drawing/2014/main" id="{B14467D3-360F-40EE-AE40-049F0CED76CB}"/>
              </a:ext>
            </a:extLst>
          </p:cNvPr>
          <p:cNvSpPr/>
          <p:nvPr/>
        </p:nvSpPr>
        <p:spPr>
          <a:xfrm>
            <a:off x="592893" y="2774130"/>
            <a:ext cx="4056109"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p:cNvSpPr>
            <a:spLocks noGrp="1"/>
          </p:cNvSpPr>
          <p:nvPr>
            <p:ph type="title"/>
          </p:nvPr>
        </p:nvSpPr>
        <p:spPr>
          <a:xfrm>
            <a:off x="592893" y="1174329"/>
            <a:ext cx="10515600" cy="1325563"/>
          </a:xfrm>
        </p:spPr>
        <p:txBody>
          <a:bodyPr/>
          <a:lstStyle/>
          <a:p>
            <a:pPr lvl="0" defTabSz="457200">
              <a:lnSpc>
                <a:spcPct val="100000"/>
              </a:lnSpc>
              <a:spcBef>
                <a:spcPts val="0"/>
              </a:spcBef>
            </a:pPr>
            <a:r>
              <a:rPr lang="da-DK" sz="3200" b="1" dirty="0">
                <a:solidFill>
                  <a:prstClr val="white"/>
                </a:solidFill>
                <a:latin typeface="Arial" panose="020B0604020202020204" pitchFamily="34" charset="0"/>
                <a:ea typeface="+mn-ea"/>
                <a:cs typeface="Arial" panose="020B0604020202020204" pitchFamily="34" charset="0"/>
              </a:rPr>
              <a:t>Lektion 3:</a:t>
            </a:r>
            <a:br>
              <a:rPr lang="da-DK" sz="3200" b="1" dirty="0">
                <a:solidFill>
                  <a:prstClr val="white"/>
                </a:solidFill>
                <a:latin typeface="Arial" panose="020B0604020202020204" pitchFamily="34" charset="0"/>
                <a:ea typeface="+mn-ea"/>
                <a:cs typeface="Arial" panose="020B0604020202020204" pitchFamily="34" charset="0"/>
              </a:rPr>
            </a:br>
            <a:r>
              <a:rPr lang="da-DK" sz="3200" dirty="0">
                <a:solidFill>
                  <a:prstClr val="white"/>
                </a:solidFill>
                <a:latin typeface="Arial" panose="020B0604020202020204" pitchFamily="34" charset="0"/>
                <a:ea typeface="+mn-ea"/>
                <a:cs typeface="Arial" panose="020B0604020202020204" pitchFamily="34" charset="0"/>
              </a:rPr>
              <a:t>Redigér indholdsside –</a:t>
            </a:r>
            <a:br>
              <a:rPr lang="da-DK" sz="3200" dirty="0">
                <a:solidFill>
                  <a:prstClr val="white"/>
                </a:solidFill>
                <a:latin typeface="Arial" panose="020B0604020202020204" pitchFamily="34" charset="0"/>
                <a:ea typeface="+mn-ea"/>
                <a:cs typeface="Arial" panose="020B0604020202020204" pitchFamily="34" charset="0"/>
              </a:rPr>
            </a:br>
            <a:r>
              <a:rPr lang="da-DK" sz="3200" dirty="0">
                <a:solidFill>
                  <a:prstClr val="white"/>
                </a:solidFill>
                <a:latin typeface="Arial" panose="020B0604020202020204" pitchFamily="34" charset="0"/>
                <a:ea typeface="+mn-ea"/>
                <a:cs typeface="Arial" panose="020B0604020202020204" pitchFamily="34" charset="0"/>
              </a:rPr>
              <a:t>tekst og mikroartikler</a:t>
            </a:r>
            <a:br>
              <a:rPr lang="da-DK" sz="3200" dirty="0">
                <a:solidFill>
                  <a:prstClr val="white"/>
                </a:solidFill>
                <a:latin typeface="Arial" panose="020B0604020202020204" pitchFamily="34" charset="0"/>
                <a:ea typeface="+mn-ea"/>
                <a:cs typeface="Arial" panose="020B0604020202020204" pitchFamily="34" charset="0"/>
              </a:rPr>
            </a:br>
            <a:endParaRPr lang="da-DK" dirty="0"/>
          </a:p>
        </p:txBody>
      </p:sp>
      <p:pic>
        <p:nvPicPr>
          <p:cNvPr id="3" name="Billede 2" descr="#Decorativ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9526" y="1286539"/>
            <a:ext cx="3225209" cy="4837814"/>
          </a:xfrm>
          <a:prstGeom prst="rect">
            <a:avLst/>
          </a:prstGeom>
        </p:spPr>
      </p:pic>
    </p:spTree>
    <p:extLst>
      <p:ext uri="{BB962C8B-B14F-4D97-AF65-F5344CB8AC3E}">
        <p14:creationId xmlns:p14="http://schemas.microsoft.com/office/powerpoint/2010/main" val="2298619120"/>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
          <p:cNvSpPr>
            <a:spLocks noGrp="1"/>
          </p:cNvSpPr>
          <p:nvPr>
            <p:ph sz="quarter" idx="4294967295"/>
          </p:nvPr>
        </p:nvSpPr>
        <p:spPr>
          <a:xfrm>
            <a:off x="1222513" y="2169975"/>
            <a:ext cx="6904038" cy="2665412"/>
          </a:xfrm>
          <a:prstGeom prst="rect">
            <a:avLst/>
          </a:prstGeom>
        </p:spPr>
        <p:txBody>
          <a:bodyPr/>
          <a:lstStyle/>
          <a:p>
            <a:r>
              <a:rPr lang="da-DK" sz="1800" dirty="0">
                <a:solidFill>
                  <a:srgbClr val="FFFFFF"/>
                </a:solidFill>
                <a:latin typeface="Arial" panose="020B0604020202020204" pitchFamily="34" charset="0"/>
                <a:cs typeface="Arial" panose="020B0604020202020204" pitchFamily="34" charset="0"/>
              </a:rPr>
              <a:t>Du lærer redigeringsflowet i Sitecore.</a:t>
            </a:r>
          </a:p>
          <a:p>
            <a:r>
              <a:rPr lang="da-DK" sz="1800" dirty="0">
                <a:solidFill>
                  <a:srgbClr val="FFFFFF"/>
                </a:solidFill>
                <a:latin typeface="Arial" panose="020B0604020202020204" pitchFamily="34" charset="0"/>
                <a:cs typeface="Arial" panose="020B0604020202020204" pitchFamily="34" charset="0"/>
              </a:rPr>
              <a:t>Du kan redigere en indholdsside.</a:t>
            </a:r>
          </a:p>
          <a:p>
            <a:r>
              <a:rPr lang="da-DK" sz="1800" dirty="0">
                <a:solidFill>
                  <a:srgbClr val="FFFFFF"/>
                </a:solidFill>
                <a:latin typeface="Arial" panose="020B0604020202020204" pitchFamily="34" charset="0"/>
                <a:cs typeface="Arial" panose="020B0604020202020204" pitchFamily="34" charset="0"/>
              </a:rPr>
              <a:t>Du kan redigere de enkelte elementer på en indholdsside.</a:t>
            </a:r>
          </a:p>
          <a:p>
            <a:pPr marL="0" indent="0">
              <a:buNone/>
            </a:pPr>
            <a:endParaRPr lang="da-DK" sz="1800" dirty="0">
              <a:solidFill>
                <a:srgbClr val="FFFFFF"/>
              </a:solidFill>
              <a:latin typeface="Arial" panose="020B0604020202020204" pitchFamily="34" charset="0"/>
              <a:cs typeface="Arial" panose="020B0604020202020204" pitchFamily="34" charset="0"/>
            </a:endParaRPr>
          </a:p>
        </p:txBody>
      </p:sp>
      <p:sp>
        <p:nvSpPr>
          <p:cNvPr id="2" name="Titel 2"/>
          <p:cNvSpPr txBox="1"/>
          <p:nvPr/>
        </p:nvSpPr>
        <p:spPr>
          <a:xfrm>
            <a:off x="1142999" y="1221831"/>
            <a:ext cx="3717235" cy="769441"/>
          </a:xfrm>
          <a:prstGeom prst="rect">
            <a:avLst/>
          </a:prstGeom>
          <a:noFill/>
        </p:spPr>
        <p:txBody>
          <a:bodyPr wrap="square" rtlCol="0">
            <a:spAutoFit/>
          </a:bodyPr>
          <a:lstStyle/>
          <a:p>
            <a:r>
              <a:rPr lang="da-DK" sz="4400" b="1" dirty="0">
                <a:solidFill>
                  <a:srgbClr val="44831E"/>
                </a:solidFill>
                <a:latin typeface="Arial" panose="020B0604020202020204" pitchFamily="34" charset="0"/>
                <a:ea typeface="+mj-ea"/>
                <a:cs typeface="Arial" panose="020B0604020202020204" pitchFamily="34" charset="0"/>
              </a:rPr>
              <a:t>Læringsmål</a:t>
            </a:r>
            <a:endParaRPr lang="da-DK" dirty="0"/>
          </a:p>
        </p:txBody>
      </p:sp>
      <p:sp>
        <p:nvSpPr>
          <p:cNvPr id="6" name="Titel 1"/>
          <p:cNvSpPr>
            <a:spLocks noGrp="1"/>
          </p:cNvSpPr>
          <p:nvPr>
            <p:ph type="title"/>
          </p:nvPr>
        </p:nvSpPr>
        <p:spPr>
          <a:xfrm>
            <a:off x="3889513" y="126586"/>
            <a:ext cx="4747591"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3: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Tree>
    <p:extLst>
      <p:ext uri="{BB962C8B-B14F-4D97-AF65-F5344CB8AC3E}">
        <p14:creationId xmlns:p14="http://schemas.microsoft.com/office/powerpoint/2010/main" val="1643529865"/>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descr="Skærmklip med toppen af indholdssiden Dansk kørekort i udlandet">
            <a:extLst>
              <a:ext uri="{FF2B5EF4-FFF2-40B4-BE49-F238E27FC236}">
                <a16:creationId xmlns:a16="http://schemas.microsoft.com/office/drawing/2014/main" id="{B8A77B49-A7E4-42CA-911F-720707537F25}"/>
              </a:ext>
            </a:extLst>
          </p:cNvPr>
          <p:cNvPicPr>
            <a:picLocks noChangeAspect="1"/>
          </p:cNvPicPr>
          <p:nvPr/>
        </p:nvPicPr>
        <p:blipFill>
          <a:blip r:embed="rId3"/>
          <a:srcRect/>
          <a:stretch/>
        </p:blipFill>
        <p:spPr>
          <a:xfrm>
            <a:off x="892635" y="2127163"/>
            <a:ext cx="9719947" cy="4147177"/>
          </a:xfrm>
          <a:prstGeom prst="rect">
            <a:avLst/>
          </a:prstGeom>
        </p:spPr>
      </p:pic>
      <p:sp>
        <p:nvSpPr>
          <p:cNvPr id="7" name="Rektangel" title="&quot;&quot;">
            <a:extLst>
              <a:ext uri="{FF2B5EF4-FFF2-40B4-BE49-F238E27FC236}">
                <a16:creationId xmlns:a16="http://schemas.microsoft.com/office/drawing/2014/main" id="{D338C860-69FC-4732-BE80-BFBFB69766B5}"/>
              </a:ext>
            </a:extLst>
          </p:cNvPr>
          <p:cNvSpPr/>
          <p:nvPr/>
        </p:nvSpPr>
        <p:spPr>
          <a:xfrm>
            <a:off x="892636" y="1451305"/>
            <a:ext cx="520336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a:extLst>
              <a:ext uri="{FF2B5EF4-FFF2-40B4-BE49-F238E27FC236}">
                <a16:creationId xmlns:a16="http://schemas.microsoft.com/office/drawing/2014/main" id="{08015D8D-10B1-4E52-81FC-AA2E82AAC551}"/>
              </a:ext>
            </a:extLst>
          </p:cNvPr>
          <p:cNvSpPr txBox="1">
            <a:spLocks/>
          </p:cNvSpPr>
          <p:nvPr/>
        </p:nvSpPr>
        <p:spPr>
          <a:xfrm>
            <a:off x="814259" y="1075229"/>
            <a:ext cx="9599048"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Redigering af indholdssider via sideredigering</a:t>
            </a:r>
          </a:p>
        </p:txBody>
      </p:sp>
      <p:sp>
        <p:nvSpPr>
          <p:cNvPr id="2" name="Titel 1"/>
          <p:cNvSpPr>
            <a:spLocks noGrp="1"/>
          </p:cNvSpPr>
          <p:nvPr>
            <p:ph type="title"/>
          </p:nvPr>
        </p:nvSpPr>
        <p:spPr>
          <a:xfrm>
            <a:off x="2655016" y="195386"/>
            <a:ext cx="703872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19664164"/>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descr="Skærmklip med markering af båndmenuen">
            <a:extLst>
              <a:ext uri="{FF2B5EF4-FFF2-40B4-BE49-F238E27FC236}">
                <a16:creationId xmlns:a16="http://schemas.microsoft.com/office/drawing/2014/main" id="{5E49C603-F4E8-450F-A4D9-40068D5B9933}"/>
              </a:ext>
            </a:extLst>
          </p:cNvPr>
          <p:cNvPicPr>
            <a:picLocks noChangeAspect="1"/>
          </p:cNvPicPr>
          <p:nvPr/>
        </p:nvPicPr>
        <p:blipFill>
          <a:blip r:embed="rId3"/>
          <a:srcRect/>
          <a:stretch/>
        </p:blipFill>
        <p:spPr>
          <a:xfrm>
            <a:off x="3811959" y="1646553"/>
            <a:ext cx="8260593" cy="3488865"/>
          </a:xfrm>
          <a:prstGeom prst="rect">
            <a:avLst/>
          </a:prstGeom>
        </p:spPr>
      </p:pic>
      <p:sp>
        <p:nvSpPr>
          <p:cNvPr id="11" name="Tekst">
            <a:extLst>
              <a:ext uri="{FF2B5EF4-FFF2-40B4-BE49-F238E27FC236}">
                <a16:creationId xmlns:a16="http://schemas.microsoft.com/office/drawing/2014/main" id="{96B49F3E-2E18-442C-858B-2F4589E87551}"/>
              </a:ext>
            </a:extLst>
          </p:cNvPr>
          <p:cNvSpPr txBox="1">
            <a:spLocks/>
          </p:cNvSpPr>
          <p:nvPr/>
        </p:nvSpPr>
        <p:spPr>
          <a:xfrm>
            <a:off x="1016741" y="1817344"/>
            <a:ext cx="2577359" cy="32233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dirty="0">
                <a:solidFill>
                  <a:srgbClr val="FFFFFF"/>
                </a:solidFill>
                <a:latin typeface="Arial" panose="020B0604020202020204" pitchFamily="34" charset="0"/>
                <a:cs typeface="Arial" panose="020B0604020202020204" pitchFamily="34" charset="0"/>
              </a:rPr>
              <a:t>Du kan finde båndmenuen på alle sider ud over </a:t>
            </a:r>
            <a:r>
              <a:rPr lang="da-DK" sz="1600" dirty="0" err="1">
                <a:solidFill>
                  <a:srgbClr val="FFFFFF"/>
                </a:solidFill>
                <a:latin typeface="Arial" panose="020B0604020202020204" pitchFamily="34" charset="0"/>
                <a:cs typeface="Arial" panose="020B0604020202020204" pitchFamily="34" charset="0"/>
              </a:rPr>
              <a:t>Sitecores</a:t>
            </a:r>
            <a:r>
              <a:rPr lang="da-DK" sz="1600" dirty="0">
                <a:solidFill>
                  <a:srgbClr val="FFFFFF"/>
                </a:solidFill>
                <a:latin typeface="Arial" panose="020B0604020202020204" pitchFamily="34" charset="0"/>
                <a:cs typeface="Arial" panose="020B0604020202020204" pitchFamily="34" charset="0"/>
              </a:rPr>
              <a:t> forside.</a:t>
            </a:r>
          </a:p>
          <a:p>
            <a:pPr marL="0" indent="0">
              <a:buNone/>
            </a:pPr>
            <a:r>
              <a:rPr lang="da-DK" sz="1600" dirty="0">
                <a:solidFill>
                  <a:srgbClr val="FFFFFF"/>
                </a:solidFill>
                <a:latin typeface="Arial" panose="020B0604020202020204" pitchFamily="34" charset="0"/>
                <a:cs typeface="Arial" panose="020B0604020202020204" pitchFamily="34" charset="0"/>
              </a:rPr>
              <a:t>Hvis du ikke kan se din båndmenu, så klik på pilen (1) for at udfolde den.</a:t>
            </a:r>
          </a:p>
          <a:p>
            <a:pPr marL="0" indent="0">
              <a:buNone/>
            </a:pPr>
            <a:r>
              <a:rPr lang="da-DK" sz="1600" i="1" dirty="0">
                <a:solidFill>
                  <a:srgbClr val="FFFFFF"/>
                </a:solidFill>
                <a:latin typeface="Arial" panose="020B0604020202020204" pitchFamily="34" charset="0"/>
                <a:cs typeface="Arial" panose="020B0604020202020204" pitchFamily="34" charset="0"/>
              </a:rPr>
              <a:t>Bemærk: </a:t>
            </a:r>
            <a:r>
              <a:rPr lang="da-DK" sz="1600" dirty="0">
                <a:solidFill>
                  <a:srgbClr val="FFFFFF"/>
                </a:solidFill>
                <a:latin typeface="Arial" panose="020B0604020202020204" pitchFamily="34" charset="0"/>
                <a:cs typeface="Arial" panose="020B0604020202020204" pitchFamily="34" charset="0"/>
              </a:rPr>
              <a:t>Afhængigt af, om du er i side- eller indholdsredigering, ser indholdet i båndmenuen forskelligt ud.</a:t>
            </a:r>
          </a:p>
        </p:txBody>
      </p:sp>
      <p:sp>
        <p:nvSpPr>
          <p:cNvPr id="9" name="Titel" title="Lektion 3: rediger indholdssider – tekst og mikroartikler"/>
          <p:cNvSpPr>
            <a:spLocks noGrp="1"/>
          </p:cNvSpPr>
          <p:nvPr>
            <p:ph type="title"/>
          </p:nvPr>
        </p:nvSpPr>
        <p:spPr>
          <a:xfrm>
            <a:off x="1105238" y="886885"/>
            <a:ext cx="7083903" cy="759668"/>
          </a:xfrm>
        </p:spPr>
        <p:txBody>
          <a:bodyPr/>
          <a:lstStyle/>
          <a:p>
            <a:r>
              <a:rPr lang="da-DK" sz="2000" b="1" dirty="0">
                <a:solidFill>
                  <a:srgbClr val="FFFFFF"/>
                </a:solidFill>
                <a:latin typeface="Arial" panose="020B0604020202020204" pitchFamily="34" charset="0"/>
                <a:cs typeface="Arial" panose="020B0604020202020204" pitchFamily="34" charset="0"/>
              </a:rPr>
              <a:t>Lektion 3: redigér indholdssider – tekst og </a:t>
            </a:r>
            <a:r>
              <a:rPr lang="da-DK" sz="2000" b="1" dirty="0" err="1">
                <a:solidFill>
                  <a:srgbClr val="FFFFFF"/>
                </a:solidFill>
                <a:latin typeface="Arial" panose="020B0604020202020204" pitchFamily="34" charset="0"/>
                <a:cs typeface="Arial" panose="020B0604020202020204" pitchFamily="34" charset="0"/>
              </a:rPr>
              <a:t>mikroartikler</a:t>
            </a:r>
            <a:endParaRPr lang="da-DK" dirty="0"/>
          </a:p>
        </p:txBody>
      </p:sp>
      <p:sp>
        <p:nvSpPr>
          <p:cNvPr id="3" name="Ellipse 2">
            <a:extLst>
              <a:ext uri="{FF2B5EF4-FFF2-40B4-BE49-F238E27FC236}">
                <a16:creationId xmlns:a16="http://schemas.microsoft.com/office/drawing/2014/main" id="{3588A386-3501-308D-4443-74D09747BB0A}"/>
              </a:ext>
            </a:extLst>
          </p:cNvPr>
          <p:cNvSpPr/>
          <p:nvPr/>
        </p:nvSpPr>
        <p:spPr>
          <a:xfrm>
            <a:off x="8904299" y="1821256"/>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5" name="Ellipse 4">
            <a:extLst>
              <a:ext uri="{FF2B5EF4-FFF2-40B4-BE49-F238E27FC236}">
                <a16:creationId xmlns:a16="http://schemas.microsoft.com/office/drawing/2014/main" id="{97A298FC-7083-C52F-4401-9BC45028CC01}"/>
              </a:ext>
            </a:extLst>
          </p:cNvPr>
          <p:cNvSpPr/>
          <p:nvPr/>
        </p:nvSpPr>
        <p:spPr>
          <a:xfrm>
            <a:off x="11438507" y="165865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6" name="Rektangel 5">
            <a:extLst>
              <a:ext uri="{FF2B5EF4-FFF2-40B4-BE49-F238E27FC236}">
                <a16:creationId xmlns:a16="http://schemas.microsoft.com/office/drawing/2014/main" id="{37083C49-0D24-22E9-1894-06481377A9E0}"/>
              </a:ext>
            </a:extLst>
          </p:cNvPr>
          <p:cNvSpPr/>
          <p:nvPr/>
        </p:nvSpPr>
        <p:spPr>
          <a:xfrm>
            <a:off x="3815555" y="1853517"/>
            <a:ext cx="5032885" cy="6138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D696EB75-1F91-7ECD-78A1-C938A2D7DC76}"/>
              </a:ext>
            </a:extLst>
          </p:cNvPr>
          <p:cNvSpPr/>
          <p:nvPr/>
        </p:nvSpPr>
        <p:spPr>
          <a:xfrm>
            <a:off x="11804069" y="1853516"/>
            <a:ext cx="180112" cy="2259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32028155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
          <p:cNvSpPr>
            <a:spLocks noGrp="1"/>
          </p:cNvSpPr>
          <p:nvPr>
            <p:ph sz="quarter" idx="4294967295"/>
          </p:nvPr>
        </p:nvSpPr>
        <p:spPr>
          <a:xfrm>
            <a:off x="745435" y="2123937"/>
            <a:ext cx="6904038" cy="2665413"/>
          </a:xfrm>
          <a:prstGeom prst="rect">
            <a:avLst/>
          </a:prstGeom>
        </p:spPr>
        <p:txBody>
          <a:bodyPr/>
          <a:lstStyle/>
          <a:p>
            <a:r>
              <a:rPr lang="da-DK" sz="1800" kern="1200" baseline="0" dirty="0">
                <a:solidFill>
                  <a:srgbClr val="FFFFFF"/>
                </a:solidFill>
                <a:effectLst/>
                <a:latin typeface="Arial" panose="020B0604020202020204" pitchFamily="34" charset="0"/>
                <a:cs typeface="Arial" panose="020B0604020202020204" pitchFamily="34" charset="0"/>
              </a:rPr>
              <a:t>Du lærer </a:t>
            </a:r>
            <a:r>
              <a:rPr lang="da-DK" sz="1800" dirty="0">
                <a:solidFill>
                  <a:srgbClr val="FFFFFF"/>
                </a:solidFill>
                <a:latin typeface="Arial" panose="020B0604020202020204" pitchFamily="34" charset="0"/>
                <a:cs typeface="Arial" panose="020B0604020202020204" pitchFamily="34" charset="0"/>
              </a:rPr>
              <a:t>om baggrunden for borger.dk</a:t>
            </a:r>
          </a:p>
          <a:p>
            <a:r>
              <a:rPr lang="da-DK" sz="1800" kern="1200" baseline="0" dirty="0">
                <a:solidFill>
                  <a:srgbClr val="FFFFFF"/>
                </a:solidFill>
                <a:effectLst/>
                <a:latin typeface="Arial" panose="020B0604020202020204" pitchFamily="34" charset="0"/>
                <a:cs typeface="Arial" panose="020B0604020202020204" pitchFamily="34" charset="0"/>
              </a:rPr>
              <a:t>Du lærer informationsarkitekturen at kende </a:t>
            </a:r>
          </a:p>
          <a:p>
            <a:r>
              <a:rPr lang="da-DK" sz="1800" dirty="0">
                <a:solidFill>
                  <a:srgbClr val="FFFFFF"/>
                </a:solidFill>
                <a:latin typeface="Arial" panose="020B0604020202020204" pitchFamily="34" charset="0"/>
                <a:cs typeface="Arial" panose="020B0604020202020204" pitchFamily="34" charset="0"/>
              </a:rPr>
              <a:t>Du lærer, hvordan borger.dk er integreret på andre sider</a:t>
            </a:r>
          </a:p>
          <a:p>
            <a:r>
              <a:rPr lang="da-DK" sz="1800" kern="1200" baseline="0" dirty="0">
                <a:solidFill>
                  <a:srgbClr val="FFFFFF"/>
                </a:solidFill>
                <a:effectLst/>
                <a:latin typeface="Arial" panose="020B0604020202020204" pitchFamily="34" charset="0"/>
                <a:cs typeface="Arial" panose="020B0604020202020204" pitchFamily="34" charset="0"/>
              </a:rPr>
              <a:t>Du lærer, hvordan vi linker til og fra borger.dk</a:t>
            </a:r>
            <a:endParaRPr lang="da-DK" sz="1800" dirty="0">
              <a:solidFill>
                <a:srgbClr val="FFFFFF"/>
              </a:solidFill>
              <a:latin typeface="Arial" panose="020B0604020202020204" pitchFamily="34" charset="0"/>
              <a:cs typeface="Arial" panose="020B0604020202020204" pitchFamily="34" charset="0"/>
            </a:endParaRPr>
          </a:p>
          <a:p>
            <a:pPr marL="0" indent="0">
              <a:buNone/>
            </a:pPr>
            <a:endParaRPr lang="da-DK" sz="1800" dirty="0">
              <a:solidFill>
                <a:srgbClr val="FFFFFF"/>
              </a:solidFill>
              <a:latin typeface="Arial" panose="020B0604020202020204" pitchFamily="34" charset="0"/>
              <a:cs typeface="Arial" panose="020B0604020202020204" pitchFamily="34" charset="0"/>
            </a:endParaRPr>
          </a:p>
        </p:txBody>
      </p:sp>
      <p:sp>
        <p:nvSpPr>
          <p:cNvPr id="2" name="Læringsmål"/>
          <p:cNvSpPr/>
          <p:nvPr/>
        </p:nvSpPr>
        <p:spPr>
          <a:xfrm>
            <a:off x="813194" y="1228325"/>
            <a:ext cx="3384260" cy="769441"/>
          </a:xfrm>
          <a:prstGeom prst="rect">
            <a:avLst/>
          </a:prstGeom>
        </p:spPr>
        <p:txBody>
          <a:bodyPr wrap="none">
            <a:spAutoFit/>
          </a:bodyPr>
          <a:lstStyle/>
          <a:p>
            <a:r>
              <a:rPr lang="da-DK" sz="4400" b="1" dirty="0">
                <a:solidFill>
                  <a:srgbClr val="44831E"/>
                </a:solidFill>
                <a:latin typeface="Arial" panose="020B0604020202020204" pitchFamily="34" charset="0"/>
                <a:ea typeface="+mj-ea"/>
                <a:cs typeface="Arial" panose="020B0604020202020204" pitchFamily="34" charset="0"/>
              </a:rPr>
              <a:t>Læringsmål</a:t>
            </a:r>
            <a:endParaRPr lang="da-DK" dirty="0"/>
          </a:p>
        </p:txBody>
      </p:sp>
      <p:sp>
        <p:nvSpPr>
          <p:cNvPr id="5" name="Titel"/>
          <p:cNvSpPr>
            <a:spLocks noGrp="1"/>
          </p:cNvSpPr>
          <p:nvPr>
            <p:ph type="title"/>
          </p:nvPr>
        </p:nvSpPr>
        <p:spPr>
          <a:xfrm>
            <a:off x="3680791" y="136525"/>
            <a:ext cx="4618383"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b="1" dirty="0">
                <a:solidFill>
                  <a:srgbClr val="FFFFFF"/>
                </a:solidFill>
                <a:latin typeface="Arial" panose="020B0604020202020204" pitchFamily="34" charset="0"/>
                <a:cs typeface="Arial" panose="020B0604020202020204" pitchFamily="34" charset="0"/>
              </a:rPr>
            </a:br>
            <a:endParaRPr lang="da-DK" dirty="0"/>
          </a:p>
        </p:txBody>
      </p:sp>
    </p:spTree>
    <p:extLst>
      <p:ext uri="{BB962C8B-B14F-4D97-AF65-F5344CB8AC3E}">
        <p14:creationId xmlns:p14="http://schemas.microsoft.com/office/powerpoint/2010/main" val="4055223248"/>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1" descr="Markering af de områder, som redaktørerne kan redigeer.">
            <a:extLst>
              <a:ext uri="{FF2B5EF4-FFF2-40B4-BE49-F238E27FC236}">
                <a16:creationId xmlns:a16="http://schemas.microsoft.com/office/drawing/2014/main" id="{25218B1B-D7CC-4BD9-A393-D887E8275667}"/>
              </a:ext>
            </a:extLst>
          </p:cNvPr>
          <p:cNvPicPr>
            <a:picLocks noChangeAspect="1"/>
          </p:cNvPicPr>
          <p:nvPr/>
        </p:nvPicPr>
        <p:blipFill>
          <a:blip r:embed="rId3"/>
          <a:srcRect l="28818" t="17142" r="6151"/>
          <a:stretch/>
        </p:blipFill>
        <p:spPr>
          <a:xfrm>
            <a:off x="6875598" y="1006783"/>
            <a:ext cx="3105572" cy="5716927"/>
          </a:xfrm>
          <a:prstGeom prst="rect">
            <a:avLst/>
          </a:prstGeom>
        </p:spPr>
      </p:pic>
      <p:pic>
        <p:nvPicPr>
          <p:cNvPr id="13" name="Preview" descr="Preview-knap" title="&quot;&quot;">
            <a:extLst>
              <a:ext uri="{FF2B5EF4-FFF2-40B4-BE49-F238E27FC236}">
                <a16:creationId xmlns:a16="http://schemas.microsoft.com/office/drawing/2014/main" id="{1C60C3B2-A038-4A87-8598-7B6BE5C30699}"/>
              </a:ext>
            </a:extLst>
          </p:cNvPr>
          <p:cNvPicPr>
            <a:picLocks noChangeAspect="1"/>
          </p:cNvPicPr>
          <p:nvPr/>
        </p:nvPicPr>
        <p:blipFill>
          <a:blip r:embed="rId4"/>
          <a:stretch>
            <a:fillRect/>
          </a:stretch>
        </p:blipFill>
        <p:spPr>
          <a:xfrm>
            <a:off x="9212297" y="1043197"/>
            <a:ext cx="752475" cy="214312"/>
          </a:xfrm>
          <a:prstGeom prst="rect">
            <a:avLst/>
          </a:prstGeom>
        </p:spPr>
      </p:pic>
      <p:sp>
        <p:nvSpPr>
          <p:cNvPr id="3" name="Tekst"/>
          <p:cNvSpPr>
            <a:spLocks noGrp="1"/>
          </p:cNvSpPr>
          <p:nvPr>
            <p:ph sz="quarter" idx="4294967295"/>
          </p:nvPr>
        </p:nvSpPr>
        <p:spPr>
          <a:xfrm>
            <a:off x="1435354" y="1722562"/>
            <a:ext cx="3619500" cy="3273425"/>
          </a:xfrm>
          <a:prstGeom prst="rect">
            <a:avLst/>
          </a:prstGeom>
        </p:spPr>
        <p:txBody>
          <a:bodyPr/>
          <a:lstStyle/>
          <a:p>
            <a:pPr marL="0" indent="0">
              <a:buNone/>
            </a:pPr>
            <a:r>
              <a:rPr lang="da-DK" sz="1600" dirty="0">
                <a:solidFill>
                  <a:srgbClr val="FFFFFF"/>
                </a:solidFill>
                <a:latin typeface="Arial" panose="020B0604020202020204" pitchFamily="34" charset="0"/>
                <a:cs typeface="Arial" panose="020B0604020202020204" pitchFamily="34" charset="0"/>
              </a:rPr>
              <a:t>Du kan redigere følgende områder på indholdssiden:</a:t>
            </a:r>
            <a:br>
              <a:rPr lang="da-DK" sz="1600" dirty="0">
                <a:solidFill>
                  <a:srgbClr val="FFFFFF"/>
                </a:solidFill>
                <a:latin typeface="Arial" panose="020B0604020202020204" pitchFamily="34" charset="0"/>
                <a:cs typeface="Arial" panose="020B0604020202020204" pitchFamily="34" charset="0"/>
              </a:rPr>
            </a:b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Manchet</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Mikroartikler</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Obligatoriske mikroartikler i bunden</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Byline</a:t>
            </a:r>
          </a:p>
          <a:p>
            <a:pPr marL="0" indent="0">
              <a:buNone/>
            </a:pPr>
            <a:endParaRPr lang="da-DK" sz="1600" dirty="0">
              <a:solidFill>
                <a:srgbClr val="FFFFFF"/>
              </a:solidFill>
              <a:latin typeface="Arial" panose="020B0604020202020204" pitchFamily="34" charset="0"/>
              <a:cs typeface="Arial" panose="020B0604020202020204" pitchFamily="34" charset="0"/>
            </a:endParaRPr>
          </a:p>
          <a:p>
            <a:pPr marL="0" indent="0">
              <a:buNone/>
            </a:pPr>
            <a:r>
              <a:rPr lang="da-DK" sz="1600" dirty="0">
                <a:solidFill>
                  <a:srgbClr val="FFFFFF"/>
                </a:solidFill>
                <a:latin typeface="Arial" panose="020B0604020202020204" pitchFamily="34" charset="0"/>
                <a:cs typeface="Arial" panose="020B0604020202020204" pitchFamily="34" charset="0"/>
              </a:rPr>
              <a:t>Ved klik på ‘Preview’ skifter du tilstand til borgervisning</a:t>
            </a:r>
          </a:p>
        </p:txBody>
      </p:sp>
      <p:sp>
        <p:nvSpPr>
          <p:cNvPr id="18" name="Rektangel" title="&quot;&quot;">
            <a:extLst>
              <a:ext uri="{FF2B5EF4-FFF2-40B4-BE49-F238E27FC236}">
                <a16:creationId xmlns:a16="http://schemas.microsoft.com/office/drawing/2014/main" id="{820A481A-2E38-4000-89AD-48E0C1D67A52}"/>
              </a:ext>
            </a:extLst>
          </p:cNvPr>
          <p:cNvSpPr/>
          <p:nvPr/>
        </p:nvSpPr>
        <p:spPr>
          <a:xfrm>
            <a:off x="1435354" y="1451177"/>
            <a:ext cx="310520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itel 2">
            <a:extLst>
              <a:ext uri="{FF2B5EF4-FFF2-40B4-BE49-F238E27FC236}">
                <a16:creationId xmlns:a16="http://schemas.microsoft.com/office/drawing/2014/main" id="{59E3522C-EACC-4B95-B332-960F9E31B9B9}"/>
              </a:ext>
            </a:extLst>
          </p:cNvPr>
          <p:cNvSpPr txBox="1">
            <a:spLocks/>
          </p:cNvSpPr>
          <p:nvPr/>
        </p:nvSpPr>
        <p:spPr>
          <a:xfrm>
            <a:off x="1352111" y="1019721"/>
            <a:ext cx="962514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Redigering på indholdsside</a:t>
            </a:r>
          </a:p>
        </p:txBody>
      </p:sp>
      <p:sp>
        <p:nvSpPr>
          <p:cNvPr id="2" name="Titel 1"/>
          <p:cNvSpPr>
            <a:spLocks noGrp="1"/>
          </p:cNvSpPr>
          <p:nvPr>
            <p:ph type="title"/>
          </p:nvPr>
        </p:nvSpPr>
        <p:spPr>
          <a:xfrm>
            <a:off x="2554792" y="204685"/>
            <a:ext cx="6994890" cy="725899"/>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10" name="Rektangel 9"/>
          <p:cNvSpPr/>
          <p:nvPr/>
        </p:nvSpPr>
        <p:spPr>
          <a:xfrm>
            <a:off x="6953249" y="1460701"/>
            <a:ext cx="2717223" cy="6862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p:nvSpPr>
        <p:spPr>
          <a:xfrm>
            <a:off x="6986731" y="2350142"/>
            <a:ext cx="2717223" cy="41482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p:cNvSpPr/>
          <p:nvPr/>
        </p:nvSpPr>
        <p:spPr>
          <a:xfrm>
            <a:off x="6999104" y="5649072"/>
            <a:ext cx="847724" cy="84697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p:cNvSpPr/>
          <p:nvPr/>
        </p:nvSpPr>
        <p:spPr>
          <a:xfrm>
            <a:off x="6987799" y="6504535"/>
            <a:ext cx="1104900" cy="1911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p:cNvSpPr/>
          <p:nvPr/>
        </p:nvSpPr>
        <p:spPr>
          <a:xfrm>
            <a:off x="6357713" y="146070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9" name="Ellipse 18"/>
          <p:cNvSpPr/>
          <p:nvPr/>
        </p:nvSpPr>
        <p:spPr>
          <a:xfrm>
            <a:off x="6356401" y="260815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20" name="Ellipse 19"/>
          <p:cNvSpPr/>
          <p:nvPr/>
        </p:nvSpPr>
        <p:spPr>
          <a:xfrm>
            <a:off x="6357713" y="563667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21" name="Ellipse 20"/>
          <p:cNvSpPr/>
          <p:nvPr/>
        </p:nvSpPr>
        <p:spPr>
          <a:xfrm>
            <a:off x="6357713" y="644599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4</a:t>
            </a:r>
          </a:p>
        </p:txBody>
      </p:sp>
    </p:spTree>
    <p:extLst>
      <p:ext uri="{BB962C8B-B14F-4D97-AF65-F5344CB8AC3E}">
        <p14:creationId xmlns:p14="http://schemas.microsoft.com/office/powerpoint/2010/main" val="2121391976"/>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1" descr="Viser preview-tilstand">
            <a:extLst>
              <a:ext uri="{FF2B5EF4-FFF2-40B4-BE49-F238E27FC236}">
                <a16:creationId xmlns:a16="http://schemas.microsoft.com/office/drawing/2014/main" id="{184712A8-1D09-4AC8-B565-D90CC8F074E4}"/>
              </a:ext>
            </a:extLst>
          </p:cNvPr>
          <p:cNvPicPr>
            <a:picLocks noChangeAspect="1"/>
          </p:cNvPicPr>
          <p:nvPr/>
        </p:nvPicPr>
        <p:blipFill>
          <a:blip r:embed="rId3"/>
          <a:srcRect/>
          <a:stretch/>
        </p:blipFill>
        <p:spPr>
          <a:xfrm>
            <a:off x="4235105" y="1898454"/>
            <a:ext cx="7608790" cy="3190782"/>
          </a:xfrm>
          <a:prstGeom prst="rect">
            <a:avLst/>
          </a:prstGeom>
          <a:ln w="9525">
            <a:noFill/>
          </a:ln>
        </p:spPr>
      </p:pic>
      <p:sp>
        <p:nvSpPr>
          <p:cNvPr id="3" name="Tekst"/>
          <p:cNvSpPr>
            <a:spLocks noGrp="1"/>
          </p:cNvSpPr>
          <p:nvPr>
            <p:ph sz="quarter" idx="4294967295"/>
          </p:nvPr>
        </p:nvSpPr>
        <p:spPr>
          <a:xfrm>
            <a:off x="1189529" y="2808723"/>
            <a:ext cx="3429000" cy="787400"/>
          </a:xfrm>
          <a:prstGeom prst="rect">
            <a:avLst/>
          </a:prstGeom>
        </p:spPr>
        <p:txBody>
          <a:bodyPr/>
          <a:lstStyle/>
          <a:p>
            <a:pPr marL="0" indent="0">
              <a:buNone/>
            </a:pPr>
            <a:r>
              <a:rPr lang="da-DK" sz="1600" dirty="0">
                <a:solidFill>
                  <a:srgbClr val="FFFFFF"/>
                </a:solidFill>
                <a:latin typeface="Arial" panose="020B0604020202020204" pitchFamily="34" charset="0"/>
                <a:cs typeface="Arial" panose="020B0604020202020204" pitchFamily="34" charset="0"/>
              </a:rPr>
              <a:t>Ved klik på ‘Redigér’ skifter du tilbage til redigeringstilstand.</a:t>
            </a:r>
          </a:p>
          <a:p>
            <a:pPr marL="0" indent="0">
              <a:buNone/>
            </a:pPr>
            <a:endParaRPr lang="da-DK" sz="1600" dirty="0">
              <a:solidFill>
                <a:srgbClr val="FFFFFF"/>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a:xfrm>
            <a:off x="2780289" y="131084"/>
            <a:ext cx="766652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5" name="Rektangel 4">
            <a:extLst>
              <a:ext uri="{FF2B5EF4-FFF2-40B4-BE49-F238E27FC236}">
                <a16:creationId xmlns:a16="http://schemas.microsoft.com/office/drawing/2014/main" id="{4EE54201-A761-B3E2-2894-80FFB2D5D3AC}"/>
              </a:ext>
            </a:extLst>
          </p:cNvPr>
          <p:cNvSpPr/>
          <p:nvPr/>
        </p:nvSpPr>
        <p:spPr>
          <a:xfrm>
            <a:off x="11397675" y="1882116"/>
            <a:ext cx="500410" cy="16835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583494785"/>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il: højre 6" title="&quot;&quot;">
            <a:extLst>
              <a:ext uri="{FF2B5EF4-FFF2-40B4-BE49-F238E27FC236}">
                <a16:creationId xmlns:a16="http://schemas.microsoft.com/office/drawing/2014/main" id="{2D8418B0-CC94-4727-B8FD-8AB464026ED2}"/>
              </a:ext>
            </a:extLst>
          </p:cNvPr>
          <p:cNvSpPr/>
          <p:nvPr/>
        </p:nvSpPr>
        <p:spPr>
          <a:xfrm flipH="1">
            <a:off x="9756219" y="5103137"/>
            <a:ext cx="272844" cy="357374"/>
          </a:xfrm>
          <a:prstGeom prst="rightArrow">
            <a:avLst/>
          </a:prstGeom>
          <a:solidFill>
            <a:srgbClr val="5C8938"/>
          </a:solidFill>
          <a:ln>
            <a:solidFill>
              <a:srgbClr val="448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1" name="Tekstfelt 6">
            <a:extLst>
              <a:ext uri="{FF2B5EF4-FFF2-40B4-BE49-F238E27FC236}">
                <a16:creationId xmlns:a16="http://schemas.microsoft.com/office/drawing/2014/main" id="{78736705-36CA-4B8F-9F13-8F30261F46D6}"/>
              </a:ext>
            </a:extLst>
          </p:cNvPr>
          <p:cNvSpPr txBox="1"/>
          <p:nvPr/>
        </p:nvSpPr>
        <p:spPr>
          <a:xfrm>
            <a:off x="10114693" y="5083404"/>
            <a:ext cx="1328409" cy="1015663"/>
          </a:xfrm>
          <a:prstGeom prst="rect">
            <a:avLst/>
          </a:prstGeom>
          <a:noFill/>
          <a:ln>
            <a:noFill/>
          </a:ln>
        </p:spPr>
        <p:txBody>
          <a:bodyPr wrap="square" rtlCol="0">
            <a:spAutoFit/>
          </a:bodyPr>
          <a:lstStyle/>
          <a:p>
            <a:r>
              <a:rPr lang="da-DK" sz="1200" dirty="0">
                <a:solidFill>
                  <a:srgbClr val="FFFFFF"/>
                </a:solidFill>
                <a:latin typeface="Arial" panose="020B0604020202020204" pitchFamily="34" charset="0"/>
                <a:cs typeface="Arial" panose="020B0604020202020204" pitchFamily="34" charset="0"/>
              </a:rPr>
              <a:t>Tryk på ‘Redigér selvbetjening’ </a:t>
            </a:r>
            <a:br>
              <a:rPr lang="da-DK" sz="1200" dirty="0">
                <a:solidFill>
                  <a:srgbClr val="FFFFFF"/>
                </a:solidFill>
                <a:latin typeface="Arial" panose="020B0604020202020204" pitchFamily="34" charset="0"/>
                <a:cs typeface="Arial" panose="020B0604020202020204" pitchFamily="34" charset="0"/>
              </a:rPr>
            </a:br>
            <a:r>
              <a:rPr lang="da-DK" sz="1200" dirty="0">
                <a:solidFill>
                  <a:srgbClr val="FFFFFF"/>
                </a:solidFill>
                <a:latin typeface="Arial" panose="020B0604020202020204" pitchFamily="34" charset="0"/>
                <a:cs typeface="Arial" panose="020B0604020202020204" pitchFamily="34" charset="0"/>
              </a:rPr>
              <a:t>for at tilføje eller fjerne en selvbetjening</a:t>
            </a:r>
          </a:p>
        </p:txBody>
      </p:sp>
      <p:sp>
        <p:nvSpPr>
          <p:cNvPr id="19" name="Pil: højre 5" title="&quot;&quot;">
            <a:extLst>
              <a:ext uri="{FF2B5EF4-FFF2-40B4-BE49-F238E27FC236}">
                <a16:creationId xmlns:a16="http://schemas.microsoft.com/office/drawing/2014/main" id="{0A21BDB7-1269-484A-8DBA-1BA843B0B920}"/>
              </a:ext>
            </a:extLst>
          </p:cNvPr>
          <p:cNvSpPr/>
          <p:nvPr/>
        </p:nvSpPr>
        <p:spPr>
          <a:xfrm flipH="1">
            <a:off x="9764049" y="3875589"/>
            <a:ext cx="272844" cy="357374"/>
          </a:xfrm>
          <a:prstGeom prst="rightArrow">
            <a:avLst/>
          </a:prstGeom>
          <a:solidFill>
            <a:srgbClr val="5C8938"/>
          </a:solidFill>
          <a:ln>
            <a:solidFill>
              <a:srgbClr val="448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2" name="Tekstfelt 5">
            <a:extLst>
              <a:ext uri="{FF2B5EF4-FFF2-40B4-BE49-F238E27FC236}">
                <a16:creationId xmlns:a16="http://schemas.microsoft.com/office/drawing/2014/main" id="{AECA2EEA-D5CF-4932-AF0A-350F50AA7B1F}"/>
              </a:ext>
            </a:extLst>
          </p:cNvPr>
          <p:cNvSpPr txBox="1"/>
          <p:nvPr/>
        </p:nvSpPr>
        <p:spPr>
          <a:xfrm>
            <a:off x="10148379" y="3875589"/>
            <a:ext cx="1579144" cy="461665"/>
          </a:xfrm>
          <a:prstGeom prst="rect">
            <a:avLst/>
          </a:prstGeom>
          <a:noFill/>
          <a:ln>
            <a:noFill/>
          </a:ln>
        </p:spPr>
        <p:txBody>
          <a:bodyPr wrap="square" rtlCol="0">
            <a:spAutoFit/>
          </a:bodyPr>
          <a:lstStyle/>
          <a:p>
            <a:r>
              <a:rPr lang="da-DK" sz="1200" dirty="0">
                <a:solidFill>
                  <a:srgbClr val="FFFFFF"/>
                </a:solidFill>
                <a:latin typeface="Arial" panose="020B0604020202020204" pitchFamily="34" charset="0"/>
                <a:cs typeface="Arial" panose="020B0604020202020204" pitchFamily="34" charset="0"/>
              </a:rPr>
              <a:t>Fold mikroartiklerne ind eller ud</a:t>
            </a:r>
          </a:p>
        </p:txBody>
      </p:sp>
      <p:pic>
        <p:nvPicPr>
          <p:cNvPr id="4" name="Billede 1" descr="Markering af elementer, der kan redigeres i sideredigering.">
            <a:extLst>
              <a:ext uri="{FF2B5EF4-FFF2-40B4-BE49-F238E27FC236}">
                <a16:creationId xmlns:a16="http://schemas.microsoft.com/office/drawing/2014/main" id="{6F71A7BB-56C3-4196-9631-761D15C043BC}"/>
              </a:ext>
            </a:extLst>
          </p:cNvPr>
          <p:cNvPicPr>
            <a:picLocks noChangeAspect="1"/>
          </p:cNvPicPr>
          <p:nvPr/>
        </p:nvPicPr>
        <p:blipFill>
          <a:blip r:embed="rId3"/>
          <a:srcRect b="12445"/>
          <a:stretch/>
        </p:blipFill>
        <p:spPr>
          <a:xfrm>
            <a:off x="2860900" y="1799321"/>
            <a:ext cx="6745483" cy="4150354"/>
          </a:xfrm>
          <a:prstGeom prst="rect">
            <a:avLst/>
          </a:prstGeom>
        </p:spPr>
      </p:pic>
      <p:sp>
        <p:nvSpPr>
          <p:cNvPr id="17" name="Pil: højre 4" title="&quot;&quot;">
            <a:extLst>
              <a:ext uri="{FF2B5EF4-FFF2-40B4-BE49-F238E27FC236}">
                <a16:creationId xmlns:a16="http://schemas.microsoft.com/office/drawing/2014/main" id="{62CD3A54-CA41-47F2-8C40-6179CC9AD36D}"/>
              </a:ext>
            </a:extLst>
          </p:cNvPr>
          <p:cNvSpPr/>
          <p:nvPr/>
        </p:nvSpPr>
        <p:spPr>
          <a:xfrm>
            <a:off x="2326365" y="5909448"/>
            <a:ext cx="340637" cy="357374"/>
          </a:xfrm>
          <a:prstGeom prst="rightArrow">
            <a:avLst/>
          </a:prstGeom>
          <a:solidFill>
            <a:srgbClr val="5C8938"/>
          </a:solidFill>
          <a:ln>
            <a:solidFill>
              <a:srgbClr val="448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4" name="Tekstfelt 4">
            <a:extLst>
              <a:ext uri="{FF2B5EF4-FFF2-40B4-BE49-F238E27FC236}">
                <a16:creationId xmlns:a16="http://schemas.microsoft.com/office/drawing/2014/main" id="{7B9C2CD7-867E-41E9-AD29-FF7F794A2A9F}"/>
              </a:ext>
            </a:extLst>
          </p:cNvPr>
          <p:cNvSpPr txBox="1"/>
          <p:nvPr/>
        </p:nvSpPr>
        <p:spPr>
          <a:xfrm>
            <a:off x="861089" y="5909448"/>
            <a:ext cx="1356653" cy="276999"/>
          </a:xfrm>
          <a:prstGeom prst="rect">
            <a:avLst/>
          </a:prstGeom>
          <a:noFill/>
          <a:ln>
            <a:noFill/>
          </a:ln>
        </p:spPr>
        <p:txBody>
          <a:bodyPr wrap="square" rtlCol="0">
            <a:spAutoFit/>
          </a:bodyPr>
          <a:lstStyle/>
          <a:p>
            <a:r>
              <a:rPr lang="da-DK" sz="1200" dirty="0">
                <a:solidFill>
                  <a:srgbClr val="FFFFFF"/>
                </a:solidFill>
                <a:latin typeface="Arial" panose="020B0604020202020204" pitchFamily="34" charset="0"/>
                <a:cs typeface="Arial" panose="020B0604020202020204" pitchFamily="34" charset="0"/>
              </a:rPr>
              <a:t>Byline</a:t>
            </a:r>
          </a:p>
        </p:txBody>
      </p:sp>
      <p:sp>
        <p:nvSpPr>
          <p:cNvPr id="18" name="Pil: højre 3" title="&quot;&quot;">
            <a:extLst>
              <a:ext uri="{FF2B5EF4-FFF2-40B4-BE49-F238E27FC236}">
                <a16:creationId xmlns:a16="http://schemas.microsoft.com/office/drawing/2014/main" id="{F0D216ED-AA57-41E5-AC2C-A6D35230A034}"/>
              </a:ext>
            </a:extLst>
          </p:cNvPr>
          <p:cNvSpPr/>
          <p:nvPr/>
        </p:nvSpPr>
        <p:spPr>
          <a:xfrm>
            <a:off x="2324392" y="5348620"/>
            <a:ext cx="340637" cy="357374"/>
          </a:xfrm>
          <a:prstGeom prst="rightArrow">
            <a:avLst/>
          </a:prstGeom>
          <a:solidFill>
            <a:srgbClr val="5C8938"/>
          </a:solidFill>
          <a:ln>
            <a:solidFill>
              <a:srgbClr val="448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3" name="Tekstfelt 3">
            <a:extLst>
              <a:ext uri="{FF2B5EF4-FFF2-40B4-BE49-F238E27FC236}">
                <a16:creationId xmlns:a16="http://schemas.microsoft.com/office/drawing/2014/main" id="{1E241920-A4F3-42C7-B38F-71F573A2A8D4}"/>
              </a:ext>
            </a:extLst>
          </p:cNvPr>
          <p:cNvSpPr txBox="1"/>
          <p:nvPr/>
        </p:nvSpPr>
        <p:spPr>
          <a:xfrm>
            <a:off x="867184" y="5415641"/>
            <a:ext cx="1356653" cy="276999"/>
          </a:xfrm>
          <a:prstGeom prst="rect">
            <a:avLst/>
          </a:prstGeom>
          <a:noFill/>
          <a:ln>
            <a:noFill/>
          </a:ln>
        </p:spPr>
        <p:txBody>
          <a:bodyPr wrap="square" rtlCol="0">
            <a:spAutoFit/>
          </a:bodyPr>
          <a:lstStyle/>
          <a:p>
            <a:r>
              <a:rPr lang="da-DK" sz="1200" dirty="0">
                <a:solidFill>
                  <a:srgbClr val="FFFFFF"/>
                </a:solidFill>
                <a:latin typeface="Arial" panose="020B0604020202020204" pitchFamily="34" charset="0"/>
                <a:cs typeface="Arial" panose="020B0604020202020204" pitchFamily="34" charset="0"/>
              </a:rPr>
              <a:t>Mikroartikel</a:t>
            </a:r>
          </a:p>
        </p:txBody>
      </p:sp>
      <p:sp>
        <p:nvSpPr>
          <p:cNvPr id="16" name="Pil: højre 2" title="&quot;&quot;">
            <a:extLst>
              <a:ext uri="{FF2B5EF4-FFF2-40B4-BE49-F238E27FC236}">
                <a16:creationId xmlns:a16="http://schemas.microsoft.com/office/drawing/2014/main" id="{0BB77166-0867-49DB-A79F-39CE31BDBD1D}"/>
              </a:ext>
            </a:extLst>
          </p:cNvPr>
          <p:cNvSpPr/>
          <p:nvPr/>
        </p:nvSpPr>
        <p:spPr>
          <a:xfrm>
            <a:off x="2324393" y="4768808"/>
            <a:ext cx="340637" cy="357374"/>
          </a:xfrm>
          <a:prstGeom prst="rightArrow">
            <a:avLst/>
          </a:prstGeom>
          <a:solidFill>
            <a:srgbClr val="5C8938"/>
          </a:solidFill>
          <a:ln>
            <a:solidFill>
              <a:srgbClr val="448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2" name="Tekstfelt 2">
            <a:extLst>
              <a:ext uri="{FF2B5EF4-FFF2-40B4-BE49-F238E27FC236}">
                <a16:creationId xmlns:a16="http://schemas.microsoft.com/office/drawing/2014/main" id="{81FA3C67-4EAF-49AF-A480-9A2D1C2CECAF}"/>
              </a:ext>
            </a:extLst>
          </p:cNvPr>
          <p:cNvSpPr txBox="1"/>
          <p:nvPr/>
        </p:nvSpPr>
        <p:spPr>
          <a:xfrm>
            <a:off x="872600" y="4642777"/>
            <a:ext cx="1356653" cy="646331"/>
          </a:xfrm>
          <a:prstGeom prst="rect">
            <a:avLst/>
          </a:prstGeom>
          <a:noFill/>
          <a:ln>
            <a:noFill/>
          </a:ln>
        </p:spPr>
        <p:txBody>
          <a:bodyPr wrap="square" rtlCol="0">
            <a:spAutoFit/>
          </a:bodyPr>
          <a:lstStyle/>
          <a:p>
            <a:r>
              <a:rPr lang="da-DK" sz="1200" dirty="0">
                <a:solidFill>
                  <a:srgbClr val="FFFFFF"/>
                </a:solidFill>
                <a:latin typeface="Arial" panose="020B0604020202020204" pitchFamily="34" charset="0"/>
                <a:cs typeface="Arial" panose="020B0604020202020204" pitchFamily="34" charset="0"/>
              </a:rPr>
              <a:t>Tryk på ‘+’ for at redigere teksten i  en mikroartikel</a:t>
            </a:r>
          </a:p>
        </p:txBody>
      </p:sp>
      <p:sp>
        <p:nvSpPr>
          <p:cNvPr id="3" name="Pil: højre 1" title="&quot;&quot;">
            <a:extLst>
              <a:ext uri="{FF2B5EF4-FFF2-40B4-BE49-F238E27FC236}">
                <a16:creationId xmlns:a16="http://schemas.microsoft.com/office/drawing/2014/main" id="{2EDADE48-97F0-433B-9A6C-1E9299F26D4A}"/>
              </a:ext>
            </a:extLst>
          </p:cNvPr>
          <p:cNvSpPr/>
          <p:nvPr/>
        </p:nvSpPr>
        <p:spPr>
          <a:xfrm>
            <a:off x="2324394" y="2566633"/>
            <a:ext cx="340637" cy="357374"/>
          </a:xfrm>
          <a:prstGeom prst="rightArrow">
            <a:avLst/>
          </a:prstGeom>
          <a:solidFill>
            <a:srgbClr val="5C8938"/>
          </a:solidFill>
          <a:ln>
            <a:solidFill>
              <a:srgbClr val="448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8" name="Tekstfelt 1">
            <a:extLst>
              <a:ext uri="{FF2B5EF4-FFF2-40B4-BE49-F238E27FC236}">
                <a16:creationId xmlns:a16="http://schemas.microsoft.com/office/drawing/2014/main" id="{918F8CEF-123D-4825-9DB2-856DFBE7F9DA}"/>
              </a:ext>
            </a:extLst>
          </p:cNvPr>
          <p:cNvSpPr txBox="1"/>
          <p:nvPr/>
        </p:nvSpPr>
        <p:spPr>
          <a:xfrm>
            <a:off x="872600" y="2589298"/>
            <a:ext cx="1155032" cy="276999"/>
          </a:xfrm>
          <a:prstGeom prst="rect">
            <a:avLst/>
          </a:prstGeom>
          <a:noFill/>
          <a:ln>
            <a:noFill/>
          </a:ln>
        </p:spPr>
        <p:txBody>
          <a:bodyPr wrap="square" rtlCol="0">
            <a:spAutoFit/>
          </a:bodyPr>
          <a:lstStyle/>
          <a:p>
            <a:r>
              <a:rPr lang="da-DK" sz="1200" dirty="0">
                <a:solidFill>
                  <a:srgbClr val="FFFFFF"/>
                </a:solidFill>
                <a:latin typeface="Arial" panose="020B0604020202020204" pitchFamily="34" charset="0"/>
                <a:cs typeface="Arial" panose="020B0604020202020204" pitchFamily="34" charset="0"/>
              </a:rPr>
              <a:t>Manchet</a:t>
            </a:r>
            <a:endParaRPr lang="da-DK" sz="1600" dirty="0">
              <a:solidFill>
                <a:srgbClr val="FFFFFF"/>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a:xfrm>
            <a:off x="2812305" y="162825"/>
            <a:ext cx="730238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11" name="Billede 10" descr="Byline er fremhævet">
            <a:extLst>
              <a:ext uri="{FF2B5EF4-FFF2-40B4-BE49-F238E27FC236}">
                <a16:creationId xmlns:a16="http://schemas.microsoft.com/office/drawing/2014/main" id="{2136C79C-4621-3F2E-9FDC-FD95C8F05CDA}"/>
              </a:ext>
            </a:extLst>
          </p:cNvPr>
          <p:cNvPicPr>
            <a:picLocks noChangeAspect="1"/>
          </p:cNvPicPr>
          <p:nvPr/>
        </p:nvPicPr>
        <p:blipFill>
          <a:blip r:embed="rId4"/>
          <a:stretch>
            <a:fillRect/>
          </a:stretch>
        </p:blipFill>
        <p:spPr>
          <a:xfrm>
            <a:off x="2860901" y="6013388"/>
            <a:ext cx="1606633" cy="209561"/>
          </a:xfrm>
          <a:prstGeom prst="rect">
            <a:avLst/>
          </a:prstGeom>
        </p:spPr>
      </p:pic>
      <p:sp>
        <p:nvSpPr>
          <p:cNvPr id="13" name="Rektangel 12">
            <a:extLst>
              <a:ext uri="{FF2B5EF4-FFF2-40B4-BE49-F238E27FC236}">
                <a16:creationId xmlns:a16="http://schemas.microsoft.com/office/drawing/2014/main" id="{C4D2CC15-6F94-2AA4-28D2-B5DDECE63D4A}"/>
              </a:ext>
            </a:extLst>
          </p:cNvPr>
          <p:cNvSpPr/>
          <p:nvPr/>
        </p:nvSpPr>
        <p:spPr>
          <a:xfrm>
            <a:off x="7886378" y="3790320"/>
            <a:ext cx="1678245" cy="4426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76D0B2DB-D6FC-410F-62E0-FA2350F18CB7}"/>
              </a:ext>
            </a:extLst>
          </p:cNvPr>
          <p:cNvSpPr/>
          <p:nvPr/>
        </p:nvSpPr>
        <p:spPr>
          <a:xfrm>
            <a:off x="3046472" y="4797587"/>
            <a:ext cx="336808" cy="3285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4">
            <a:extLst>
              <a:ext uri="{FF2B5EF4-FFF2-40B4-BE49-F238E27FC236}">
                <a16:creationId xmlns:a16="http://schemas.microsoft.com/office/drawing/2014/main" id="{D2A4D54C-E335-AA77-19BF-3560AE1B7C9D}"/>
              </a:ext>
            </a:extLst>
          </p:cNvPr>
          <p:cNvSpPr/>
          <p:nvPr/>
        </p:nvSpPr>
        <p:spPr>
          <a:xfrm>
            <a:off x="8558517" y="5113469"/>
            <a:ext cx="1006106" cy="23515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title="&quot;&quot;">
            <a:extLst>
              <a:ext uri="{FF2B5EF4-FFF2-40B4-BE49-F238E27FC236}">
                <a16:creationId xmlns:a16="http://schemas.microsoft.com/office/drawing/2014/main" id="{ED80DEA4-F485-93C2-3F67-FE71D007E366}"/>
              </a:ext>
            </a:extLst>
          </p:cNvPr>
          <p:cNvSpPr/>
          <p:nvPr/>
        </p:nvSpPr>
        <p:spPr>
          <a:xfrm flipV="1">
            <a:off x="927242" y="1397957"/>
            <a:ext cx="341947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a:extLst>
              <a:ext uri="{FF2B5EF4-FFF2-40B4-BE49-F238E27FC236}">
                <a16:creationId xmlns:a16="http://schemas.microsoft.com/office/drawing/2014/main" id="{A4AD5C09-849C-C57E-7EC2-3795C4EF3993}"/>
              </a:ext>
            </a:extLst>
          </p:cNvPr>
          <p:cNvSpPr txBox="1">
            <a:spLocks/>
          </p:cNvSpPr>
          <p:nvPr/>
        </p:nvSpPr>
        <p:spPr>
          <a:xfrm>
            <a:off x="840156" y="1016483"/>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Opbygning og funktionalitet</a:t>
            </a:r>
          </a:p>
        </p:txBody>
      </p:sp>
    </p:spTree>
    <p:extLst>
      <p:ext uri="{BB962C8B-B14F-4D97-AF65-F5344CB8AC3E}">
        <p14:creationId xmlns:p14="http://schemas.microsoft.com/office/powerpoint/2010/main" val="2367861516"/>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lede 18" descr="Markering af rettet byline">
            <a:extLst>
              <a:ext uri="{FF2B5EF4-FFF2-40B4-BE49-F238E27FC236}">
                <a16:creationId xmlns:a16="http://schemas.microsoft.com/office/drawing/2014/main" id="{D454971E-7E64-9C77-2806-2E61B845D519}"/>
              </a:ext>
            </a:extLst>
          </p:cNvPr>
          <p:cNvPicPr>
            <a:picLocks noChangeAspect="1"/>
          </p:cNvPicPr>
          <p:nvPr/>
        </p:nvPicPr>
        <p:blipFill>
          <a:blip r:embed="rId3"/>
          <a:stretch>
            <a:fillRect/>
          </a:stretch>
        </p:blipFill>
        <p:spPr>
          <a:xfrm>
            <a:off x="5571182" y="5769160"/>
            <a:ext cx="1422473" cy="368319"/>
          </a:xfrm>
          <a:prstGeom prst="rect">
            <a:avLst/>
          </a:prstGeom>
        </p:spPr>
      </p:pic>
      <p:pic>
        <p:nvPicPr>
          <p:cNvPr id="17" name="Billede 16" descr="En udfoldet mikroartikel.">
            <a:extLst>
              <a:ext uri="{FF2B5EF4-FFF2-40B4-BE49-F238E27FC236}">
                <a16:creationId xmlns:a16="http://schemas.microsoft.com/office/drawing/2014/main" id="{07BE4144-4D32-6415-28D1-CFD93525EDCD}"/>
              </a:ext>
            </a:extLst>
          </p:cNvPr>
          <p:cNvPicPr>
            <a:picLocks noChangeAspect="1"/>
          </p:cNvPicPr>
          <p:nvPr/>
        </p:nvPicPr>
        <p:blipFill>
          <a:blip r:embed="rId4"/>
          <a:stretch>
            <a:fillRect/>
          </a:stretch>
        </p:blipFill>
        <p:spPr>
          <a:xfrm>
            <a:off x="5598614" y="1846755"/>
            <a:ext cx="6368866" cy="3815633"/>
          </a:xfrm>
          <a:prstGeom prst="rect">
            <a:avLst/>
          </a:prstGeom>
        </p:spPr>
      </p:pic>
      <p:sp>
        <p:nvSpPr>
          <p:cNvPr id="4" name="Tekst">
            <a:extLst>
              <a:ext uri="{FF2B5EF4-FFF2-40B4-BE49-F238E27FC236}">
                <a16:creationId xmlns:a16="http://schemas.microsoft.com/office/drawing/2014/main" id="{4586E9F9-4F2A-47E0-945D-ED226116BAC3}"/>
              </a:ext>
            </a:extLst>
          </p:cNvPr>
          <p:cNvSpPr txBox="1">
            <a:spLocks/>
          </p:cNvSpPr>
          <p:nvPr/>
        </p:nvSpPr>
        <p:spPr>
          <a:xfrm>
            <a:off x="927242" y="2194460"/>
            <a:ext cx="2827126" cy="24690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dirty="0">
                <a:solidFill>
                  <a:srgbClr val="FFFFFF"/>
                </a:solidFill>
                <a:latin typeface="Arial" panose="020B0604020202020204" pitchFamily="34" charset="0"/>
                <a:cs typeface="Arial" panose="020B0604020202020204" pitchFamily="34" charset="0"/>
              </a:rPr>
              <a:t>De røde felter angiver alle de områder, hvor du redigerer tekst direkte på siden:</a:t>
            </a:r>
            <a:br>
              <a:rPr lang="da-DK" sz="1600" dirty="0">
                <a:solidFill>
                  <a:srgbClr val="FFFFFF"/>
                </a:solidFill>
                <a:latin typeface="Arial" panose="020B0604020202020204" pitchFamily="34" charset="0"/>
                <a:cs typeface="Arial" panose="020B0604020202020204" pitchFamily="34" charset="0"/>
              </a:rPr>
            </a:b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Manchettekst</a:t>
            </a:r>
          </a:p>
          <a:p>
            <a:pPr marL="342900" indent="-342900">
              <a:buFont typeface="+mj-lt"/>
              <a:buAutoNum type="arabicPeriod"/>
            </a:pPr>
            <a:r>
              <a:rPr lang="da-DK" sz="1600" dirty="0" err="1">
                <a:solidFill>
                  <a:srgbClr val="FFFFFF"/>
                </a:solidFill>
                <a:latin typeface="Arial" panose="020B0604020202020204" pitchFamily="34" charset="0"/>
                <a:cs typeface="Arial" panose="020B0604020202020204" pitchFamily="34" charset="0"/>
              </a:rPr>
              <a:t>Mikroartikeloverskrift</a:t>
            </a: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err="1">
                <a:solidFill>
                  <a:srgbClr val="FFFFFF"/>
                </a:solidFill>
                <a:latin typeface="Arial" panose="020B0604020202020204" pitchFamily="34" charset="0"/>
                <a:cs typeface="Arial" panose="020B0604020202020204" pitchFamily="34" charset="0"/>
              </a:rPr>
              <a:t>Mikroartikel</a:t>
            </a:r>
            <a:r>
              <a:rPr lang="da-DK" sz="1600" dirty="0">
                <a:solidFill>
                  <a:srgbClr val="FFFFFF"/>
                </a:solidFill>
                <a:latin typeface="Arial" panose="020B0604020202020204" pitchFamily="34" charset="0"/>
                <a:cs typeface="Arial" panose="020B0604020202020204" pitchFamily="34" charset="0"/>
              </a:rPr>
              <a:t>, tekst</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Byline</a:t>
            </a:r>
          </a:p>
        </p:txBody>
      </p:sp>
      <p:sp>
        <p:nvSpPr>
          <p:cNvPr id="6" name="Rektangel" title="&quot;&quot;">
            <a:extLst>
              <a:ext uri="{FF2B5EF4-FFF2-40B4-BE49-F238E27FC236}">
                <a16:creationId xmlns:a16="http://schemas.microsoft.com/office/drawing/2014/main" id="{5C0FFDE5-3C49-4783-A077-A880982C761E}"/>
              </a:ext>
            </a:extLst>
          </p:cNvPr>
          <p:cNvSpPr/>
          <p:nvPr/>
        </p:nvSpPr>
        <p:spPr>
          <a:xfrm flipV="1">
            <a:off x="927242" y="1397957"/>
            <a:ext cx="430736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A0C39762-C9F5-47A5-80CD-B86EAFFBF8DA}"/>
              </a:ext>
            </a:extLst>
          </p:cNvPr>
          <p:cNvSpPr txBox="1">
            <a:spLocks/>
          </p:cNvSpPr>
          <p:nvPr/>
        </p:nvSpPr>
        <p:spPr>
          <a:xfrm>
            <a:off x="840156" y="1016483"/>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Redigering af tekst direkte på siden</a:t>
            </a:r>
          </a:p>
        </p:txBody>
      </p:sp>
      <p:sp>
        <p:nvSpPr>
          <p:cNvPr id="8" name="Titel 1"/>
          <p:cNvSpPr>
            <a:spLocks noGrp="1"/>
          </p:cNvSpPr>
          <p:nvPr>
            <p:ph type="title"/>
          </p:nvPr>
        </p:nvSpPr>
        <p:spPr>
          <a:xfrm>
            <a:off x="2731736" y="203284"/>
            <a:ext cx="7197191"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9" name="Rektangel 8"/>
          <p:cNvSpPr/>
          <p:nvPr/>
        </p:nvSpPr>
        <p:spPr>
          <a:xfrm>
            <a:off x="5677539" y="2456745"/>
            <a:ext cx="5030085" cy="5607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p:cNvSpPr/>
          <p:nvPr/>
        </p:nvSpPr>
        <p:spPr>
          <a:xfrm>
            <a:off x="6096000" y="5102973"/>
            <a:ext cx="3998976" cy="5594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p:nvSpPr>
        <p:spPr>
          <a:xfrm>
            <a:off x="6096000" y="4799148"/>
            <a:ext cx="1539240" cy="1983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Ellipse 11"/>
          <p:cNvSpPr/>
          <p:nvPr/>
        </p:nvSpPr>
        <p:spPr>
          <a:xfrm>
            <a:off x="5092341" y="577752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4</a:t>
            </a:r>
          </a:p>
        </p:txBody>
      </p:sp>
      <p:sp>
        <p:nvSpPr>
          <p:cNvPr id="13" name="Ellipse 12"/>
          <p:cNvSpPr/>
          <p:nvPr/>
        </p:nvSpPr>
        <p:spPr>
          <a:xfrm>
            <a:off x="5092341" y="5121289"/>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4" name="Ellipse 13"/>
          <p:cNvSpPr/>
          <p:nvPr/>
        </p:nvSpPr>
        <p:spPr>
          <a:xfrm>
            <a:off x="5092341" y="469397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5" name="Ellipse 14"/>
          <p:cNvSpPr/>
          <p:nvPr/>
        </p:nvSpPr>
        <p:spPr>
          <a:xfrm>
            <a:off x="5092341" y="248884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7" name="Rektangel 10">
            <a:extLst>
              <a:ext uri="{FF2B5EF4-FFF2-40B4-BE49-F238E27FC236}">
                <a16:creationId xmlns:a16="http://schemas.microsoft.com/office/drawing/2014/main" id="{8BD14AFD-368B-ABB8-750C-73F1A1C301C2}"/>
              </a:ext>
            </a:extLst>
          </p:cNvPr>
          <p:cNvSpPr/>
          <p:nvPr/>
        </p:nvSpPr>
        <p:spPr>
          <a:xfrm>
            <a:off x="5577840" y="5847387"/>
            <a:ext cx="1415815" cy="2900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61043660"/>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D2DAF-5A00-4C8E-9482-13102238E268}"/>
              </a:ext>
            </a:extLst>
          </p:cNvPr>
          <p:cNvSpPr txBox="1">
            <a:spLocks/>
          </p:cNvSpPr>
          <p:nvPr/>
        </p:nvSpPr>
        <p:spPr>
          <a:xfrm>
            <a:off x="881636" y="3115799"/>
            <a:ext cx="7868664" cy="6264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dirty="0">
                <a:solidFill>
                  <a:srgbClr val="FFFFFF"/>
                </a:solidFill>
                <a:latin typeface="Arial" panose="020B0604020202020204" pitchFamily="34" charset="0"/>
                <a:cs typeface="Arial" panose="020B0604020202020204" pitchFamily="34" charset="0"/>
              </a:rPr>
              <a:t>Redigér tekst i mikroartikler </a:t>
            </a:r>
            <a:br>
              <a:rPr lang="da-DK" sz="1800" dirty="0">
                <a:solidFill>
                  <a:srgbClr val="FFFFFF"/>
                </a:solidFill>
                <a:latin typeface="Arial" panose="020B0604020202020204" pitchFamily="34" charset="0"/>
                <a:cs typeface="Arial" panose="020B0604020202020204" pitchFamily="34" charset="0"/>
              </a:rPr>
            </a:br>
            <a:r>
              <a:rPr lang="da-DK" sz="1800" dirty="0">
                <a:solidFill>
                  <a:srgbClr val="FFFFFF"/>
                </a:solidFill>
                <a:latin typeface="Arial" panose="020B0604020202020204" pitchFamily="34" charset="0"/>
                <a:cs typeface="Arial" panose="020B0604020202020204" pitchFamily="34" charset="0"/>
              </a:rPr>
              <a:t>via RTF-editor</a:t>
            </a:r>
          </a:p>
        </p:txBody>
      </p:sp>
      <p:sp>
        <p:nvSpPr>
          <p:cNvPr id="3" name="Titel 1"/>
          <p:cNvSpPr>
            <a:spLocks noGrp="1"/>
          </p:cNvSpPr>
          <p:nvPr>
            <p:ph type="title"/>
          </p:nvPr>
        </p:nvSpPr>
        <p:spPr>
          <a:xfrm>
            <a:off x="2683184" y="179008"/>
            <a:ext cx="729429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8" name="Billede 7" descr="Åben teksteditor.">
            <a:extLst>
              <a:ext uri="{FF2B5EF4-FFF2-40B4-BE49-F238E27FC236}">
                <a16:creationId xmlns:a16="http://schemas.microsoft.com/office/drawing/2014/main" id="{134B9279-FAB5-E4A7-3E1C-CB76A52C9C34}"/>
              </a:ext>
            </a:extLst>
          </p:cNvPr>
          <p:cNvPicPr>
            <a:picLocks noChangeAspect="1"/>
          </p:cNvPicPr>
          <p:nvPr/>
        </p:nvPicPr>
        <p:blipFill>
          <a:blip r:embed="rId3"/>
          <a:stretch>
            <a:fillRect/>
          </a:stretch>
        </p:blipFill>
        <p:spPr>
          <a:xfrm>
            <a:off x="5475039" y="1916051"/>
            <a:ext cx="6352251" cy="3734941"/>
          </a:xfrm>
          <a:prstGeom prst="rect">
            <a:avLst/>
          </a:prstGeom>
        </p:spPr>
      </p:pic>
      <p:sp>
        <p:nvSpPr>
          <p:cNvPr id="9" name="Rektangel 8">
            <a:extLst>
              <a:ext uri="{FF2B5EF4-FFF2-40B4-BE49-F238E27FC236}">
                <a16:creationId xmlns:a16="http://schemas.microsoft.com/office/drawing/2014/main" id="{8D262BB3-ABAF-2420-ACE1-944EC00FA527}"/>
              </a:ext>
            </a:extLst>
          </p:cNvPr>
          <p:cNvSpPr/>
          <p:nvPr/>
        </p:nvSpPr>
        <p:spPr>
          <a:xfrm>
            <a:off x="5947520" y="5155125"/>
            <a:ext cx="4029960" cy="4958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093FA2D0-7947-42CA-89D7-244BFEB738C1}"/>
              </a:ext>
            </a:extLst>
          </p:cNvPr>
          <p:cNvSpPr/>
          <p:nvPr/>
        </p:nvSpPr>
        <p:spPr>
          <a:xfrm>
            <a:off x="5623520" y="479914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1" name="Ellipse 10">
            <a:extLst>
              <a:ext uri="{FF2B5EF4-FFF2-40B4-BE49-F238E27FC236}">
                <a16:creationId xmlns:a16="http://schemas.microsoft.com/office/drawing/2014/main" id="{25267B2C-0B79-CE72-2C55-793989914C0C}"/>
              </a:ext>
            </a:extLst>
          </p:cNvPr>
          <p:cNvSpPr/>
          <p:nvPr/>
        </p:nvSpPr>
        <p:spPr>
          <a:xfrm>
            <a:off x="10091780" y="5247006"/>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2" name="Rektangel 11">
            <a:extLst>
              <a:ext uri="{FF2B5EF4-FFF2-40B4-BE49-F238E27FC236}">
                <a16:creationId xmlns:a16="http://schemas.microsoft.com/office/drawing/2014/main" id="{56803B29-EE8D-DE08-CCBC-02B42A8EDB2D}"/>
              </a:ext>
            </a:extLst>
          </p:cNvPr>
          <p:cNvSpPr/>
          <p:nvPr/>
        </p:nvSpPr>
        <p:spPr>
          <a:xfrm>
            <a:off x="5971904" y="4932622"/>
            <a:ext cx="181246" cy="2568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Billede 13" descr="#Decorative">
            <a:extLst>
              <a:ext uri="{FF2B5EF4-FFF2-40B4-BE49-F238E27FC236}">
                <a16:creationId xmlns:a16="http://schemas.microsoft.com/office/drawing/2014/main" id="{DE4589F8-3292-E10B-DC74-BF6D957A74B2}"/>
              </a:ext>
            </a:extLst>
          </p:cNvPr>
          <p:cNvPicPr>
            <a:picLocks noChangeAspect="1"/>
          </p:cNvPicPr>
          <p:nvPr/>
        </p:nvPicPr>
        <p:blipFill>
          <a:blip r:embed="rId4"/>
          <a:stretch>
            <a:fillRect/>
          </a:stretch>
        </p:blipFill>
        <p:spPr>
          <a:xfrm>
            <a:off x="5318355" y="2057170"/>
            <a:ext cx="6352251" cy="4011948"/>
          </a:xfrm>
          <a:prstGeom prst="rect">
            <a:avLst/>
          </a:prstGeom>
        </p:spPr>
      </p:pic>
    </p:spTree>
    <p:extLst>
      <p:ext uri="{BB962C8B-B14F-4D97-AF65-F5344CB8AC3E}">
        <p14:creationId xmlns:p14="http://schemas.microsoft.com/office/powerpoint/2010/main" val="4240832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p:nvPr/>
        </p:nvSpPr>
        <p:spPr>
          <a:xfrm>
            <a:off x="3048000" y="2274838"/>
            <a:ext cx="6096000" cy="2308324"/>
          </a:xfrm>
          <a:prstGeom prst="rect">
            <a:avLst/>
          </a:prstGeom>
        </p:spPr>
        <p:txBody>
          <a:bodyPr>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Redigering af tekster på indholdssider</a:t>
            </a:r>
          </a:p>
        </p:txBody>
      </p:sp>
      <p:sp>
        <p:nvSpPr>
          <p:cNvPr id="4" name="Titel"/>
          <p:cNvSpPr>
            <a:spLocks noGrp="1"/>
          </p:cNvSpPr>
          <p:nvPr>
            <p:ph type="title"/>
          </p:nvPr>
        </p:nvSpPr>
        <p:spPr>
          <a:xfrm>
            <a:off x="2683184" y="187100"/>
            <a:ext cx="721337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857115467"/>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p tekst">
            <a:extLst>
              <a:ext uri="{FF2B5EF4-FFF2-40B4-BE49-F238E27FC236}">
                <a16:creationId xmlns:a16="http://schemas.microsoft.com/office/drawing/2014/main" id="{07B72F27-B849-41C4-9A11-FE6B1D2DF346}"/>
              </a:ext>
            </a:extLst>
          </p:cNvPr>
          <p:cNvSpPr txBox="1">
            <a:spLocks/>
          </p:cNvSpPr>
          <p:nvPr/>
        </p:nvSpPr>
        <p:spPr>
          <a:xfrm>
            <a:off x="2301024" y="5724525"/>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trin-vejledningen ‘Redigér indholdsside’.</a:t>
            </a:r>
          </a:p>
        </p:txBody>
      </p:sp>
      <p:sp>
        <p:nvSpPr>
          <p:cNvPr id="3" name="Text Placeholder 1">
            <a:extLst>
              <a:ext uri="{FF2B5EF4-FFF2-40B4-BE49-F238E27FC236}">
                <a16:creationId xmlns:a16="http://schemas.microsoft.com/office/drawing/2014/main" id="{8AF1F249-7E1D-4181-A904-DAB782AA3713}"/>
              </a:ext>
            </a:extLst>
          </p:cNvPr>
          <p:cNvSpPr txBox="1">
            <a:spLocks/>
          </p:cNvSpPr>
          <p:nvPr/>
        </p:nvSpPr>
        <p:spPr>
          <a:xfrm>
            <a:off x="4268463" y="1698171"/>
            <a:ext cx="5976364" cy="3842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dirty="0">
                <a:solidFill>
                  <a:srgbClr val="FFFFFF"/>
                </a:solidFill>
                <a:latin typeface="Arial" panose="020B0604020202020204" pitchFamily="34" charset="0"/>
                <a:cs typeface="Arial" panose="020B0604020202020204" pitchFamily="34" charset="0"/>
              </a:rPr>
              <a:t>Redigér en af din egen myndigheds indholdssider, og gem løbende dine ændringer.</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Ret et ord i manchetten.</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Ret i titlen på den første </a:t>
            </a:r>
            <a:r>
              <a:rPr lang="da-DK" sz="1400" dirty="0" err="1">
                <a:solidFill>
                  <a:srgbClr val="FFFFFF"/>
                </a:solidFill>
                <a:latin typeface="Arial" panose="020B0604020202020204" pitchFamily="34" charset="0"/>
                <a:cs typeface="Arial" panose="020B0604020202020204" pitchFamily="34" charset="0"/>
              </a:rPr>
              <a:t>mikroartikel</a:t>
            </a:r>
            <a:r>
              <a:rPr lang="da-DK" sz="1400" dirty="0">
                <a:solidFill>
                  <a:srgbClr val="FFFFFF"/>
                </a:solidFill>
                <a:latin typeface="Arial" panose="020B0604020202020204" pitchFamily="34" charset="0"/>
                <a:cs typeface="Arial" panose="020B0604020202020204" pitchFamily="34" charset="0"/>
              </a:rPr>
              <a:t>.</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Ret i brødteksten i den første mikroartikel: Fjern et ord. Flyt en sætning.</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Tilføj den korrekte sætning: </a:t>
            </a:r>
          </a:p>
          <a:p>
            <a:pPr marL="1257300" lvl="2"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Det gælder dog </a:t>
            </a:r>
            <a:r>
              <a:rPr lang="da-DK" sz="1400" b="1" dirty="0">
                <a:solidFill>
                  <a:srgbClr val="FFFFFF"/>
                </a:solidFill>
                <a:latin typeface="Arial" panose="020B0604020202020204" pitchFamily="34" charset="0"/>
                <a:cs typeface="Arial" panose="020B0604020202020204" pitchFamily="34" charset="0"/>
              </a:rPr>
              <a:t>ikke</a:t>
            </a:r>
            <a:r>
              <a:rPr lang="da-DK" sz="1400" dirty="0">
                <a:solidFill>
                  <a:srgbClr val="FFFFFF"/>
                </a:solidFill>
                <a:latin typeface="Arial" panose="020B0604020202020204" pitchFamily="34" charset="0"/>
                <a:cs typeface="Arial" panose="020B0604020202020204" pitchFamily="34" charset="0"/>
              </a:rPr>
              <a:t> for Grønland.</a:t>
            </a:r>
          </a:p>
          <a:p>
            <a:pPr marL="1257300" lvl="2"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Det gælder dog IKKE for Grønland.</a:t>
            </a:r>
          </a:p>
          <a:p>
            <a:pPr marL="1257300" lvl="2"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Det gælder dog ikke for Grønland.</a:t>
            </a:r>
          </a:p>
          <a:p>
            <a:pPr marL="1257300" lvl="2"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Det gælder dog </a:t>
            </a:r>
            <a:r>
              <a:rPr lang="da-DK" sz="1400" i="1" dirty="0">
                <a:solidFill>
                  <a:srgbClr val="FFFFFF"/>
                </a:solidFill>
                <a:latin typeface="Arial" panose="020B0604020202020204" pitchFamily="34" charset="0"/>
                <a:cs typeface="Arial" panose="020B0604020202020204" pitchFamily="34" charset="0"/>
              </a:rPr>
              <a:t>ikke </a:t>
            </a:r>
            <a:r>
              <a:rPr lang="da-DK" sz="1400" dirty="0">
                <a:solidFill>
                  <a:srgbClr val="FFFFFF"/>
                </a:solidFill>
                <a:latin typeface="Arial" panose="020B0604020202020204" pitchFamily="34" charset="0"/>
                <a:cs typeface="Arial" panose="020B0604020202020204" pitchFamily="34" charset="0"/>
              </a:rPr>
              <a:t>for Grønland.</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Lav en mellemoverskrift – brug formateringen.</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Lav en punktopstilling: Rip, rap, </a:t>
            </a:r>
            <a:r>
              <a:rPr lang="da-DK" sz="1400" dirty="0" err="1">
                <a:solidFill>
                  <a:srgbClr val="FFFFFF"/>
                </a:solidFill>
                <a:latin typeface="Arial" panose="020B0604020202020204" pitchFamily="34" charset="0"/>
                <a:cs typeface="Arial" panose="020B0604020202020204" pitchFamily="34" charset="0"/>
              </a:rPr>
              <a:t>rup</a:t>
            </a:r>
            <a:r>
              <a:rPr lang="da-DK" sz="1400" dirty="0">
                <a:solidFill>
                  <a:srgbClr val="FFFFFF"/>
                </a:solidFill>
                <a:latin typeface="Arial" panose="020B0604020202020204" pitchFamily="34" charset="0"/>
                <a:cs typeface="Arial" panose="020B0604020202020204" pitchFamily="34" charset="0"/>
              </a:rPr>
              <a:t>, </a:t>
            </a:r>
            <a:r>
              <a:rPr lang="da-DK" sz="1400" dirty="0" err="1">
                <a:solidFill>
                  <a:srgbClr val="FFFFFF"/>
                </a:solidFill>
                <a:latin typeface="Arial" panose="020B0604020202020204" pitchFamily="34" charset="0"/>
                <a:cs typeface="Arial" panose="020B0604020202020204" pitchFamily="34" charset="0"/>
              </a:rPr>
              <a:t>kylle</a:t>
            </a:r>
            <a:r>
              <a:rPr lang="da-DK" sz="1400" dirty="0">
                <a:solidFill>
                  <a:srgbClr val="FFFFFF"/>
                </a:solidFill>
                <a:latin typeface="Arial" panose="020B0604020202020204" pitchFamily="34" charset="0"/>
                <a:cs typeface="Arial" panose="020B0604020202020204" pitchFamily="34" charset="0"/>
              </a:rPr>
              <a:t>, </a:t>
            </a:r>
            <a:r>
              <a:rPr lang="da-DK" sz="1400" dirty="0" err="1">
                <a:solidFill>
                  <a:srgbClr val="FFFFFF"/>
                </a:solidFill>
                <a:latin typeface="Arial" panose="020B0604020202020204" pitchFamily="34" charset="0"/>
                <a:cs typeface="Arial" panose="020B0604020202020204" pitchFamily="34" charset="0"/>
              </a:rPr>
              <a:t>pylle</a:t>
            </a:r>
            <a:r>
              <a:rPr lang="da-DK" sz="1400" dirty="0">
                <a:solidFill>
                  <a:srgbClr val="FFFFFF"/>
                </a:solidFill>
                <a:latin typeface="Arial" panose="020B0604020202020204" pitchFamily="34" charset="0"/>
                <a:cs typeface="Arial" panose="020B0604020202020204" pitchFamily="34" charset="0"/>
              </a:rPr>
              <a:t>, </a:t>
            </a:r>
            <a:r>
              <a:rPr lang="da-DK" sz="1400" dirty="0" err="1">
                <a:solidFill>
                  <a:srgbClr val="FFFFFF"/>
                </a:solidFill>
                <a:latin typeface="Arial" panose="020B0604020202020204" pitchFamily="34" charset="0"/>
                <a:cs typeface="Arial" panose="020B0604020202020204" pitchFamily="34" charset="0"/>
              </a:rPr>
              <a:t>rylle</a:t>
            </a:r>
            <a:endParaRPr lang="da-DK" sz="1400" dirty="0">
              <a:solidFill>
                <a:srgbClr val="FFFFFF"/>
              </a:solidFill>
              <a:latin typeface="Arial" panose="020B0604020202020204" pitchFamily="34" charset="0"/>
              <a:cs typeface="Arial" panose="020B0604020202020204" pitchFamily="34" charset="0"/>
            </a:endParaRP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Ret i </a:t>
            </a:r>
            <a:r>
              <a:rPr lang="da-DK" sz="1400" dirty="0" err="1">
                <a:solidFill>
                  <a:srgbClr val="FFFFFF"/>
                </a:solidFill>
                <a:latin typeface="Arial" panose="020B0604020202020204" pitchFamily="34" charset="0"/>
                <a:cs typeface="Arial" panose="020B0604020202020204" pitchFamily="34" charset="0"/>
              </a:rPr>
              <a:t>bylinen</a:t>
            </a:r>
            <a:r>
              <a:rPr lang="da-DK" sz="1400" dirty="0">
                <a:solidFill>
                  <a:srgbClr val="FFFFFF"/>
                </a:solidFill>
                <a:latin typeface="Arial" panose="020B0604020202020204" pitchFamily="34" charset="0"/>
                <a:cs typeface="Arial" panose="020B0604020202020204" pitchFamily="34" charset="0"/>
              </a:rPr>
              <a:t>.</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Gem (afvent lektion 4 om udgivelse). </a:t>
            </a:r>
          </a:p>
          <a:p>
            <a:pPr marL="0" indent="0">
              <a:buNone/>
            </a:pPr>
            <a:endParaRPr lang="da-DK" sz="1800" dirty="0">
              <a:solidFill>
                <a:srgbClr val="FFFFFF"/>
              </a:solidFill>
              <a:latin typeface="Arial" panose="020B0604020202020204" pitchFamily="34" charset="0"/>
              <a:cs typeface="Arial" panose="020B0604020202020204" pitchFamily="34" charset="0"/>
            </a:endParaRPr>
          </a:p>
        </p:txBody>
      </p:sp>
      <p:sp>
        <p:nvSpPr>
          <p:cNvPr id="5" name="Rektangel 4" title="&quot;&quot;">
            <a:extLst>
              <a:ext uri="{FF2B5EF4-FFF2-40B4-BE49-F238E27FC236}">
                <a16:creationId xmlns:a16="http://schemas.microsoft.com/office/drawing/2014/main" id="{235DEA24-7449-4145-A21A-D9BA72C4AF70}"/>
              </a:ext>
            </a:extLst>
          </p:cNvPr>
          <p:cNvSpPr/>
          <p:nvPr/>
        </p:nvSpPr>
        <p:spPr>
          <a:xfrm flipV="1">
            <a:off x="4268463" y="1560521"/>
            <a:ext cx="157353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2F01400E-625C-4545-88D9-0DB59383DCC3}"/>
              </a:ext>
            </a:extLst>
          </p:cNvPr>
          <p:cNvSpPr txBox="1">
            <a:spLocks/>
          </p:cNvSpPr>
          <p:nvPr/>
        </p:nvSpPr>
        <p:spPr>
          <a:xfrm>
            <a:off x="4268463" y="1157769"/>
            <a:ext cx="2094237" cy="4484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solidFill>
                  <a:srgbClr val="FFFFFF"/>
                </a:solidFill>
                <a:latin typeface="Arial" panose="020B0604020202020204" pitchFamily="34" charset="0"/>
                <a:cs typeface="Arial" panose="020B0604020202020204" pitchFamily="34" charset="0"/>
              </a:rPr>
              <a:t>Øvelse 3a</a:t>
            </a:r>
          </a:p>
        </p:txBody>
      </p:sp>
      <p:sp>
        <p:nvSpPr>
          <p:cNvPr id="6" name="Titel"/>
          <p:cNvSpPr>
            <a:spLocks noGrp="1"/>
          </p:cNvSpPr>
          <p:nvPr>
            <p:ph type="title"/>
          </p:nvPr>
        </p:nvSpPr>
        <p:spPr>
          <a:xfrm>
            <a:off x="2869611" y="188456"/>
            <a:ext cx="737521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2" name="Tekstfelt 1">
            <a:extLst>
              <a:ext uri="{FF2B5EF4-FFF2-40B4-BE49-F238E27FC236}">
                <a16:creationId xmlns:a16="http://schemas.microsoft.com/office/drawing/2014/main" id="{84B9F288-AE83-B76E-6834-C55569E50CF8}"/>
              </a:ext>
            </a:extLst>
          </p:cNvPr>
          <p:cNvSpPr txBox="1"/>
          <p:nvPr/>
        </p:nvSpPr>
        <p:spPr>
          <a:xfrm>
            <a:off x="9320635" y="2898305"/>
            <a:ext cx="2871365" cy="3430133"/>
          </a:xfrm>
          <a:prstGeom prst="rect">
            <a:avLst/>
          </a:prstGeom>
          <a:solidFill>
            <a:srgbClr val="284D62"/>
          </a:solidFill>
          <a:ln>
            <a:solidFill>
              <a:schemeClr val="bg1"/>
            </a:solidFill>
          </a:ln>
        </p:spPr>
        <p:txBody>
          <a:bodyPr wrap="square" lIns="144000" tIns="144000" rIns="144000" bIns="144000" rtlCol="0">
            <a:spAutoFit/>
          </a:bodyPr>
          <a:lstStyle/>
          <a:p>
            <a:r>
              <a:rPr lang="da-DK" dirty="0">
                <a:solidFill>
                  <a:schemeClr val="bg1"/>
                </a:solidFill>
              </a:rPr>
              <a:t>Eksempel med brug af fed:</a:t>
            </a:r>
            <a:br>
              <a:rPr lang="da-DK" dirty="0">
                <a:solidFill>
                  <a:schemeClr val="bg1"/>
                </a:solidFill>
              </a:rPr>
            </a:br>
            <a:endParaRPr lang="da-DK" dirty="0">
              <a:solidFill>
                <a:schemeClr val="bg1"/>
              </a:solidFill>
            </a:endParaRPr>
          </a:p>
          <a:p>
            <a:pPr marL="285750" indent="-285750">
              <a:buFont typeface="Arial" panose="020B0604020202020204" pitchFamily="34" charset="0"/>
              <a:buChar char="•"/>
            </a:pPr>
            <a:r>
              <a:rPr lang="da-DK" sz="1400" b="1" dirty="0">
                <a:solidFill>
                  <a:schemeClr val="bg1"/>
                </a:solidFill>
                <a:latin typeface="Arial" panose="020B0604020202020204" pitchFamily="34" charset="0"/>
                <a:cs typeface="Arial" panose="020B0604020202020204" pitchFamily="34" charset="0"/>
              </a:rPr>
              <a:t>Løn under orlov: </a:t>
            </a:r>
            <a:r>
              <a:rPr lang="da-DK" sz="1400" dirty="0">
                <a:solidFill>
                  <a:schemeClr val="bg1"/>
                </a:solidFill>
                <a:latin typeface="Arial" panose="020B0604020202020204" pitchFamily="34" charset="0"/>
                <a:cs typeface="Arial" panose="020B0604020202020204" pitchFamily="34" charset="0"/>
              </a:rPr>
              <a:t>Får du løn under orloven, får du i et brev besked om at tage stilling til din arbejdsgivers oplysninger.</a:t>
            </a:r>
          </a:p>
          <a:p>
            <a:pPr marL="285750" indent="-285750">
              <a:buFont typeface="Arial" panose="020B0604020202020204" pitchFamily="34" charset="0"/>
              <a:buChar char="•"/>
            </a:pPr>
            <a:r>
              <a:rPr lang="da-DK" sz="1400" b="1" dirty="0">
                <a:solidFill>
                  <a:schemeClr val="bg1"/>
                </a:solidFill>
                <a:latin typeface="Arial" panose="020B0604020202020204" pitchFamily="34" charset="0"/>
                <a:cs typeface="Arial" panose="020B0604020202020204" pitchFamily="34" charset="0"/>
              </a:rPr>
              <a:t>Ikke løn under orlov: </a:t>
            </a:r>
            <a:r>
              <a:rPr lang="da-DK" sz="1400" dirty="0">
                <a:solidFill>
                  <a:schemeClr val="bg1"/>
                </a:solidFill>
                <a:latin typeface="Arial" panose="020B0604020202020204" pitchFamily="34" charset="0"/>
                <a:cs typeface="Arial" panose="020B0604020202020204" pitchFamily="34" charset="0"/>
              </a:rPr>
              <a:t>Får du ikke løn under orloven, får du et brev om, hvordan du søger dagpenge. Du skal søge dagpenge senest 8 uger efter din første dag på orlov. </a:t>
            </a:r>
          </a:p>
        </p:txBody>
      </p:sp>
    </p:spTree>
    <p:extLst>
      <p:ext uri="{BB962C8B-B14F-4D97-AF65-F5344CB8AC3E}">
        <p14:creationId xmlns:p14="http://schemas.microsoft.com/office/powerpoint/2010/main" val="2875849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p:cNvSpPr>
            <a:spLocks noGrp="1"/>
          </p:cNvSpPr>
          <p:nvPr>
            <p:ph type="title"/>
          </p:nvPr>
        </p:nvSpPr>
        <p:spPr>
          <a:xfrm>
            <a:off x="4242739" y="3070409"/>
            <a:ext cx="3706522" cy="717184"/>
          </a:xfrm>
        </p:spPr>
        <p:txBody>
          <a:bodyPr/>
          <a:lstStyle/>
          <a:p>
            <a:pPr lvl="0" algn="ctr" defTabSz="457200">
              <a:lnSpc>
                <a:spcPct val="120000"/>
              </a:lnSpc>
              <a:spcBef>
                <a:spcPts val="0"/>
              </a:spcBef>
            </a:pPr>
            <a:r>
              <a:rPr lang="da-DK" sz="4000" b="1" dirty="0">
                <a:solidFill>
                  <a:srgbClr val="44831E"/>
                </a:solidFill>
                <a:latin typeface="Arial" panose="020B0604020202020204" pitchFamily="34" charset="0"/>
                <a:ea typeface="+mn-ea"/>
                <a:cs typeface="Arial" panose="020B0604020202020204" pitchFamily="34" charset="0"/>
              </a:rPr>
              <a:t>FROKOST</a:t>
            </a:r>
            <a:endParaRPr lang="da-DK" dirty="0"/>
          </a:p>
        </p:txBody>
      </p:sp>
    </p:spTree>
    <p:extLst>
      <p:ext uri="{BB962C8B-B14F-4D97-AF65-F5344CB8AC3E}">
        <p14:creationId xmlns:p14="http://schemas.microsoft.com/office/powerpoint/2010/main" val="3325374336"/>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 2"/>
          <p:cNvSpPr>
            <a:spLocks noGrp="1"/>
          </p:cNvSpPr>
          <p:nvPr>
            <p:ph sz="half" idx="4294967295"/>
          </p:nvPr>
        </p:nvSpPr>
        <p:spPr>
          <a:xfrm>
            <a:off x="6327427" y="2753786"/>
            <a:ext cx="5181600" cy="3670300"/>
          </a:xfrm>
          <a:prstGeom prst="rect">
            <a:avLst/>
          </a:prstGeom>
        </p:spPr>
        <p:txBody>
          <a:bodyPr/>
          <a:lstStyle/>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National mikroartikel </a:t>
            </a:r>
          </a:p>
          <a:p>
            <a:pPr lvl="1"/>
            <a:r>
              <a:rPr lang="da-DK" sz="1600" dirty="0">
                <a:solidFill>
                  <a:srgbClr val="FFFFFF"/>
                </a:solidFill>
                <a:latin typeface="Arial" panose="020B0604020202020204" pitchFamily="34" charset="0"/>
                <a:cs typeface="Arial" panose="020B0604020202020204" pitchFamily="34" charset="0"/>
              </a:rPr>
              <a:t>Selvbetjeningsløsning med integration til </a:t>
            </a:r>
            <a:r>
              <a:rPr lang="da-DK" sz="1600" dirty="0" err="1">
                <a:solidFill>
                  <a:srgbClr val="FFFFFF"/>
                </a:solidFill>
                <a:latin typeface="Arial" panose="020B0604020202020204" pitchFamily="34" charset="0"/>
                <a:cs typeface="Arial" panose="020B0604020202020204" pitchFamily="34" charset="0"/>
              </a:rPr>
              <a:t>MitID</a:t>
            </a:r>
            <a:r>
              <a:rPr lang="da-DK" sz="1600" dirty="0">
                <a:solidFill>
                  <a:srgbClr val="FFFFFF"/>
                </a:solidFill>
                <a:latin typeface="Arial" panose="020B0604020202020204" pitchFamily="34" charset="0"/>
                <a:cs typeface="Arial" panose="020B0604020202020204" pitchFamily="34" charset="0"/>
              </a:rPr>
              <a:t>. </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Europæisk mikroartikel</a:t>
            </a:r>
          </a:p>
          <a:p>
            <a:pPr lvl="1"/>
            <a:r>
              <a:rPr lang="da-DK" sz="1600" dirty="0">
                <a:solidFill>
                  <a:srgbClr val="FFFFFF"/>
                </a:solidFill>
                <a:latin typeface="Arial" panose="020B0604020202020204" pitchFamily="34" charset="0"/>
                <a:cs typeface="Arial" panose="020B0604020202020204" pitchFamily="34" charset="0"/>
              </a:rPr>
              <a:t>Selvbetjeningsløsning med integration til </a:t>
            </a:r>
            <a:r>
              <a:rPr lang="da-DK" sz="1600" dirty="0" err="1">
                <a:solidFill>
                  <a:srgbClr val="FFFFFF"/>
                </a:solidFill>
                <a:latin typeface="Arial" panose="020B0604020202020204" pitchFamily="34" charset="0"/>
                <a:cs typeface="Arial" panose="020B0604020202020204" pitchFamily="34" charset="0"/>
              </a:rPr>
              <a:t>eID</a:t>
            </a:r>
            <a:r>
              <a:rPr lang="da-DK" sz="1600" dirty="0">
                <a:solidFill>
                  <a:srgbClr val="FFFFFF"/>
                </a:solidFill>
                <a:latin typeface="Arial" panose="020B0604020202020204" pitchFamily="34" charset="0"/>
                <a:cs typeface="Arial" panose="020B0604020202020204" pitchFamily="34" charset="0"/>
              </a:rPr>
              <a:t>-gateway.</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International </a:t>
            </a:r>
            <a:r>
              <a:rPr lang="da-DK" sz="1600" dirty="0" err="1">
                <a:solidFill>
                  <a:srgbClr val="FFFFFF"/>
                </a:solidFill>
                <a:latin typeface="Arial" panose="020B0604020202020204" pitchFamily="34" charset="0"/>
                <a:cs typeface="Arial" panose="020B0604020202020204" pitchFamily="34" charset="0"/>
              </a:rPr>
              <a:t>mikroartikel</a:t>
            </a:r>
            <a:r>
              <a:rPr lang="da-DK" sz="1600" dirty="0">
                <a:solidFill>
                  <a:srgbClr val="FFFFFF"/>
                </a:solidFill>
                <a:latin typeface="Arial" panose="020B0604020202020204" pitchFamily="34" charset="0"/>
                <a:cs typeface="Arial" panose="020B0604020202020204" pitchFamily="34" charset="0"/>
              </a:rPr>
              <a:t> (sjældent benyttet)</a:t>
            </a:r>
          </a:p>
          <a:p>
            <a:pPr lvl="1"/>
            <a:r>
              <a:rPr lang="da-DK" sz="1600" dirty="0">
                <a:solidFill>
                  <a:srgbClr val="FFFFFF"/>
                </a:solidFill>
                <a:latin typeface="Arial" panose="020B0604020202020204" pitchFamily="34" charset="0"/>
                <a:cs typeface="Arial" panose="020B0604020202020204" pitchFamily="34" charset="0"/>
              </a:rPr>
              <a:t>Hvis andre internationale borgere skal have en særlig startknap til en løsning, dvs. der bliver ikke guidet videre til </a:t>
            </a:r>
            <a:r>
              <a:rPr lang="da-DK" sz="1600" dirty="0" err="1">
                <a:solidFill>
                  <a:srgbClr val="FFFFFF"/>
                </a:solidFill>
                <a:latin typeface="Arial" panose="020B0604020202020204" pitchFamily="34" charset="0"/>
                <a:cs typeface="Arial" panose="020B0604020202020204" pitchFamily="34" charset="0"/>
              </a:rPr>
              <a:t>eID</a:t>
            </a:r>
            <a:r>
              <a:rPr lang="da-DK" sz="1600" dirty="0">
                <a:solidFill>
                  <a:srgbClr val="FFFFFF"/>
                </a:solidFill>
                <a:latin typeface="Arial" panose="020B0604020202020204" pitchFamily="34" charset="0"/>
                <a:cs typeface="Arial" panose="020B0604020202020204" pitchFamily="34" charset="0"/>
              </a:rPr>
              <a:t> eller </a:t>
            </a:r>
            <a:r>
              <a:rPr lang="da-DK" sz="1600" dirty="0" err="1">
                <a:solidFill>
                  <a:srgbClr val="FFFFFF"/>
                </a:solidFill>
                <a:latin typeface="Arial" panose="020B0604020202020204" pitchFamily="34" charset="0"/>
                <a:cs typeface="Arial" panose="020B0604020202020204" pitchFamily="34" charset="0"/>
              </a:rPr>
              <a:t>MitID</a:t>
            </a:r>
            <a:r>
              <a:rPr lang="da-DK" sz="1600" dirty="0">
                <a:solidFill>
                  <a:srgbClr val="FFFFFF"/>
                </a:solidFill>
                <a:latin typeface="Arial" panose="020B0604020202020204" pitchFamily="34" charset="0"/>
                <a:cs typeface="Arial" panose="020B0604020202020204" pitchFamily="34" charset="0"/>
              </a:rPr>
              <a:t>.</a:t>
            </a:r>
            <a:endParaRPr lang="da-DK" dirty="0"/>
          </a:p>
        </p:txBody>
      </p:sp>
      <p:pic>
        <p:nvPicPr>
          <p:cNvPr id="8" name="Lifeindenmark logo" descr="Logo for lifeindenmark.dk"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7427" y="1792855"/>
            <a:ext cx="1334281" cy="778331"/>
          </a:xfrm>
          <a:prstGeom prst="rect">
            <a:avLst/>
          </a:prstGeom>
        </p:spPr>
      </p:pic>
      <p:sp>
        <p:nvSpPr>
          <p:cNvPr id="3" name="Tekst 1"/>
          <p:cNvSpPr>
            <a:spLocks noGrp="1"/>
          </p:cNvSpPr>
          <p:nvPr>
            <p:ph sz="half" idx="4294967295"/>
          </p:nvPr>
        </p:nvSpPr>
        <p:spPr>
          <a:xfrm>
            <a:off x="1171927" y="2738438"/>
            <a:ext cx="4560888" cy="3670300"/>
          </a:xfrm>
          <a:prstGeom prst="rect">
            <a:avLst/>
          </a:prstGeom>
        </p:spPr>
        <p:txBody>
          <a:bodyPr/>
          <a:lstStyle/>
          <a:p>
            <a:pPr marL="514350" indent="-514350">
              <a:buFont typeface="+mj-lt"/>
              <a:buAutoNum type="arabicPeriod"/>
            </a:pPr>
            <a:r>
              <a:rPr lang="da-DK" sz="1600" dirty="0">
                <a:solidFill>
                  <a:srgbClr val="FFFFFF"/>
                </a:solidFill>
                <a:latin typeface="Arial" panose="020B0604020202020204" pitchFamily="34" charset="0"/>
                <a:cs typeface="Arial" panose="020B0604020202020204" pitchFamily="34" charset="0"/>
              </a:rPr>
              <a:t>Mikroartikel (standard)</a:t>
            </a:r>
          </a:p>
        </p:txBody>
      </p:sp>
      <p:pic>
        <p:nvPicPr>
          <p:cNvPr id="7" name="Borger.dk logo" descr="Logo for borger.dk"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2206" y="1776525"/>
            <a:ext cx="2636349" cy="781050"/>
          </a:xfrm>
          <a:prstGeom prst="rect">
            <a:avLst/>
          </a:prstGeom>
        </p:spPr>
      </p:pic>
      <p:sp>
        <p:nvSpPr>
          <p:cNvPr id="6" name="Rektangel" title="&quot;&quot;">
            <a:extLst>
              <a:ext uri="{FF2B5EF4-FFF2-40B4-BE49-F238E27FC236}">
                <a16:creationId xmlns:a16="http://schemas.microsoft.com/office/drawing/2014/main" id="{235DEA24-7449-4145-A21A-D9BA72C4AF70}"/>
              </a:ext>
            </a:extLst>
          </p:cNvPr>
          <p:cNvSpPr/>
          <p:nvPr/>
        </p:nvSpPr>
        <p:spPr>
          <a:xfrm flipV="1">
            <a:off x="1104609" y="1338450"/>
            <a:ext cx="2347762"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C97A80A8-58E3-4774-AEB5-070D556501F1}"/>
              </a:ext>
            </a:extLst>
          </p:cNvPr>
          <p:cNvSpPr txBox="1">
            <a:spLocks/>
          </p:cNvSpPr>
          <p:nvPr/>
        </p:nvSpPr>
        <p:spPr>
          <a:xfrm>
            <a:off x="1001612" y="937969"/>
            <a:ext cx="9599048"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Typer af mikroartikler</a:t>
            </a:r>
          </a:p>
        </p:txBody>
      </p:sp>
      <p:sp>
        <p:nvSpPr>
          <p:cNvPr id="10" name="Titel"/>
          <p:cNvSpPr>
            <a:spLocks noGrp="1"/>
          </p:cNvSpPr>
          <p:nvPr>
            <p:ph type="title"/>
          </p:nvPr>
        </p:nvSpPr>
        <p:spPr>
          <a:xfrm>
            <a:off x="2966406" y="148169"/>
            <a:ext cx="694633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688171392"/>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Tilføjelse af nye komponenter">
            <a:extLst>
              <a:ext uri="{FF2B5EF4-FFF2-40B4-BE49-F238E27FC236}">
                <a16:creationId xmlns:a16="http://schemas.microsoft.com/office/drawing/2014/main" id="{F33729C0-7C5F-3ECF-ED37-0B1B87B14644}"/>
              </a:ext>
            </a:extLst>
          </p:cNvPr>
          <p:cNvPicPr>
            <a:picLocks noChangeAspect="1"/>
          </p:cNvPicPr>
          <p:nvPr/>
        </p:nvPicPr>
        <p:blipFill>
          <a:blip r:embed="rId3"/>
          <a:srcRect t="2286"/>
          <a:stretch/>
        </p:blipFill>
        <p:spPr>
          <a:xfrm>
            <a:off x="2366607" y="1394228"/>
            <a:ext cx="8179220" cy="4877263"/>
          </a:xfrm>
          <a:prstGeom prst="rect">
            <a:avLst/>
          </a:prstGeom>
        </p:spPr>
      </p:pic>
      <p:sp>
        <p:nvSpPr>
          <p:cNvPr id="10" name="Rektangel" title="&quot;&quot;">
            <a:extLst>
              <a:ext uri="{FF2B5EF4-FFF2-40B4-BE49-F238E27FC236}">
                <a16:creationId xmlns:a16="http://schemas.microsoft.com/office/drawing/2014/main" id="{5B7F9D73-3540-4FB7-81DE-CE40BE8B2DBF}"/>
              </a:ext>
            </a:extLst>
          </p:cNvPr>
          <p:cNvSpPr/>
          <p:nvPr/>
        </p:nvSpPr>
        <p:spPr>
          <a:xfrm flipV="1">
            <a:off x="1199875" y="1171968"/>
            <a:ext cx="416139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2">
            <a:extLst>
              <a:ext uri="{FF2B5EF4-FFF2-40B4-BE49-F238E27FC236}">
                <a16:creationId xmlns:a16="http://schemas.microsoft.com/office/drawing/2014/main" id="{F25AD85F-F4E0-4F16-9CAA-AE0B3838A9C5}"/>
              </a:ext>
            </a:extLst>
          </p:cNvPr>
          <p:cNvSpPr txBox="1">
            <a:spLocks/>
          </p:cNvSpPr>
          <p:nvPr/>
        </p:nvSpPr>
        <p:spPr>
          <a:xfrm>
            <a:off x="1144263" y="793203"/>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Tilføj en ny mikroartikel på borger.dk</a:t>
            </a:r>
          </a:p>
        </p:txBody>
      </p:sp>
      <p:sp>
        <p:nvSpPr>
          <p:cNvPr id="2" name="Titel 1"/>
          <p:cNvSpPr>
            <a:spLocks noGrp="1"/>
          </p:cNvSpPr>
          <p:nvPr>
            <p:ph type="title"/>
          </p:nvPr>
        </p:nvSpPr>
        <p:spPr>
          <a:xfrm>
            <a:off x="2521344" y="157596"/>
            <a:ext cx="1051560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3" name="Ellipse 2"/>
          <p:cNvSpPr/>
          <p:nvPr/>
        </p:nvSpPr>
        <p:spPr>
          <a:xfrm>
            <a:off x="3200250" y="199023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4" name="Rektangel 3"/>
          <p:cNvSpPr/>
          <p:nvPr/>
        </p:nvSpPr>
        <p:spPr>
          <a:xfrm>
            <a:off x="3524250" y="1819275"/>
            <a:ext cx="419385"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p:nvSpPr>
        <p:spPr>
          <a:xfrm>
            <a:off x="4998097" y="5368484"/>
            <a:ext cx="368492" cy="1200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p:cNvSpPr/>
          <p:nvPr/>
        </p:nvSpPr>
        <p:spPr>
          <a:xfrm>
            <a:off x="4992780" y="5369726"/>
            <a:ext cx="5143592" cy="9017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p:cNvSpPr/>
          <p:nvPr/>
        </p:nvSpPr>
        <p:spPr>
          <a:xfrm>
            <a:off x="4583325" y="5269833"/>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Tree>
    <p:extLst>
      <p:ext uri="{BB962C8B-B14F-4D97-AF65-F5344CB8AC3E}">
        <p14:creationId xmlns:p14="http://schemas.microsoft.com/office/powerpoint/2010/main" val="169860771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19F50-CF3E-0D38-91CF-E3F7897AF5C6}"/>
            </a:ext>
          </a:extLst>
        </p:cNvPr>
        <p:cNvGrpSpPr/>
        <p:nvPr/>
      </p:nvGrpSpPr>
      <p:grpSpPr>
        <a:xfrm>
          <a:off x="0" y="0"/>
          <a:ext cx="0" cy="0"/>
          <a:chOff x="0" y="0"/>
          <a:chExt cx="0" cy="0"/>
        </a:xfrm>
      </p:grpSpPr>
      <p:sp>
        <p:nvSpPr>
          <p:cNvPr id="101" name="Rektangel 100">
            <a:extLst>
              <a:ext uri="{FF2B5EF4-FFF2-40B4-BE49-F238E27FC236}">
                <a16:creationId xmlns:a16="http://schemas.microsoft.com/office/drawing/2014/main" id="{E3A54386-1C62-6635-10B7-A765363C1F96}"/>
              </a:ext>
            </a:extLst>
          </p:cNvPr>
          <p:cNvSpPr/>
          <p:nvPr/>
        </p:nvSpPr>
        <p:spPr>
          <a:xfrm>
            <a:off x="138203" y="2951847"/>
            <a:ext cx="1845849" cy="3793996"/>
          </a:xfrm>
          <a:prstGeom prst="rect">
            <a:avLst/>
          </a:prstGeom>
          <a:solidFill>
            <a:schemeClr val="bg1">
              <a:lumMod val="6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lvl="0" defTabSz="457200">
              <a:spcBef>
                <a:spcPts val="1097"/>
              </a:spcBef>
              <a:defRPr/>
            </a:pPr>
            <a:r>
              <a:rPr lang="da-DK" sz="1000" dirty="0">
                <a:solidFill>
                  <a:srgbClr val="212121"/>
                </a:solidFill>
                <a:latin typeface="Franklin Gothic Book" panose="020B0503020102020204" pitchFamily="34" charset="0"/>
              </a:rPr>
              <a:t>Sager, bestillinger, kontrakter, aftaler, roadmap, økonomi, Borger- og Virksomheds-support, henvendelser fra leverandører, myndigheder </a:t>
            </a:r>
            <a:br>
              <a:rPr lang="da-DK" sz="1000" dirty="0">
                <a:solidFill>
                  <a:srgbClr val="212121"/>
                </a:solidFill>
                <a:latin typeface="Franklin Gothic Book" panose="020B0503020102020204" pitchFamily="34" charset="0"/>
              </a:rPr>
            </a:br>
            <a:r>
              <a:rPr lang="da-DK" sz="1000" dirty="0">
                <a:solidFill>
                  <a:srgbClr val="212121"/>
                </a:solidFill>
                <a:latin typeface="Franklin Gothic Book" panose="020B0503020102020204" pitchFamily="34" charset="0"/>
              </a:rPr>
              <a:t>og brugere</a:t>
            </a:r>
          </a:p>
        </p:txBody>
      </p:sp>
      <p:sp>
        <p:nvSpPr>
          <p:cNvPr id="8" name="Slide Number Placeholder 7">
            <a:extLst>
              <a:ext uri="{FF2B5EF4-FFF2-40B4-BE49-F238E27FC236}">
                <a16:creationId xmlns:a16="http://schemas.microsoft.com/office/drawing/2014/main" id="{B942B0F5-2F24-7F9F-6187-4BE9FCFC9E6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solidFill>
                  <a:srgbClr val="3F1A2B"/>
                </a:solidFill>
                <a:effectLst/>
                <a:uLnTx/>
                <a:uFillTx/>
                <a:latin typeface="Franklin Gothic Book" panose="020B05030201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da-DK" sz="800" b="0" i="0" u="none" strike="noStrike" kern="1200" cap="none" spc="0" normalizeH="0" baseline="0" noProof="0" dirty="0">
              <a:ln>
                <a:noFill/>
              </a:ln>
              <a:solidFill>
                <a:srgbClr val="3F1A2B"/>
              </a:solidFill>
              <a:effectLst/>
              <a:uLnTx/>
              <a:uFillTx/>
              <a:latin typeface="Franklin Gothic Book" panose="020B0503020102020204" pitchFamily="34" charset="0"/>
            </a:endParaRPr>
          </a:p>
        </p:txBody>
      </p:sp>
      <p:grpSp>
        <p:nvGrpSpPr>
          <p:cNvPr id="102" name="Gruppe 101" descr="Præsentation af Kontor for borger.dk og medarbejderne i de forskellige teams. Her er det kontorchefen.">
            <a:extLst>
              <a:ext uri="{FF2B5EF4-FFF2-40B4-BE49-F238E27FC236}">
                <a16:creationId xmlns:a16="http://schemas.microsoft.com/office/drawing/2014/main" id="{2DA278C2-36AE-DA42-A2D2-582406ECE2FA}"/>
              </a:ext>
            </a:extLst>
          </p:cNvPr>
          <p:cNvGrpSpPr/>
          <p:nvPr/>
        </p:nvGrpSpPr>
        <p:grpSpPr>
          <a:xfrm>
            <a:off x="4157323" y="475791"/>
            <a:ext cx="1860242" cy="1661103"/>
            <a:chOff x="5318896" y="1082881"/>
            <a:chExt cx="2061357" cy="1725008"/>
          </a:xfrm>
          <a:solidFill>
            <a:srgbClr val="3F1A2B"/>
          </a:solidFill>
        </p:grpSpPr>
        <p:grpSp>
          <p:nvGrpSpPr>
            <p:cNvPr id="15" name="Gruppe 14">
              <a:extLst>
                <a:ext uri="{FF2B5EF4-FFF2-40B4-BE49-F238E27FC236}">
                  <a16:creationId xmlns:a16="http://schemas.microsoft.com/office/drawing/2014/main" id="{1E9175D2-FE05-1AFF-8C4A-0BAA27838EDB}"/>
                </a:ext>
              </a:extLst>
            </p:cNvPr>
            <p:cNvGrpSpPr/>
            <p:nvPr/>
          </p:nvGrpSpPr>
          <p:grpSpPr>
            <a:xfrm>
              <a:off x="5318896" y="1082881"/>
              <a:ext cx="2061357" cy="1725008"/>
              <a:chOff x="5364730" y="2679129"/>
              <a:chExt cx="1852116" cy="1471972"/>
            </a:xfrm>
            <a:grpFill/>
          </p:grpSpPr>
          <p:sp>
            <p:nvSpPr>
              <p:cNvPr id="16" name="Forbindelse 15">
                <a:extLst>
                  <a:ext uri="{FF2B5EF4-FFF2-40B4-BE49-F238E27FC236}">
                    <a16:creationId xmlns:a16="http://schemas.microsoft.com/office/drawing/2014/main" id="{3B5BCBC5-5308-FDB4-68FF-84CA26849772}"/>
                  </a:ext>
                </a:extLst>
              </p:cNvPr>
              <p:cNvSpPr/>
              <p:nvPr/>
            </p:nvSpPr>
            <p:spPr bwMode="auto">
              <a:xfrm>
                <a:off x="5364730" y="2679129"/>
                <a:ext cx="1852116" cy="1471972"/>
              </a:xfrm>
              <a:prstGeom prst="rect">
                <a:avLst/>
              </a:prstGeom>
              <a:grpFill/>
              <a:ln w="6350" cap="flat" cmpd="sng" algn="ctr">
                <a:solidFill>
                  <a:srgbClr val="3F1A2B"/>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endParaRPr kumimoji="0" lang="da-DK" sz="2000" b="0" i="0" u="none" strike="noStrike" cap="none" normalizeH="0" baseline="0" dirty="0">
                  <a:ln>
                    <a:noFill/>
                  </a:ln>
                  <a:solidFill>
                    <a:srgbClr val="F5F1E6"/>
                  </a:solidFill>
                  <a:effectLst/>
                  <a:latin typeface="Franklin Gothic Book" panose="020B0503020102020204" pitchFamily="34" charset="0"/>
                </a:endParaRPr>
              </a:p>
            </p:txBody>
          </p:sp>
          <p:pic>
            <p:nvPicPr>
              <p:cNvPr id="17" name="Picture 8">
                <a:extLst>
                  <a:ext uri="{FF2B5EF4-FFF2-40B4-BE49-F238E27FC236}">
                    <a16:creationId xmlns:a16="http://schemas.microsoft.com/office/drawing/2014/main" id="{F444F07A-D08C-2865-9F0B-FFCBD1BDD1F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349" r="14895"/>
              <a:stretch/>
            </p:blipFill>
            <p:spPr bwMode="auto">
              <a:xfrm>
                <a:off x="5858280" y="2807124"/>
                <a:ext cx="1015730" cy="824392"/>
              </a:xfrm>
              <a:prstGeom prst="rect">
                <a:avLst/>
              </a:prstGeom>
              <a:grpFill/>
            </p:spPr>
          </p:pic>
        </p:grpSp>
        <p:sp>
          <p:nvSpPr>
            <p:cNvPr id="32" name="Tekstfelt 31">
              <a:extLst>
                <a:ext uri="{FF2B5EF4-FFF2-40B4-BE49-F238E27FC236}">
                  <a16:creationId xmlns:a16="http://schemas.microsoft.com/office/drawing/2014/main" id="{E665A51A-F337-F0EC-703F-CCD957628F44}"/>
                </a:ext>
              </a:extLst>
            </p:cNvPr>
            <p:cNvSpPr txBox="1"/>
            <p:nvPr/>
          </p:nvSpPr>
          <p:spPr>
            <a:xfrm>
              <a:off x="5788051" y="2201431"/>
              <a:ext cx="1252395" cy="584775"/>
            </a:xfrm>
            <a:prstGeom prst="rect">
              <a:avLst/>
            </a:prstGeom>
            <a:grpFill/>
            <a:ln>
              <a:noFill/>
            </a:ln>
          </p:spPr>
          <p:txBody>
            <a:bodyPr wrap="none" rtlCol="0">
              <a:spAutoFit/>
            </a:bodyPr>
            <a:lstStyle/>
            <a:p>
              <a:pPr algn="ctr"/>
              <a:r>
                <a:rPr lang="da-DK" sz="1400" b="1" dirty="0">
                  <a:solidFill>
                    <a:srgbClr val="F5F1E6"/>
                  </a:solidFill>
                  <a:latin typeface="Franklin Gothic Book" panose="020B0503020102020204" pitchFamily="34" charset="0"/>
                </a:rPr>
                <a:t>Maja</a:t>
              </a:r>
            </a:p>
            <a:p>
              <a:pPr algn="ctr"/>
              <a:r>
                <a:rPr lang="da-DK" b="1" dirty="0">
                  <a:solidFill>
                    <a:srgbClr val="F5F1E6"/>
                  </a:solidFill>
                  <a:latin typeface="Franklin Gothic Book" panose="020B0503020102020204" pitchFamily="34" charset="0"/>
                </a:rPr>
                <a:t>Kontorchef</a:t>
              </a:r>
            </a:p>
          </p:txBody>
        </p:sp>
      </p:grpSp>
      <p:grpSp>
        <p:nvGrpSpPr>
          <p:cNvPr id="34" name="Gruppe 33" descr="#Decorative">
            <a:extLst>
              <a:ext uri="{FF2B5EF4-FFF2-40B4-BE49-F238E27FC236}">
                <a16:creationId xmlns:a16="http://schemas.microsoft.com/office/drawing/2014/main" id="{433A75D9-67FE-7FAC-4CEE-FF48899F2B2B}"/>
              </a:ext>
            </a:extLst>
          </p:cNvPr>
          <p:cNvGrpSpPr/>
          <p:nvPr/>
        </p:nvGrpSpPr>
        <p:grpSpPr>
          <a:xfrm>
            <a:off x="1210938" y="3956483"/>
            <a:ext cx="685800" cy="914523"/>
            <a:chOff x="1809800" y="4149080"/>
            <a:chExt cx="685800" cy="914523"/>
          </a:xfrm>
        </p:grpSpPr>
        <p:pic>
          <p:nvPicPr>
            <p:cNvPr id="35" name="Picture 2" descr="Lisa Lyngholt Lindeloff">
              <a:extLst>
                <a:ext uri="{FF2B5EF4-FFF2-40B4-BE49-F238E27FC236}">
                  <a16:creationId xmlns:a16="http://schemas.microsoft.com/office/drawing/2014/main" id="{9001ECE5-F774-F9A3-005F-8EE4F80749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800" y="4149080"/>
              <a:ext cx="685800" cy="685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6" name="Tekstfelt 35">
              <a:extLst>
                <a:ext uri="{FF2B5EF4-FFF2-40B4-BE49-F238E27FC236}">
                  <a16:creationId xmlns:a16="http://schemas.microsoft.com/office/drawing/2014/main" id="{75D1A6C2-DBE8-9DBF-79D5-C1A8B16EAAAC}"/>
                </a:ext>
              </a:extLst>
            </p:cNvPr>
            <p:cNvSpPr txBox="1"/>
            <p:nvPr/>
          </p:nvSpPr>
          <p:spPr>
            <a:xfrm>
              <a:off x="1949725" y="4801993"/>
              <a:ext cx="426720"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Lisa</a:t>
              </a:r>
            </a:p>
          </p:txBody>
        </p:sp>
      </p:grpSp>
      <p:grpSp>
        <p:nvGrpSpPr>
          <p:cNvPr id="40" name="Gruppe 39" descr="#Decorative">
            <a:extLst>
              <a:ext uri="{FF2B5EF4-FFF2-40B4-BE49-F238E27FC236}">
                <a16:creationId xmlns:a16="http://schemas.microsoft.com/office/drawing/2014/main" id="{93B119FD-E642-1A22-3710-8F49E341549B}"/>
              </a:ext>
            </a:extLst>
          </p:cNvPr>
          <p:cNvGrpSpPr/>
          <p:nvPr/>
        </p:nvGrpSpPr>
        <p:grpSpPr>
          <a:xfrm>
            <a:off x="288712" y="3958904"/>
            <a:ext cx="660660" cy="909682"/>
            <a:chOff x="4007768" y="4149080"/>
            <a:chExt cx="660660" cy="909682"/>
          </a:xfrm>
        </p:grpSpPr>
        <p:pic>
          <p:nvPicPr>
            <p:cNvPr id="41" name="Picture 40" descr="Nina Korsholm Larsen">
              <a:extLst>
                <a:ext uri="{FF2B5EF4-FFF2-40B4-BE49-F238E27FC236}">
                  <a16:creationId xmlns:a16="http://schemas.microsoft.com/office/drawing/2014/main" id="{97C1D6BC-953F-976D-E957-35C4964E1D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7768" y="4149080"/>
              <a:ext cx="660660" cy="66066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2" name="Tekstfelt 41">
              <a:extLst>
                <a:ext uri="{FF2B5EF4-FFF2-40B4-BE49-F238E27FC236}">
                  <a16:creationId xmlns:a16="http://schemas.microsoft.com/office/drawing/2014/main" id="{BE23784A-07E9-D62C-5F02-CDB432555C42}"/>
                </a:ext>
              </a:extLst>
            </p:cNvPr>
            <p:cNvSpPr txBox="1"/>
            <p:nvPr/>
          </p:nvSpPr>
          <p:spPr>
            <a:xfrm>
              <a:off x="4102430" y="4797152"/>
              <a:ext cx="461986"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Nina</a:t>
              </a:r>
            </a:p>
          </p:txBody>
        </p:sp>
      </p:grpSp>
      <p:grpSp>
        <p:nvGrpSpPr>
          <p:cNvPr id="46" name="Gruppe 45" descr="#Decorative">
            <a:extLst>
              <a:ext uri="{FF2B5EF4-FFF2-40B4-BE49-F238E27FC236}">
                <a16:creationId xmlns:a16="http://schemas.microsoft.com/office/drawing/2014/main" id="{0EF5188B-EBEA-D820-4931-96F93A8CE1CF}"/>
              </a:ext>
            </a:extLst>
          </p:cNvPr>
          <p:cNvGrpSpPr/>
          <p:nvPr/>
        </p:nvGrpSpPr>
        <p:grpSpPr>
          <a:xfrm>
            <a:off x="714403" y="4666413"/>
            <a:ext cx="694644" cy="927812"/>
            <a:chOff x="3431701" y="6086194"/>
            <a:chExt cx="536171" cy="623086"/>
          </a:xfrm>
        </p:grpSpPr>
        <p:sp>
          <p:nvSpPr>
            <p:cNvPr id="47" name="Tekstfelt 46">
              <a:extLst>
                <a:ext uri="{FF2B5EF4-FFF2-40B4-BE49-F238E27FC236}">
                  <a16:creationId xmlns:a16="http://schemas.microsoft.com/office/drawing/2014/main" id="{EFA06532-2F1E-6DEF-B0EB-F76CA04CA525}"/>
                </a:ext>
              </a:extLst>
            </p:cNvPr>
            <p:cNvSpPr txBox="1"/>
            <p:nvPr/>
          </p:nvSpPr>
          <p:spPr>
            <a:xfrm>
              <a:off x="3562302" y="6533592"/>
              <a:ext cx="252657" cy="175688"/>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Pil</a:t>
              </a:r>
            </a:p>
          </p:txBody>
        </p:sp>
        <p:pic>
          <p:nvPicPr>
            <p:cNvPr id="48" name="A3E16FFF-A7D0-4418-A9D6-537B0057040D">
              <a:extLst>
                <a:ext uri="{FF2B5EF4-FFF2-40B4-BE49-F238E27FC236}">
                  <a16:creationId xmlns:a16="http://schemas.microsoft.com/office/drawing/2014/main" id="{31B5F0B9-802D-CCBF-5222-2A6C99F7B6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388" r="388"/>
            <a:stretch/>
          </p:blipFill>
          <p:spPr bwMode="auto">
            <a:xfrm>
              <a:off x="3431701" y="6086194"/>
              <a:ext cx="536171" cy="448982"/>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03" name="Gruppe 102" descr="#Decorative">
            <a:extLst>
              <a:ext uri="{FF2B5EF4-FFF2-40B4-BE49-F238E27FC236}">
                <a16:creationId xmlns:a16="http://schemas.microsoft.com/office/drawing/2014/main" id="{15168FA2-3025-F39C-3773-AC9F07AB5349}"/>
              </a:ext>
            </a:extLst>
          </p:cNvPr>
          <p:cNvGrpSpPr/>
          <p:nvPr/>
        </p:nvGrpSpPr>
        <p:grpSpPr>
          <a:xfrm>
            <a:off x="1082235" y="5849073"/>
            <a:ext cx="626740" cy="852607"/>
            <a:chOff x="3431702" y="6163611"/>
            <a:chExt cx="524697" cy="533757"/>
          </a:xfrm>
        </p:grpSpPr>
        <p:sp>
          <p:nvSpPr>
            <p:cNvPr id="104" name="Tekstfelt 103">
              <a:extLst>
                <a:ext uri="{FF2B5EF4-FFF2-40B4-BE49-F238E27FC236}">
                  <a16:creationId xmlns:a16="http://schemas.microsoft.com/office/drawing/2014/main" id="{C63C53CC-7D9F-53CA-A81A-EA6DC0351E5C}"/>
                </a:ext>
              </a:extLst>
            </p:cNvPr>
            <p:cNvSpPr txBox="1"/>
            <p:nvPr/>
          </p:nvSpPr>
          <p:spPr>
            <a:xfrm>
              <a:off x="3452482" y="6533592"/>
              <a:ext cx="409581" cy="163776"/>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Anna</a:t>
              </a:r>
            </a:p>
          </p:txBody>
        </p:sp>
        <p:pic>
          <p:nvPicPr>
            <p:cNvPr id="105" name="A3E16FFF-A7D0-4418-A9D6-537B0057040D">
              <a:extLst>
                <a:ext uri="{FF2B5EF4-FFF2-40B4-BE49-F238E27FC236}">
                  <a16:creationId xmlns:a16="http://schemas.microsoft.com/office/drawing/2014/main" id="{887B3AAA-E704-406E-C075-93C34A9F70E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1505"/>
            <a:stretch/>
          </p:blipFill>
          <p:spPr bwMode="auto">
            <a:xfrm>
              <a:off x="3431702" y="6163611"/>
              <a:ext cx="524697" cy="388822"/>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33" name="Tekstfelt 32">
            <a:extLst>
              <a:ext uri="{FF2B5EF4-FFF2-40B4-BE49-F238E27FC236}">
                <a16:creationId xmlns:a16="http://schemas.microsoft.com/office/drawing/2014/main" id="{C9EB16EC-6425-743B-B8FC-983C60C06AF3}"/>
              </a:ext>
            </a:extLst>
          </p:cNvPr>
          <p:cNvSpPr txBox="1">
            <a:spLocks/>
          </p:cNvSpPr>
          <p:nvPr/>
        </p:nvSpPr>
        <p:spPr>
          <a:xfrm>
            <a:off x="134118" y="2436095"/>
            <a:ext cx="1845849" cy="386441"/>
          </a:xfrm>
          <a:prstGeom prst="rect">
            <a:avLst/>
          </a:prstGeom>
          <a:solidFill>
            <a:srgbClr val="3F1A2B"/>
          </a:solidFill>
          <a:ln>
            <a:solidFill>
              <a:srgbClr val="3F1A2B"/>
            </a:solidFill>
          </a:ln>
        </p:spPr>
        <p:txBody>
          <a:bodyPr wrap="square" lIns="0" tIns="0" rIns="0" bIns="0" rtlCol="0" anchor="ctr" anchorCtr="0">
            <a:noAutofit/>
          </a:bodyPr>
          <a:lstStyle/>
          <a:p>
            <a:pPr algn="ctr">
              <a:lnSpc>
                <a:spcPct val="100000"/>
              </a:lnSpc>
              <a:spcBef>
                <a:spcPts val="1100"/>
              </a:spcBef>
            </a:pPr>
            <a:r>
              <a:rPr lang="da-DK" sz="1250" b="1" dirty="0">
                <a:solidFill>
                  <a:srgbClr val="F5F1E6"/>
                </a:solidFill>
                <a:latin typeface="Franklin Gothic Book" panose="020B0503020102020204" pitchFamily="34" charset="0"/>
              </a:rPr>
              <a:t>Sekretariat</a:t>
            </a:r>
          </a:p>
        </p:txBody>
      </p:sp>
      <p:grpSp>
        <p:nvGrpSpPr>
          <p:cNvPr id="9" name="Gruppe 8" descr="#Decorative">
            <a:extLst>
              <a:ext uri="{FF2B5EF4-FFF2-40B4-BE49-F238E27FC236}">
                <a16:creationId xmlns:a16="http://schemas.microsoft.com/office/drawing/2014/main" id="{4FCA1BEE-4C10-754E-DA6A-76471EB2DDE2}"/>
              </a:ext>
            </a:extLst>
          </p:cNvPr>
          <p:cNvGrpSpPr/>
          <p:nvPr/>
        </p:nvGrpSpPr>
        <p:grpSpPr>
          <a:xfrm>
            <a:off x="341530" y="5818902"/>
            <a:ext cx="657402" cy="884545"/>
            <a:chOff x="3443167" y="6099011"/>
            <a:chExt cx="507426" cy="617091"/>
          </a:xfrm>
        </p:grpSpPr>
        <p:sp>
          <p:nvSpPr>
            <p:cNvPr id="80" name="Tekstfelt 79">
              <a:extLst>
                <a:ext uri="{FF2B5EF4-FFF2-40B4-BE49-F238E27FC236}">
                  <a16:creationId xmlns:a16="http://schemas.microsoft.com/office/drawing/2014/main" id="{40346A8D-7489-00C1-2244-033A39131AB5}"/>
                </a:ext>
              </a:extLst>
            </p:cNvPr>
            <p:cNvSpPr txBox="1"/>
            <p:nvPr/>
          </p:nvSpPr>
          <p:spPr>
            <a:xfrm>
              <a:off x="3464281" y="6533593"/>
              <a:ext cx="444439" cy="182509"/>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Tobias</a:t>
              </a:r>
            </a:p>
          </p:txBody>
        </p:sp>
        <p:pic>
          <p:nvPicPr>
            <p:cNvPr id="81" name="A3E16FFF-A7D0-4418-A9D6-537B0057040D">
              <a:extLst>
                <a:ext uri="{FF2B5EF4-FFF2-40B4-BE49-F238E27FC236}">
                  <a16:creationId xmlns:a16="http://schemas.microsoft.com/office/drawing/2014/main" id="{FBF8B8F2-C6BB-C429-71A6-0265E625DBF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963" t="30833" r="14893" b="34127"/>
            <a:stretch/>
          </p:blipFill>
          <p:spPr bwMode="auto">
            <a:xfrm>
              <a:off x="3443167" y="6099011"/>
              <a:ext cx="507426" cy="450826"/>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106" name="Rektangel 105">
            <a:extLst>
              <a:ext uri="{FF2B5EF4-FFF2-40B4-BE49-F238E27FC236}">
                <a16:creationId xmlns:a16="http://schemas.microsoft.com/office/drawing/2014/main" id="{C8A58D1C-DD8A-E7B2-6E38-2C882449CCCF}"/>
              </a:ext>
            </a:extLst>
          </p:cNvPr>
          <p:cNvSpPr/>
          <p:nvPr/>
        </p:nvSpPr>
        <p:spPr>
          <a:xfrm>
            <a:off x="2148359" y="2951847"/>
            <a:ext cx="1845849" cy="3793996"/>
          </a:xfrm>
          <a:prstGeom prst="rect">
            <a:avLst/>
          </a:prstGeom>
          <a:solidFill>
            <a:schemeClr val="bg1">
              <a:lumMod val="6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lvl="0" defTabSz="457200">
              <a:spcBef>
                <a:spcPts val="1097"/>
              </a:spcBef>
              <a:defRPr/>
            </a:pPr>
            <a:r>
              <a:rPr lang="da-DK" sz="1000" dirty="0">
                <a:solidFill>
                  <a:srgbClr val="212121"/>
                </a:solidFill>
                <a:latin typeface="Franklin Gothic Book" panose="020B0503020102020204" pitchFamily="34" charset="0"/>
              </a:rPr>
              <a:t>Tekster, selvbetjeninger, skrivevejledninger og samarbejde med myndighedernes redaktører</a:t>
            </a:r>
          </a:p>
        </p:txBody>
      </p:sp>
      <p:sp>
        <p:nvSpPr>
          <p:cNvPr id="107" name="Tekstfelt 106">
            <a:extLst>
              <a:ext uri="{FF2B5EF4-FFF2-40B4-BE49-F238E27FC236}">
                <a16:creationId xmlns:a16="http://schemas.microsoft.com/office/drawing/2014/main" id="{8836D175-B776-2D35-46F5-E58379E5794F}"/>
              </a:ext>
            </a:extLst>
          </p:cNvPr>
          <p:cNvSpPr txBox="1">
            <a:spLocks/>
          </p:cNvSpPr>
          <p:nvPr/>
        </p:nvSpPr>
        <p:spPr>
          <a:xfrm>
            <a:off x="2146923" y="2435249"/>
            <a:ext cx="1847285" cy="393188"/>
          </a:xfrm>
          <a:prstGeom prst="rect">
            <a:avLst/>
          </a:prstGeom>
          <a:solidFill>
            <a:srgbClr val="3F1A2B"/>
          </a:solidFill>
          <a:ln>
            <a:solidFill>
              <a:srgbClr val="3F1A2B"/>
            </a:solidFill>
          </a:ln>
        </p:spPr>
        <p:txBody>
          <a:bodyPr wrap="square" lIns="0" tIns="0" rIns="0" bIns="0" rtlCol="0" anchor="ctr" anchorCtr="0">
            <a:noAutofit/>
          </a:bodyPr>
          <a:lstStyle/>
          <a:p>
            <a:pPr algn="ctr">
              <a:lnSpc>
                <a:spcPct val="100000"/>
              </a:lnSpc>
              <a:spcBef>
                <a:spcPts val="1100"/>
              </a:spcBef>
            </a:pPr>
            <a:r>
              <a:rPr lang="da-DK" sz="1250" b="1" dirty="0">
                <a:solidFill>
                  <a:srgbClr val="F5F1E6"/>
                </a:solidFill>
                <a:latin typeface="Franklin Gothic Book" panose="020B0503020102020204" pitchFamily="34" charset="0"/>
              </a:rPr>
              <a:t>Redaktionen</a:t>
            </a:r>
          </a:p>
        </p:txBody>
      </p:sp>
      <p:grpSp>
        <p:nvGrpSpPr>
          <p:cNvPr id="37" name="Gruppe 36" descr="#Decorative">
            <a:extLst>
              <a:ext uri="{FF2B5EF4-FFF2-40B4-BE49-F238E27FC236}">
                <a16:creationId xmlns:a16="http://schemas.microsoft.com/office/drawing/2014/main" id="{BDCD0E3D-4BAC-AB20-F351-A468284ECECD}"/>
              </a:ext>
            </a:extLst>
          </p:cNvPr>
          <p:cNvGrpSpPr/>
          <p:nvPr/>
        </p:nvGrpSpPr>
        <p:grpSpPr>
          <a:xfrm>
            <a:off x="2314307" y="5663232"/>
            <a:ext cx="683661" cy="901707"/>
            <a:chOff x="2908718" y="4005064"/>
            <a:chExt cx="683661" cy="901707"/>
          </a:xfrm>
        </p:grpSpPr>
        <p:pic>
          <p:nvPicPr>
            <p:cNvPr id="38" name="Picture 28" descr="Dorthe Kokholm Jensen">
              <a:extLst>
                <a:ext uri="{FF2B5EF4-FFF2-40B4-BE49-F238E27FC236}">
                  <a16:creationId xmlns:a16="http://schemas.microsoft.com/office/drawing/2014/main" id="{D2A3EC24-42D5-E0B7-1797-6AF4217E88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08718" y="4005064"/>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9" name="Tekstfelt 38">
              <a:extLst>
                <a:ext uri="{FF2B5EF4-FFF2-40B4-BE49-F238E27FC236}">
                  <a16:creationId xmlns:a16="http://schemas.microsoft.com/office/drawing/2014/main" id="{B973ADF9-1AF9-F927-867D-71464607EF38}"/>
                </a:ext>
              </a:extLst>
            </p:cNvPr>
            <p:cNvSpPr txBox="1"/>
            <p:nvPr/>
          </p:nvSpPr>
          <p:spPr>
            <a:xfrm>
              <a:off x="2949387" y="4645161"/>
              <a:ext cx="590226"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Dorthe</a:t>
              </a:r>
            </a:p>
          </p:txBody>
        </p:sp>
      </p:grpSp>
      <p:sp>
        <p:nvSpPr>
          <p:cNvPr id="7" name="Footer Placeholder 6">
            <a:extLst>
              <a:ext uri="{FF2B5EF4-FFF2-40B4-BE49-F238E27FC236}">
                <a16:creationId xmlns:a16="http://schemas.microsoft.com/office/drawing/2014/main" id="{A21A790D-37BA-4B27-FC53-6FEEEB3890F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3F1A2B"/>
                </a:solidFill>
                <a:effectLst/>
                <a:uLnTx/>
                <a:uFillTx/>
                <a:latin typeface="Franklin Gothic Book" panose="020B0503020102020204" pitchFamily="34" charset="0"/>
              </a:rPr>
              <a:t>Digitaliseringsstyrelsen</a:t>
            </a:r>
          </a:p>
        </p:txBody>
      </p:sp>
      <p:grpSp>
        <p:nvGrpSpPr>
          <p:cNvPr id="53" name="Gruppe 52" descr="#Decorative">
            <a:extLst>
              <a:ext uri="{FF2B5EF4-FFF2-40B4-BE49-F238E27FC236}">
                <a16:creationId xmlns:a16="http://schemas.microsoft.com/office/drawing/2014/main" id="{C9317483-2471-174A-8D37-253B1E3CDBB7}"/>
              </a:ext>
            </a:extLst>
          </p:cNvPr>
          <p:cNvGrpSpPr/>
          <p:nvPr/>
        </p:nvGrpSpPr>
        <p:grpSpPr>
          <a:xfrm>
            <a:off x="3151173" y="5654109"/>
            <a:ext cx="634321" cy="910830"/>
            <a:chOff x="5160940" y="4210184"/>
            <a:chExt cx="634321" cy="910830"/>
          </a:xfrm>
        </p:grpSpPr>
        <p:pic>
          <p:nvPicPr>
            <p:cNvPr id="54" name="Billede 53">
              <a:extLst>
                <a:ext uri="{FF2B5EF4-FFF2-40B4-BE49-F238E27FC236}">
                  <a16:creationId xmlns:a16="http://schemas.microsoft.com/office/drawing/2014/main" id="{5C9C3508-DC6C-1451-B325-5E6D145059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60940" y="4210184"/>
              <a:ext cx="634321" cy="70677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5" name="Tekstfelt 54">
              <a:extLst>
                <a:ext uri="{FF2B5EF4-FFF2-40B4-BE49-F238E27FC236}">
                  <a16:creationId xmlns:a16="http://schemas.microsoft.com/office/drawing/2014/main" id="{C7F7F5D7-11C9-500C-7DC2-7C46A6F375B3}"/>
                </a:ext>
              </a:extLst>
            </p:cNvPr>
            <p:cNvSpPr txBox="1"/>
            <p:nvPr/>
          </p:nvSpPr>
          <p:spPr>
            <a:xfrm>
              <a:off x="5240659" y="4859404"/>
              <a:ext cx="478016"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Lene</a:t>
              </a:r>
            </a:p>
          </p:txBody>
        </p:sp>
      </p:grpSp>
      <p:grpSp>
        <p:nvGrpSpPr>
          <p:cNvPr id="56" name="Gruppe 55" descr="#Decorative">
            <a:extLst>
              <a:ext uri="{FF2B5EF4-FFF2-40B4-BE49-F238E27FC236}">
                <a16:creationId xmlns:a16="http://schemas.microsoft.com/office/drawing/2014/main" id="{3786923F-CFD6-1ED9-0D87-44CA4B9AB125}"/>
              </a:ext>
            </a:extLst>
          </p:cNvPr>
          <p:cNvGrpSpPr/>
          <p:nvPr/>
        </p:nvGrpSpPr>
        <p:grpSpPr>
          <a:xfrm>
            <a:off x="3129410" y="4709876"/>
            <a:ext cx="683661" cy="886255"/>
            <a:chOff x="5400986" y="5299194"/>
            <a:chExt cx="683661" cy="886255"/>
          </a:xfrm>
        </p:grpSpPr>
        <p:pic>
          <p:nvPicPr>
            <p:cNvPr id="57" name="Picture 30" descr="Hans Westhausen Gottlieb">
              <a:extLst>
                <a:ext uri="{FF2B5EF4-FFF2-40B4-BE49-F238E27FC236}">
                  <a16:creationId xmlns:a16="http://schemas.microsoft.com/office/drawing/2014/main" id="{D9602788-7D3B-2655-0F36-1420F9C790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00986" y="5299194"/>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8" name="Tekstfelt 57">
              <a:extLst>
                <a:ext uri="{FF2B5EF4-FFF2-40B4-BE49-F238E27FC236}">
                  <a16:creationId xmlns:a16="http://schemas.microsoft.com/office/drawing/2014/main" id="{71BD1484-AFAA-D23C-2023-0E997573E889}"/>
                </a:ext>
              </a:extLst>
            </p:cNvPr>
            <p:cNvSpPr txBox="1"/>
            <p:nvPr/>
          </p:nvSpPr>
          <p:spPr>
            <a:xfrm>
              <a:off x="5492887" y="5923839"/>
              <a:ext cx="494046"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Hans</a:t>
              </a:r>
            </a:p>
          </p:txBody>
        </p:sp>
      </p:grpSp>
      <p:grpSp>
        <p:nvGrpSpPr>
          <p:cNvPr id="59" name="Gruppe 58" descr="#Decorative">
            <a:extLst>
              <a:ext uri="{FF2B5EF4-FFF2-40B4-BE49-F238E27FC236}">
                <a16:creationId xmlns:a16="http://schemas.microsoft.com/office/drawing/2014/main" id="{D7398242-C569-A26B-96B0-F758EE1DD79E}"/>
              </a:ext>
            </a:extLst>
          </p:cNvPr>
          <p:cNvGrpSpPr/>
          <p:nvPr/>
        </p:nvGrpSpPr>
        <p:grpSpPr>
          <a:xfrm>
            <a:off x="2278982" y="4709876"/>
            <a:ext cx="683661" cy="911403"/>
            <a:chOff x="6788571" y="5434359"/>
            <a:chExt cx="683661" cy="911403"/>
          </a:xfrm>
        </p:grpSpPr>
        <p:pic>
          <p:nvPicPr>
            <p:cNvPr id="60" name="Picture 32" descr="Anne Britt Nørrelund Larsen">
              <a:extLst>
                <a:ext uri="{FF2B5EF4-FFF2-40B4-BE49-F238E27FC236}">
                  <a16:creationId xmlns:a16="http://schemas.microsoft.com/office/drawing/2014/main" id="{1B67A251-12B8-9F2F-C80A-50046D16EA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88571" y="5434359"/>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1" name="Tekstfelt 60">
              <a:extLst>
                <a:ext uri="{FF2B5EF4-FFF2-40B4-BE49-F238E27FC236}">
                  <a16:creationId xmlns:a16="http://schemas.microsoft.com/office/drawing/2014/main" id="{33B1C5AA-09A1-DD0F-D8A0-EFCE42105949}"/>
                </a:ext>
              </a:extLst>
            </p:cNvPr>
            <p:cNvSpPr txBox="1"/>
            <p:nvPr/>
          </p:nvSpPr>
          <p:spPr>
            <a:xfrm>
              <a:off x="6884981" y="6084152"/>
              <a:ext cx="487634"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Anne</a:t>
              </a:r>
            </a:p>
          </p:txBody>
        </p:sp>
      </p:grpSp>
      <p:grpSp>
        <p:nvGrpSpPr>
          <p:cNvPr id="62" name="Gruppe 61" descr="#Decorative">
            <a:extLst>
              <a:ext uri="{FF2B5EF4-FFF2-40B4-BE49-F238E27FC236}">
                <a16:creationId xmlns:a16="http://schemas.microsoft.com/office/drawing/2014/main" id="{57B04F11-A379-7297-269B-DD2CE61ED929}"/>
              </a:ext>
            </a:extLst>
          </p:cNvPr>
          <p:cNvGrpSpPr/>
          <p:nvPr/>
        </p:nvGrpSpPr>
        <p:grpSpPr>
          <a:xfrm>
            <a:off x="3143324" y="3701388"/>
            <a:ext cx="691215" cy="898477"/>
            <a:chOff x="7679228" y="4873352"/>
            <a:chExt cx="691215" cy="898477"/>
          </a:xfrm>
        </p:grpSpPr>
        <p:pic>
          <p:nvPicPr>
            <p:cNvPr id="63" name="Picture 2">
              <a:extLst>
                <a:ext uri="{FF2B5EF4-FFF2-40B4-BE49-F238E27FC236}">
                  <a16:creationId xmlns:a16="http://schemas.microsoft.com/office/drawing/2014/main" id="{38519408-4DC3-B295-431D-E5F1521A9519}"/>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9692" t="-1" b="29929"/>
            <a:stretch/>
          </p:blipFill>
          <p:spPr bwMode="auto">
            <a:xfrm>
              <a:off x="7718119" y="4873352"/>
              <a:ext cx="607023" cy="67285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4" name="Tekstfelt 63">
              <a:extLst>
                <a:ext uri="{FF2B5EF4-FFF2-40B4-BE49-F238E27FC236}">
                  <a16:creationId xmlns:a16="http://schemas.microsoft.com/office/drawing/2014/main" id="{4D8E4C46-B2BA-D207-C605-27901C33133D}"/>
                </a:ext>
              </a:extLst>
            </p:cNvPr>
            <p:cNvSpPr txBox="1"/>
            <p:nvPr/>
          </p:nvSpPr>
          <p:spPr>
            <a:xfrm>
              <a:off x="7679228" y="5510219"/>
              <a:ext cx="691215"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Cathrine</a:t>
              </a:r>
            </a:p>
          </p:txBody>
        </p:sp>
      </p:grpSp>
      <p:grpSp>
        <p:nvGrpSpPr>
          <p:cNvPr id="65" name="Gruppe 64" descr="#Decorative">
            <a:extLst>
              <a:ext uri="{FF2B5EF4-FFF2-40B4-BE49-F238E27FC236}">
                <a16:creationId xmlns:a16="http://schemas.microsoft.com/office/drawing/2014/main" id="{5A21F415-D0C1-8AEB-558E-84DCE2C059DA}"/>
              </a:ext>
            </a:extLst>
          </p:cNvPr>
          <p:cNvGrpSpPr/>
          <p:nvPr/>
        </p:nvGrpSpPr>
        <p:grpSpPr>
          <a:xfrm>
            <a:off x="2304408" y="3709562"/>
            <a:ext cx="716863" cy="890304"/>
            <a:chOff x="7553594" y="3608344"/>
            <a:chExt cx="623465" cy="884820"/>
          </a:xfrm>
        </p:grpSpPr>
        <p:pic>
          <p:nvPicPr>
            <p:cNvPr id="66" name="Picture 24">
              <a:extLst>
                <a:ext uri="{FF2B5EF4-FFF2-40B4-BE49-F238E27FC236}">
                  <a16:creationId xmlns:a16="http://schemas.microsoft.com/office/drawing/2014/main" id="{FDEA2B9F-3598-90C9-326C-B24D5C63CF62}"/>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14356"/>
            <a:stretch/>
          </p:blipFill>
          <p:spPr bwMode="auto">
            <a:xfrm>
              <a:off x="7586467" y="3608344"/>
              <a:ext cx="505251" cy="65962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7" name="Tekstfelt 66">
              <a:extLst>
                <a:ext uri="{FF2B5EF4-FFF2-40B4-BE49-F238E27FC236}">
                  <a16:creationId xmlns:a16="http://schemas.microsoft.com/office/drawing/2014/main" id="{BB4220A3-F710-3282-8F17-91B06E68D0E5}"/>
                </a:ext>
              </a:extLst>
            </p:cNvPr>
            <p:cNvSpPr txBox="1"/>
            <p:nvPr/>
          </p:nvSpPr>
          <p:spPr>
            <a:xfrm>
              <a:off x="7553594" y="4233165"/>
              <a:ext cx="623465" cy="259999"/>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Sanne P.</a:t>
              </a:r>
              <a:endParaRPr lang="da-DK" sz="1100" b="1" dirty="0">
                <a:solidFill>
                  <a:schemeClr val="bg1"/>
                </a:solidFill>
                <a:latin typeface="Franklin Gothic Book" panose="020B0503020102020204" pitchFamily="34" charset="0"/>
              </a:endParaRPr>
            </a:p>
          </p:txBody>
        </p:sp>
      </p:grpSp>
      <p:sp>
        <p:nvSpPr>
          <p:cNvPr id="108" name="Rektangel 107">
            <a:extLst>
              <a:ext uri="{FF2B5EF4-FFF2-40B4-BE49-F238E27FC236}">
                <a16:creationId xmlns:a16="http://schemas.microsoft.com/office/drawing/2014/main" id="{27E3921F-5129-AFF5-7DAA-3BB828FCB18D}"/>
              </a:ext>
            </a:extLst>
          </p:cNvPr>
          <p:cNvSpPr/>
          <p:nvPr/>
        </p:nvSpPr>
        <p:spPr>
          <a:xfrm>
            <a:off x="4171715" y="2951847"/>
            <a:ext cx="1845849" cy="3793996"/>
          </a:xfrm>
          <a:prstGeom prst="rect">
            <a:avLst/>
          </a:prstGeom>
          <a:solidFill>
            <a:schemeClr val="bg1">
              <a:lumMod val="6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defTabSz="457200">
              <a:spcBef>
                <a:spcPts val="1097"/>
              </a:spcBef>
              <a:defRPr/>
            </a:pPr>
            <a:r>
              <a:rPr lang="da-DK" sz="1000" dirty="0">
                <a:solidFill>
                  <a:srgbClr val="212121"/>
                </a:solidFill>
                <a:latin typeface="Franklin Gothic Book" panose="020B0503020102020204" pitchFamily="34" charset="0"/>
              </a:rPr>
              <a:t>UX/UI, brugertest, Fælles Designsystem mv.</a:t>
            </a:r>
          </a:p>
        </p:txBody>
      </p:sp>
      <p:sp>
        <p:nvSpPr>
          <p:cNvPr id="109" name="Tekstfelt 108">
            <a:extLst>
              <a:ext uri="{FF2B5EF4-FFF2-40B4-BE49-F238E27FC236}">
                <a16:creationId xmlns:a16="http://schemas.microsoft.com/office/drawing/2014/main" id="{FD9B3DA2-F1DE-1683-5A1A-9A771E20095C}"/>
              </a:ext>
            </a:extLst>
          </p:cNvPr>
          <p:cNvSpPr txBox="1">
            <a:spLocks/>
          </p:cNvSpPr>
          <p:nvPr/>
        </p:nvSpPr>
        <p:spPr>
          <a:xfrm>
            <a:off x="4167329" y="2436095"/>
            <a:ext cx="1845194" cy="397672"/>
          </a:xfrm>
          <a:prstGeom prst="rect">
            <a:avLst/>
          </a:prstGeom>
          <a:solidFill>
            <a:srgbClr val="3F1A2B"/>
          </a:solidFill>
          <a:ln>
            <a:solidFill>
              <a:srgbClr val="3F1A2B"/>
            </a:solidFill>
          </a:ln>
        </p:spPr>
        <p:txBody>
          <a:bodyPr wrap="square" lIns="0" tIns="0" rIns="0" bIns="0" rtlCol="0" anchor="ctr" anchorCtr="0">
            <a:noAutofit/>
          </a:bodyPr>
          <a:lstStyle/>
          <a:p>
            <a:pPr algn="ctr">
              <a:lnSpc>
                <a:spcPct val="100000"/>
              </a:lnSpc>
              <a:spcBef>
                <a:spcPts val="1100"/>
              </a:spcBef>
            </a:pPr>
            <a:r>
              <a:rPr lang="da-DK" sz="1250" b="1" dirty="0">
                <a:solidFill>
                  <a:srgbClr val="F5F1E6"/>
                </a:solidFill>
                <a:latin typeface="Franklin Gothic Book" panose="020B0503020102020204" pitchFamily="34" charset="0"/>
              </a:rPr>
              <a:t>UX/UI</a:t>
            </a:r>
          </a:p>
        </p:txBody>
      </p:sp>
      <p:grpSp>
        <p:nvGrpSpPr>
          <p:cNvPr id="71" name="Gruppe 70" descr="#Decorative">
            <a:extLst>
              <a:ext uri="{FF2B5EF4-FFF2-40B4-BE49-F238E27FC236}">
                <a16:creationId xmlns:a16="http://schemas.microsoft.com/office/drawing/2014/main" id="{FAE1EF57-38FC-B090-50DF-DF54B1D09CAD}"/>
              </a:ext>
            </a:extLst>
          </p:cNvPr>
          <p:cNvGrpSpPr/>
          <p:nvPr/>
        </p:nvGrpSpPr>
        <p:grpSpPr>
          <a:xfrm>
            <a:off x="4236181" y="3705253"/>
            <a:ext cx="763959" cy="918957"/>
            <a:chOff x="8516750" y="3319984"/>
            <a:chExt cx="763959" cy="918957"/>
          </a:xfrm>
        </p:grpSpPr>
        <p:pic>
          <p:nvPicPr>
            <p:cNvPr id="72" name="Picture 44" descr="Sanne Asmussen">
              <a:extLst>
                <a:ext uri="{FF2B5EF4-FFF2-40B4-BE49-F238E27FC236}">
                  <a16:creationId xmlns:a16="http://schemas.microsoft.com/office/drawing/2014/main" id="{E2A5F7AF-48A5-D752-B5EE-01CA6E20A2D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97048" y="3319984"/>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3" name="Tekstfelt 72">
              <a:extLst>
                <a:ext uri="{FF2B5EF4-FFF2-40B4-BE49-F238E27FC236}">
                  <a16:creationId xmlns:a16="http://schemas.microsoft.com/office/drawing/2014/main" id="{D5552CA4-D313-4D4D-6B7A-8485A1FA2FC7}"/>
                </a:ext>
              </a:extLst>
            </p:cNvPr>
            <p:cNvSpPr txBox="1"/>
            <p:nvPr/>
          </p:nvSpPr>
          <p:spPr>
            <a:xfrm>
              <a:off x="8516750" y="3977331"/>
              <a:ext cx="713657"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Sanne A.</a:t>
              </a:r>
            </a:p>
          </p:txBody>
        </p:sp>
      </p:grpSp>
      <p:grpSp>
        <p:nvGrpSpPr>
          <p:cNvPr id="74" name="Gruppe 73" descr="#Decorative">
            <a:extLst>
              <a:ext uri="{FF2B5EF4-FFF2-40B4-BE49-F238E27FC236}">
                <a16:creationId xmlns:a16="http://schemas.microsoft.com/office/drawing/2014/main" id="{5FA7201A-B65B-D272-E2CF-537FD9F3CB6C}"/>
              </a:ext>
            </a:extLst>
          </p:cNvPr>
          <p:cNvGrpSpPr/>
          <p:nvPr/>
        </p:nvGrpSpPr>
        <p:grpSpPr>
          <a:xfrm>
            <a:off x="4270228" y="4715070"/>
            <a:ext cx="683661" cy="910937"/>
            <a:chOff x="9000202" y="4685768"/>
            <a:chExt cx="683661" cy="910937"/>
          </a:xfrm>
        </p:grpSpPr>
        <p:pic>
          <p:nvPicPr>
            <p:cNvPr id="75" name="Picture 46" descr="Anja Melchiorsen">
              <a:extLst>
                <a:ext uri="{FF2B5EF4-FFF2-40B4-BE49-F238E27FC236}">
                  <a16:creationId xmlns:a16="http://schemas.microsoft.com/office/drawing/2014/main" id="{8D09A3F0-A143-7994-9195-87EFA65D8A9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00202" y="4685768"/>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6" name="Tekstfelt 75">
              <a:extLst>
                <a:ext uri="{FF2B5EF4-FFF2-40B4-BE49-F238E27FC236}">
                  <a16:creationId xmlns:a16="http://schemas.microsoft.com/office/drawing/2014/main" id="{AABB7C11-7447-AB22-FC64-F940E1EBE64C}"/>
                </a:ext>
              </a:extLst>
            </p:cNvPr>
            <p:cNvSpPr txBox="1"/>
            <p:nvPr/>
          </p:nvSpPr>
          <p:spPr>
            <a:xfrm>
              <a:off x="9117451" y="5335095"/>
              <a:ext cx="444352"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Anja</a:t>
              </a:r>
            </a:p>
          </p:txBody>
        </p:sp>
      </p:grpSp>
      <p:grpSp>
        <p:nvGrpSpPr>
          <p:cNvPr id="77" name="Gruppe 76" descr="#Decorative">
            <a:extLst>
              <a:ext uri="{FF2B5EF4-FFF2-40B4-BE49-F238E27FC236}">
                <a16:creationId xmlns:a16="http://schemas.microsoft.com/office/drawing/2014/main" id="{DCA2E2B4-8E5F-C2EB-1B40-90EB020F81CD}"/>
              </a:ext>
            </a:extLst>
          </p:cNvPr>
          <p:cNvGrpSpPr/>
          <p:nvPr/>
        </p:nvGrpSpPr>
        <p:grpSpPr>
          <a:xfrm>
            <a:off x="5156599" y="4735340"/>
            <a:ext cx="690645" cy="916986"/>
            <a:chOff x="10229892" y="4688725"/>
            <a:chExt cx="690645" cy="916986"/>
          </a:xfrm>
        </p:grpSpPr>
        <p:pic>
          <p:nvPicPr>
            <p:cNvPr id="78" name="Picture 2" descr="Mette Boldt">
              <a:extLst>
                <a:ext uri="{FF2B5EF4-FFF2-40B4-BE49-F238E27FC236}">
                  <a16:creationId xmlns:a16="http://schemas.microsoft.com/office/drawing/2014/main" id="{57883A1C-1457-7F27-8749-76DA6D7B412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36876" y="4688725"/>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9" name="Tekstfelt 78">
              <a:extLst>
                <a:ext uri="{FF2B5EF4-FFF2-40B4-BE49-F238E27FC236}">
                  <a16:creationId xmlns:a16="http://schemas.microsoft.com/office/drawing/2014/main" id="{E86C8B33-5431-8E5E-57D4-B5428C4DAFF2}"/>
                </a:ext>
              </a:extLst>
            </p:cNvPr>
            <p:cNvSpPr txBox="1"/>
            <p:nvPr/>
          </p:nvSpPr>
          <p:spPr>
            <a:xfrm>
              <a:off x="10229892" y="5344101"/>
              <a:ext cx="688009"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Mette B.</a:t>
              </a:r>
            </a:p>
          </p:txBody>
        </p:sp>
      </p:grpSp>
      <p:grpSp>
        <p:nvGrpSpPr>
          <p:cNvPr id="4" name="Gruppe 3" descr="#Decorative">
            <a:extLst>
              <a:ext uri="{FF2B5EF4-FFF2-40B4-BE49-F238E27FC236}">
                <a16:creationId xmlns:a16="http://schemas.microsoft.com/office/drawing/2014/main" id="{BE3275A7-BB0D-CF70-A4B9-B9BD8118535C}"/>
              </a:ext>
            </a:extLst>
          </p:cNvPr>
          <p:cNvGrpSpPr/>
          <p:nvPr/>
        </p:nvGrpSpPr>
        <p:grpSpPr>
          <a:xfrm>
            <a:off x="5172235" y="3701388"/>
            <a:ext cx="683661" cy="917307"/>
            <a:chOff x="10236876" y="4688725"/>
            <a:chExt cx="683661" cy="917307"/>
          </a:xfrm>
        </p:grpSpPr>
        <p:pic>
          <p:nvPicPr>
            <p:cNvPr id="5" name="Picture 2">
              <a:extLst>
                <a:ext uri="{FF2B5EF4-FFF2-40B4-BE49-F238E27FC236}">
                  <a16:creationId xmlns:a16="http://schemas.microsoft.com/office/drawing/2014/main" id="{0ABCAFFD-FCEE-26D5-667D-4F56B5EDC01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p:blipFill>
          <p:spPr bwMode="auto">
            <a:xfrm>
              <a:off x="10236876" y="4688725"/>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149509A5-95B1-5871-EACB-7628ECEB0C18}"/>
                </a:ext>
              </a:extLst>
            </p:cNvPr>
            <p:cNvSpPr txBox="1"/>
            <p:nvPr/>
          </p:nvSpPr>
          <p:spPr>
            <a:xfrm>
              <a:off x="10289646" y="5344101"/>
              <a:ext cx="585200" cy="261931"/>
            </a:xfrm>
            <a:prstGeom prst="rect">
              <a:avLst/>
            </a:prstGeom>
            <a:noFill/>
            <a:ln>
              <a:noFill/>
            </a:ln>
          </p:spPr>
          <p:txBody>
            <a:bodyPr wrap="square" rtlCol="0">
              <a:spAutoFit/>
            </a:bodyPr>
            <a:lstStyle/>
            <a:p>
              <a:r>
                <a:rPr lang="da-DK" sz="1100" b="1" dirty="0">
                  <a:solidFill>
                    <a:srgbClr val="212121"/>
                  </a:solidFill>
                  <a:latin typeface="Franklin Gothic Book" panose="020B0503020102020204" pitchFamily="34" charset="0"/>
                </a:rPr>
                <a:t>Cecilie</a:t>
              </a:r>
            </a:p>
          </p:txBody>
        </p:sp>
      </p:grpSp>
      <p:sp>
        <p:nvSpPr>
          <p:cNvPr id="110" name="Rektangel 109">
            <a:extLst>
              <a:ext uri="{FF2B5EF4-FFF2-40B4-BE49-F238E27FC236}">
                <a16:creationId xmlns:a16="http://schemas.microsoft.com/office/drawing/2014/main" id="{35D2CDE5-3B05-B227-6D9B-389B71971B92}"/>
              </a:ext>
            </a:extLst>
          </p:cNvPr>
          <p:cNvSpPr/>
          <p:nvPr/>
        </p:nvSpPr>
        <p:spPr>
          <a:xfrm>
            <a:off x="6181871" y="2952805"/>
            <a:ext cx="1845849" cy="3793996"/>
          </a:xfrm>
          <a:prstGeom prst="rect">
            <a:avLst/>
          </a:prstGeom>
          <a:solidFill>
            <a:schemeClr val="bg1">
              <a:lumMod val="6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defTabSz="457200">
              <a:spcBef>
                <a:spcPts val="1097"/>
              </a:spcBef>
              <a:defRPr/>
            </a:pPr>
            <a:r>
              <a:rPr lang="da-DK" sz="1000" dirty="0">
                <a:solidFill>
                  <a:srgbClr val="212121"/>
                </a:solidFill>
                <a:latin typeface="Franklin Gothic Book" panose="020B0503020102020204" pitchFamily="34" charset="0"/>
              </a:rPr>
              <a:t>Projekter, Mit Overblik og Orkestrerings-komponenten</a:t>
            </a:r>
          </a:p>
        </p:txBody>
      </p:sp>
      <p:sp>
        <p:nvSpPr>
          <p:cNvPr id="111" name="Tekstfelt 110">
            <a:extLst>
              <a:ext uri="{FF2B5EF4-FFF2-40B4-BE49-F238E27FC236}">
                <a16:creationId xmlns:a16="http://schemas.microsoft.com/office/drawing/2014/main" id="{844EA613-3552-E404-C4A1-270B8442F7CD}"/>
              </a:ext>
            </a:extLst>
          </p:cNvPr>
          <p:cNvSpPr txBox="1">
            <a:spLocks/>
          </p:cNvSpPr>
          <p:nvPr/>
        </p:nvSpPr>
        <p:spPr>
          <a:xfrm>
            <a:off x="6179479" y="2440579"/>
            <a:ext cx="1847126" cy="393188"/>
          </a:xfrm>
          <a:prstGeom prst="rect">
            <a:avLst/>
          </a:prstGeom>
          <a:solidFill>
            <a:srgbClr val="3F1A2B"/>
          </a:solidFill>
          <a:ln>
            <a:solidFill>
              <a:srgbClr val="3F1A2B"/>
            </a:solidFill>
          </a:ln>
        </p:spPr>
        <p:txBody>
          <a:bodyPr wrap="square" lIns="0" tIns="0" rIns="0" bIns="0" rtlCol="0" anchor="ctr" anchorCtr="0">
            <a:noAutofit/>
          </a:bodyPr>
          <a:lstStyle/>
          <a:p>
            <a:pPr algn="ctr">
              <a:lnSpc>
                <a:spcPct val="100000"/>
              </a:lnSpc>
              <a:spcBef>
                <a:spcPts val="1100"/>
              </a:spcBef>
            </a:pPr>
            <a:r>
              <a:rPr lang="da-DK" sz="1250" b="1" dirty="0">
                <a:solidFill>
                  <a:srgbClr val="F5F1E6"/>
                </a:solidFill>
                <a:latin typeface="Franklin Gothic Book" panose="020B0503020102020204" pitchFamily="34" charset="0"/>
              </a:rPr>
              <a:t>Projektledelse og løsningsejerskab</a:t>
            </a:r>
          </a:p>
        </p:txBody>
      </p:sp>
      <p:grpSp>
        <p:nvGrpSpPr>
          <p:cNvPr id="21" name="Gruppe 20" descr="#Decorative">
            <a:extLst>
              <a:ext uri="{FF2B5EF4-FFF2-40B4-BE49-F238E27FC236}">
                <a16:creationId xmlns:a16="http://schemas.microsoft.com/office/drawing/2014/main" id="{33568FE5-1506-4305-E39E-AF40545036B6}"/>
              </a:ext>
            </a:extLst>
          </p:cNvPr>
          <p:cNvGrpSpPr/>
          <p:nvPr/>
        </p:nvGrpSpPr>
        <p:grpSpPr>
          <a:xfrm>
            <a:off x="6280177" y="4781006"/>
            <a:ext cx="693921" cy="861976"/>
            <a:chOff x="2685148" y="3044649"/>
            <a:chExt cx="685800" cy="919186"/>
          </a:xfrm>
        </p:grpSpPr>
        <p:pic>
          <p:nvPicPr>
            <p:cNvPr id="22" name="Picture 4" descr=" Mads Østergaard">
              <a:extLst>
                <a:ext uri="{FF2B5EF4-FFF2-40B4-BE49-F238E27FC236}">
                  <a16:creationId xmlns:a16="http://schemas.microsoft.com/office/drawing/2014/main" id="{8AEB83CD-345A-B255-ACAB-C9201923D21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685148" y="3044649"/>
              <a:ext cx="685800" cy="685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3" name="Tekstfelt 22">
              <a:extLst>
                <a:ext uri="{FF2B5EF4-FFF2-40B4-BE49-F238E27FC236}">
                  <a16:creationId xmlns:a16="http://schemas.microsoft.com/office/drawing/2014/main" id="{8EBD4726-02B1-722F-EFCB-BDFACEDA0177}"/>
                </a:ext>
              </a:extLst>
            </p:cNvPr>
            <p:cNvSpPr txBox="1"/>
            <p:nvPr/>
          </p:nvSpPr>
          <p:spPr>
            <a:xfrm>
              <a:off x="2757155" y="3684862"/>
              <a:ext cx="508859" cy="278973"/>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Mads</a:t>
              </a:r>
            </a:p>
          </p:txBody>
        </p:sp>
      </p:grpSp>
      <p:grpSp>
        <p:nvGrpSpPr>
          <p:cNvPr id="24" name="Gruppe 23" descr="#Decorative">
            <a:extLst>
              <a:ext uri="{FF2B5EF4-FFF2-40B4-BE49-F238E27FC236}">
                <a16:creationId xmlns:a16="http://schemas.microsoft.com/office/drawing/2014/main" id="{DDD6D33C-0CE8-D731-AD0B-D241049F132E}"/>
              </a:ext>
            </a:extLst>
          </p:cNvPr>
          <p:cNvGrpSpPr/>
          <p:nvPr/>
        </p:nvGrpSpPr>
        <p:grpSpPr>
          <a:xfrm>
            <a:off x="6289381" y="3725214"/>
            <a:ext cx="653973" cy="852478"/>
            <a:chOff x="2332556" y="629110"/>
            <a:chExt cx="683661" cy="904383"/>
          </a:xfrm>
        </p:grpSpPr>
        <p:pic>
          <p:nvPicPr>
            <p:cNvPr id="25" name="Picture 14" descr="Eva Ahlén Larsen">
              <a:extLst>
                <a:ext uri="{FF2B5EF4-FFF2-40B4-BE49-F238E27FC236}">
                  <a16:creationId xmlns:a16="http://schemas.microsoft.com/office/drawing/2014/main" id="{09913E43-3348-A808-B59E-4348BB72506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332556" y="629110"/>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6" name="Tekstfelt 25">
              <a:extLst>
                <a:ext uri="{FF2B5EF4-FFF2-40B4-BE49-F238E27FC236}">
                  <a16:creationId xmlns:a16="http://schemas.microsoft.com/office/drawing/2014/main" id="{305A19E9-4E30-AD3A-2B41-77AB7E4881F0}"/>
                </a:ext>
              </a:extLst>
            </p:cNvPr>
            <p:cNvSpPr txBox="1"/>
            <p:nvPr/>
          </p:nvSpPr>
          <p:spPr>
            <a:xfrm>
              <a:off x="2451150" y="1255954"/>
              <a:ext cx="419279" cy="277539"/>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Eva</a:t>
              </a:r>
            </a:p>
          </p:txBody>
        </p:sp>
      </p:grpSp>
      <p:grpSp>
        <p:nvGrpSpPr>
          <p:cNvPr id="27" name="Gruppe 26" descr="#Decorative">
            <a:extLst>
              <a:ext uri="{FF2B5EF4-FFF2-40B4-BE49-F238E27FC236}">
                <a16:creationId xmlns:a16="http://schemas.microsoft.com/office/drawing/2014/main" id="{584A704D-FBAC-BDDD-DAE1-D9BDE8EEA2C5}"/>
              </a:ext>
            </a:extLst>
          </p:cNvPr>
          <p:cNvGrpSpPr/>
          <p:nvPr/>
        </p:nvGrpSpPr>
        <p:grpSpPr>
          <a:xfrm>
            <a:off x="7187803" y="3724340"/>
            <a:ext cx="683661" cy="892262"/>
            <a:chOff x="196829" y="2300080"/>
            <a:chExt cx="683661" cy="892262"/>
          </a:xfrm>
        </p:grpSpPr>
        <p:pic>
          <p:nvPicPr>
            <p:cNvPr id="28" name="Picture 20" descr="Hanne Vittrup Graversen">
              <a:extLst>
                <a:ext uri="{FF2B5EF4-FFF2-40B4-BE49-F238E27FC236}">
                  <a16:creationId xmlns:a16="http://schemas.microsoft.com/office/drawing/2014/main" id="{B8A0E0B7-0487-59E1-394D-C91E0D75C38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6829" y="2300080"/>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9" name="Tekstfelt 28">
              <a:extLst>
                <a:ext uri="{FF2B5EF4-FFF2-40B4-BE49-F238E27FC236}">
                  <a16:creationId xmlns:a16="http://schemas.microsoft.com/office/drawing/2014/main" id="{C68D5E95-AC6D-3E39-8AE7-968C2A3CDF18}"/>
                </a:ext>
              </a:extLst>
            </p:cNvPr>
            <p:cNvSpPr txBox="1"/>
            <p:nvPr/>
          </p:nvSpPr>
          <p:spPr>
            <a:xfrm>
              <a:off x="236686" y="2930732"/>
              <a:ext cx="579005"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Hanne</a:t>
              </a:r>
            </a:p>
          </p:txBody>
        </p:sp>
      </p:grpSp>
      <p:grpSp>
        <p:nvGrpSpPr>
          <p:cNvPr id="68" name="Gruppe 67" descr="#Decorative">
            <a:extLst>
              <a:ext uri="{FF2B5EF4-FFF2-40B4-BE49-F238E27FC236}">
                <a16:creationId xmlns:a16="http://schemas.microsoft.com/office/drawing/2014/main" id="{A4498D4C-5A6A-33EF-5FDD-4CEE2339A299}"/>
              </a:ext>
            </a:extLst>
          </p:cNvPr>
          <p:cNvGrpSpPr/>
          <p:nvPr/>
        </p:nvGrpSpPr>
        <p:grpSpPr>
          <a:xfrm>
            <a:off x="7195731" y="4818383"/>
            <a:ext cx="672847" cy="847823"/>
            <a:chOff x="3515499" y="998144"/>
            <a:chExt cx="640489" cy="911004"/>
          </a:xfrm>
        </p:grpSpPr>
        <p:pic>
          <p:nvPicPr>
            <p:cNvPr id="69" name="Billede 68" title="&quot;&quot;">
              <a:extLst>
                <a:ext uri="{FF2B5EF4-FFF2-40B4-BE49-F238E27FC236}">
                  <a16:creationId xmlns:a16="http://schemas.microsoft.com/office/drawing/2014/main" id="{534C2C51-7662-CF9B-65E5-92F6F0058516}"/>
                </a:ext>
              </a:extLst>
            </p:cNvPr>
            <p:cNvPicPr>
              <a:picLocks noChangeAspect="1"/>
            </p:cNvPicPr>
            <p:nvPr/>
          </p:nvPicPr>
          <p:blipFill>
            <a:blip r:embed="rId22"/>
            <a:stretch>
              <a:fillRect/>
            </a:stretch>
          </p:blipFill>
          <p:spPr>
            <a:xfrm>
              <a:off x="3515499" y="998144"/>
              <a:ext cx="638688" cy="685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0" name="Tekstfelt 69">
              <a:extLst>
                <a:ext uri="{FF2B5EF4-FFF2-40B4-BE49-F238E27FC236}">
                  <a16:creationId xmlns:a16="http://schemas.microsoft.com/office/drawing/2014/main" id="{8EE77287-377D-43ED-8A10-81BEF0D2B38C}"/>
                </a:ext>
              </a:extLst>
            </p:cNvPr>
            <p:cNvSpPr txBox="1"/>
            <p:nvPr/>
          </p:nvSpPr>
          <p:spPr>
            <a:xfrm>
              <a:off x="3516325" y="1628043"/>
              <a:ext cx="639663" cy="281105"/>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Mette T.</a:t>
              </a:r>
            </a:p>
          </p:txBody>
        </p:sp>
      </p:grpSp>
      <p:grpSp>
        <p:nvGrpSpPr>
          <p:cNvPr id="44" name="Gruppe 43" descr="#Decorative">
            <a:extLst>
              <a:ext uri="{FF2B5EF4-FFF2-40B4-BE49-F238E27FC236}">
                <a16:creationId xmlns:a16="http://schemas.microsoft.com/office/drawing/2014/main" id="{FEF932D2-DAC0-20FC-64C8-96CAF366DE9A}"/>
              </a:ext>
            </a:extLst>
          </p:cNvPr>
          <p:cNvGrpSpPr/>
          <p:nvPr/>
        </p:nvGrpSpPr>
        <p:grpSpPr>
          <a:xfrm>
            <a:off x="6737853" y="5712404"/>
            <a:ext cx="653847" cy="1007677"/>
            <a:chOff x="3025407" y="2324409"/>
            <a:chExt cx="653847" cy="1007677"/>
          </a:xfrm>
        </p:grpSpPr>
        <p:sp>
          <p:nvSpPr>
            <p:cNvPr id="93" name="Tekstfelt 92">
              <a:extLst>
                <a:ext uri="{FF2B5EF4-FFF2-40B4-BE49-F238E27FC236}">
                  <a16:creationId xmlns:a16="http://schemas.microsoft.com/office/drawing/2014/main" id="{79E06FC0-B849-8347-6919-9023337E4883}"/>
                </a:ext>
              </a:extLst>
            </p:cNvPr>
            <p:cNvSpPr txBox="1"/>
            <p:nvPr/>
          </p:nvSpPr>
          <p:spPr>
            <a:xfrm>
              <a:off x="3045747" y="2927926"/>
              <a:ext cx="633507" cy="261931"/>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Markus</a:t>
              </a:r>
            </a:p>
          </p:txBody>
        </p:sp>
        <p:grpSp>
          <p:nvGrpSpPr>
            <p:cNvPr id="96" name="Gruppe 95">
              <a:extLst>
                <a:ext uri="{FF2B5EF4-FFF2-40B4-BE49-F238E27FC236}">
                  <a16:creationId xmlns:a16="http://schemas.microsoft.com/office/drawing/2014/main" id="{0C91E8B0-C0AC-B441-7A02-7C3D795B51FB}"/>
                </a:ext>
              </a:extLst>
            </p:cNvPr>
            <p:cNvGrpSpPr/>
            <p:nvPr/>
          </p:nvGrpSpPr>
          <p:grpSpPr>
            <a:xfrm>
              <a:off x="3025407" y="2324409"/>
              <a:ext cx="653847" cy="1007677"/>
              <a:chOff x="191344" y="2305157"/>
              <a:chExt cx="689146" cy="977623"/>
            </a:xfrm>
          </p:grpSpPr>
          <p:pic>
            <p:nvPicPr>
              <p:cNvPr id="97" name="Picture 20">
                <a:extLst>
                  <a:ext uri="{FF2B5EF4-FFF2-40B4-BE49-F238E27FC236}">
                    <a16:creationId xmlns:a16="http://schemas.microsoft.com/office/drawing/2014/main" id="{664F131B-2038-9DB0-C1E4-C4442319A1F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bwMode="auto">
              <a:xfrm>
                <a:off x="196829" y="2305157"/>
                <a:ext cx="683661" cy="61920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8" name="Tekstfelt 97">
                <a:extLst>
                  <a:ext uri="{FF2B5EF4-FFF2-40B4-BE49-F238E27FC236}">
                    <a16:creationId xmlns:a16="http://schemas.microsoft.com/office/drawing/2014/main" id="{2BEB9EBD-6AA9-0E4B-5DA2-990137BCA78A}"/>
                  </a:ext>
                </a:extLst>
              </p:cNvPr>
              <p:cNvSpPr txBox="1"/>
              <p:nvPr/>
            </p:nvSpPr>
            <p:spPr>
              <a:xfrm>
                <a:off x="191344" y="3028973"/>
                <a:ext cx="194704" cy="253807"/>
              </a:xfrm>
              <a:prstGeom prst="rect">
                <a:avLst/>
              </a:prstGeom>
              <a:noFill/>
              <a:ln>
                <a:noFill/>
              </a:ln>
            </p:spPr>
            <p:txBody>
              <a:bodyPr wrap="none" rtlCol="0">
                <a:spAutoFit/>
              </a:bodyPr>
              <a:lstStyle/>
              <a:p>
                <a:endParaRPr lang="da-DK" sz="1100" b="1" dirty="0">
                  <a:solidFill>
                    <a:srgbClr val="212121"/>
                  </a:solidFill>
                  <a:latin typeface="Franklin Gothic Book" panose="020B0503020102020204" pitchFamily="34" charset="0"/>
                </a:endParaRPr>
              </a:p>
            </p:txBody>
          </p:sp>
        </p:grpSp>
      </p:grpSp>
      <p:sp>
        <p:nvSpPr>
          <p:cNvPr id="112" name="Rektangel 111">
            <a:extLst>
              <a:ext uri="{FF2B5EF4-FFF2-40B4-BE49-F238E27FC236}">
                <a16:creationId xmlns:a16="http://schemas.microsoft.com/office/drawing/2014/main" id="{D961DA15-F40E-3B4B-D88F-B517EE87D041}"/>
              </a:ext>
            </a:extLst>
          </p:cNvPr>
          <p:cNvSpPr/>
          <p:nvPr/>
        </p:nvSpPr>
        <p:spPr>
          <a:xfrm>
            <a:off x="8190832" y="2957731"/>
            <a:ext cx="1845849" cy="3793996"/>
          </a:xfrm>
          <a:prstGeom prst="rect">
            <a:avLst/>
          </a:prstGeom>
          <a:solidFill>
            <a:schemeClr val="bg1">
              <a:lumMod val="6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defTabSz="457200">
              <a:spcBef>
                <a:spcPts val="1097"/>
              </a:spcBef>
              <a:defRPr/>
            </a:pPr>
            <a:r>
              <a:rPr lang="da-DK" sz="1000" dirty="0">
                <a:solidFill>
                  <a:srgbClr val="212121"/>
                </a:solidFill>
                <a:latin typeface="Franklin Gothic Book" panose="020B0503020102020204" pitchFamily="34" charset="0"/>
              </a:rPr>
              <a:t>Udvikling af Digital Assistent</a:t>
            </a:r>
          </a:p>
        </p:txBody>
      </p:sp>
      <p:sp>
        <p:nvSpPr>
          <p:cNvPr id="113" name="Tekstfelt 112">
            <a:extLst>
              <a:ext uri="{FF2B5EF4-FFF2-40B4-BE49-F238E27FC236}">
                <a16:creationId xmlns:a16="http://schemas.microsoft.com/office/drawing/2014/main" id="{4F4106D9-02B6-518C-BD11-232B705BD67E}"/>
              </a:ext>
            </a:extLst>
          </p:cNvPr>
          <p:cNvSpPr txBox="1">
            <a:spLocks/>
          </p:cNvSpPr>
          <p:nvPr/>
        </p:nvSpPr>
        <p:spPr>
          <a:xfrm>
            <a:off x="8189476" y="2435249"/>
            <a:ext cx="1848481" cy="393188"/>
          </a:xfrm>
          <a:prstGeom prst="rect">
            <a:avLst/>
          </a:prstGeom>
          <a:solidFill>
            <a:srgbClr val="3F1A2B"/>
          </a:solidFill>
          <a:ln>
            <a:solidFill>
              <a:srgbClr val="3F1A2B"/>
            </a:solidFill>
          </a:ln>
        </p:spPr>
        <p:txBody>
          <a:bodyPr wrap="square" lIns="0" tIns="0" rIns="0" bIns="0" rtlCol="0" anchor="ctr" anchorCtr="0">
            <a:noAutofit/>
          </a:bodyPr>
          <a:lstStyle/>
          <a:p>
            <a:pPr algn="ctr">
              <a:lnSpc>
                <a:spcPct val="100000"/>
              </a:lnSpc>
              <a:spcBef>
                <a:spcPts val="1100"/>
              </a:spcBef>
            </a:pPr>
            <a:r>
              <a:rPr lang="da-DK" sz="1250" b="1" dirty="0">
                <a:solidFill>
                  <a:srgbClr val="F5F1E6"/>
                </a:solidFill>
                <a:latin typeface="Franklin Gothic Book" panose="020B0503020102020204" pitchFamily="34" charset="0"/>
              </a:rPr>
              <a:t>Digital Assistent</a:t>
            </a:r>
          </a:p>
        </p:txBody>
      </p:sp>
      <p:grpSp>
        <p:nvGrpSpPr>
          <p:cNvPr id="82" name="Gruppe 81" descr="#Decorative">
            <a:extLst>
              <a:ext uri="{FF2B5EF4-FFF2-40B4-BE49-F238E27FC236}">
                <a16:creationId xmlns:a16="http://schemas.microsoft.com/office/drawing/2014/main" id="{921BAC72-CF18-FC86-19B4-4C5D20C2F4BA}"/>
              </a:ext>
            </a:extLst>
          </p:cNvPr>
          <p:cNvGrpSpPr/>
          <p:nvPr/>
        </p:nvGrpSpPr>
        <p:grpSpPr>
          <a:xfrm>
            <a:off x="9280318" y="3751389"/>
            <a:ext cx="638847" cy="833118"/>
            <a:chOff x="3431701" y="6073722"/>
            <a:chExt cx="536171" cy="613587"/>
          </a:xfrm>
        </p:grpSpPr>
        <p:sp>
          <p:nvSpPr>
            <p:cNvPr id="95" name="Tekstfelt 94">
              <a:extLst>
                <a:ext uri="{FF2B5EF4-FFF2-40B4-BE49-F238E27FC236}">
                  <a16:creationId xmlns:a16="http://schemas.microsoft.com/office/drawing/2014/main" id="{8A69A1B9-B36B-CF78-CA76-D6B9DFE132B5}"/>
                </a:ext>
              </a:extLst>
            </p:cNvPr>
            <p:cNvSpPr txBox="1"/>
            <p:nvPr/>
          </p:nvSpPr>
          <p:spPr>
            <a:xfrm>
              <a:off x="3445255" y="6494635"/>
              <a:ext cx="480565" cy="192674"/>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Martin</a:t>
              </a:r>
            </a:p>
          </p:txBody>
        </p:sp>
        <p:pic>
          <p:nvPicPr>
            <p:cNvPr id="99" name="A3E16FFF-A7D0-4418-A9D6-537B0057040D">
              <a:extLst>
                <a:ext uri="{FF2B5EF4-FFF2-40B4-BE49-F238E27FC236}">
                  <a16:creationId xmlns:a16="http://schemas.microsoft.com/office/drawing/2014/main" id="{8E0B841F-1659-0969-9807-C0737980B94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t="7918" b="7918"/>
            <a:stretch/>
          </p:blipFill>
          <p:spPr bwMode="auto">
            <a:xfrm>
              <a:off x="3431701" y="6073722"/>
              <a:ext cx="536171" cy="448982"/>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8" name="Gruppe 17" descr="#Decorative">
            <a:extLst>
              <a:ext uri="{FF2B5EF4-FFF2-40B4-BE49-F238E27FC236}">
                <a16:creationId xmlns:a16="http://schemas.microsoft.com/office/drawing/2014/main" id="{6A45DA72-FB1E-820F-E2FE-EF532B9A28E8}"/>
              </a:ext>
            </a:extLst>
          </p:cNvPr>
          <p:cNvGrpSpPr/>
          <p:nvPr/>
        </p:nvGrpSpPr>
        <p:grpSpPr>
          <a:xfrm>
            <a:off x="8343582" y="3726029"/>
            <a:ext cx="686657" cy="876937"/>
            <a:chOff x="1114150" y="889640"/>
            <a:chExt cx="698381" cy="924745"/>
          </a:xfrm>
        </p:grpSpPr>
        <p:pic>
          <p:nvPicPr>
            <p:cNvPr id="19" name="Billede 18" title="&quot;&quot;">
              <a:extLst>
                <a:ext uri="{FF2B5EF4-FFF2-40B4-BE49-F238E27FC236}">
                  <a16:creationId xmlns:a16="http://schemas.microsoft.com/office/drawing/2014/main" id="{6E55918E-422B-23EE-7BCC-F9041CAE4B6C}"/>
                </a:ext>
              </a:extLst>
            </p:cNvPr>
            <p:cNvPicPr>
              <a:picLocks noChangeAspect="1"/>
            </p:cNvPicPr>
            <p:nvPr/>
          </p:nvPicPr>
          <p:blipFill>
            <a:blip r:embed="rId25"/>
            <a:stretch>
              <a:fillRect/>
            </a:stretch>
          </p:blipFill>
          <p:spPr>
            <a:xfrm>
              <a:off x="1114150" y="889640"/>
              <a:ext cx="685800" cy="68580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kstfelt 19">
              <a:extLst>
                <a:ext uri="{FF2B5EF4-FFF2-40B4-BE49-F238E27FC236}">
                  <a16:creationId xmlns:a16="http://schemas.microsoft.com/office/drawing/2014/main" id="{8B2F5535-DBED-2BA4-D386-18DAD1C31BBF}"/>
                </a:ext>
              </a:extLst>
            </p:cNvPr>
            <p:cNvSpPr txBox="1"/>
            <p:nvPr/>
          </p:nvSpPr>
          <p:spPr>
            <a:xfrm>
              <a:off x="1127448" y="1538513"/>
              <a:ext cx="685083" cy="275872"/>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Andreas</a:t>
              </a:r>
            </a:p>
          </p:txBody>
        </p:sp>
      </p:grpSp>
      <p:sp>
        <p:nvSpPr>
          <p:cNvPr id="114" name="Rektangel 113">
            <a:extLst>
              <a:ext uri="{FF2B5EF4-FFF2-40B4-BE49-F238E27FC236}">
                <a16:creationId xmlns:a16="http://schemas.microsoft.com/office/drawing/2014/main" id="{6AA2BBD0-C866-1201-7436-94F76827E723}"/>
              </a:ext>
            </a:extLst>
          </p:cNvPr>
          <p:cNvSpPr/>
          <p:nvPr/>
        </p:nvSpPr>
        <p:spPr>
          <a:xfrm>
            <a:off x="10199793" y="2952805"/>
            <a:ext cx="1845849" cy="3793996"/>
          </a:xfrm>
          <a:prstGeom prst="rect">
            <a:avLst/>
          </a:prstGeom>
          <a:solidFill>
            <a:schemeClr val="bg1">
              <a:lumMod val="6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defTabSz="457200">
              <a:spcBef>
                <a:spcPts val="1097"/>
              </a:spcBef>
              <a:defRPr/>
            </a:pPr>
            <a:r>
              <a:rPr lang="da-DK" sz="1000" dirty="0">
                <a:solidFill>
                  <a:srgbClr val="212121"/>
                </a:solidFill>
                <a:latin typeface="Franklin Gothic Book" panose="020B0503020102020204" pitchFamily="34" charset="0"/>
              </a:rPr>
              <a:t>Leverandørsamarbejde</a:t>
            </a:r>
            <a:br>
              <a:rPr lang="da-DK" sz="1000" dirty="0">
                <a:solidFill>
                  <a:srgbClr val="212121"/>
                </a:solidFill>
                <a:latin typeface="Franklin Gothic Book" panose="020B0503020102020204" pitchFamily="34" charset="0"/>
              </a:rPr>
            </a:br>
            <a:r>
              <a:rPr lang="da-DK" sz="1000" dirty="0" err="1">
                <a:solidFill>
                  <a:srgbClr val="212121"/>
                </a:solidFill>
                <a:latin typeface="Franklin Gothic Book" panose="020B0503020102020204" pitchFamily="34" charset="0"/>
              </a:rPr>
              <a:t>Netcompany</a:t>
            </a:r>
            <a:r>
              <a:rPr lang="da-DK" sz="1000" dirty="0">
                <a:solidFill>
                  <a:srgbClr val="212121"/>
                </a:solidFill>
                <a:latin typeface="Franklin Gothic Book" panose="020B0503020102020204" pitchFamily="34" charset="0"/>
              </a:rPr>
              <a:t>, SIT m.fl.</a:t>
            </a:r>
          </a:p>
        </p:txBody>
      </p:sp>
      <p:sp>
        <p:nvSpPr>
          <p:cNvPr id="115" name="Tekstfelt 114">
            <a:extLst>
              <a:ext uri="{FF2B5EF4-FFF2-40B4-BE49-F238E27FC236}">
                <a16:creationId xmlns:a16="http://schemas.microsoft.com/office/drawing/2014/main" id="{20B6FDCF-B401-5BE4-0F55-DB4187C1255E}"/>
              </a:ext>
            </a:extLst>
          </p:cNvPr>
          <p:cNvSpPr txBox="1">
            <a:spLocks/>
          </p:cNvSpPr>
          <p:nvPr/>
        </p:nvSpPr>
        <p:spPr>
          <a:xfrm>
            <a:off x="10198517" y="2440579"/>
            <a:ext cx="1847126" cy="384721"/>
          </a:xfrm>
          <a:prstGeom prst="rect">
            <a:avLst/>
          </a:prstGeom>
          <a:solidFill>
            <a:srgbClr val="3F1A2B"/>
          </a:solidFill>
          <a:ln>
            <a:solidFill>
              <a:srgbClr val="3F1A2B"/>
            </a:solidFill>
          </a:ln>
        </p:spPr>
        <p:txBody>
          <a:bodyPr wrap="square" lIns="0" tIns="0" rIns="0" bIns="0" rtlCol="0" anchor="ctr" anchorCtr="0">
            <a:noAutofit/>
          </a:bodyPr>
          <a:lstStyle/>
          <a:p>
            <a:pPr algn="ctr">
              <a:lnSpc>
                <a:spcPct val="100000"/>
              </a:lnSpc>
              <a:spcBef>
                <a:spcPts val="1100"/>
              </a:spcBef>
            </a:pPr>
            <a:r>
              <a:rPr lang="da-DK" sz="1250" b="1" dirty="0">
                <a:solidFill>
                  <a:srgbClr val="F5F1E6"/>
                </a:solidFill>
                <a:latin typeface="Franklin Gothic Book" panose="020B0503020102020204" pitchFamily="34" charset="0"/>
              </a:rPr>
              <a:t>Drift. Teknisk forvaltning </a:t>
            </a:r>
            <a:br>
              <a:rPr lang="da-DK" sz="1250" b="1" dirty="0">
                <a:solidFill>
                  <a:srgbClr val="F5F1E6"/>
                </a:solidFill>
                <a:latin typeface="Franklin Gothic Book" panose="020B0503020102020204" pitchFamily="34" charset="0"/>
              </a:rPr>
            </a:br>
            <a:r>
              <a:rPr lang="da-DK" sz="1250" b="1" dirty="0">
                <a:solidFill>
                  <a:srgbClr val="F5F1E6"/>
                </a:solidFill>
                <a:latin typeface="Franklin Gothic Book" panose="020B0503020102020204" pitchFamily="34" charset="0"/>
              </a:rPr>
              <a:t>og udvikling</a:t>
            </a:r>
          </a:p>
        </p:txBody>
      </p:sp>
      <p:grpSp>
        <p:nvGrpSpPr>
          <p:cNvPr id="90" name="Gruppe 89" descr="#Decorative">
            <a:extLst>
              <a:ext uri="{FF2B5EF4-FFF2-40B4-BE49-F238E27FC236}">
                <a16:creationId xmlns:a16="http://schemas.microsoft.com/office/drawing/2014/main" id="{FF40B299-A6B4-16FD-B72F-039B45BFFA78}"/>
              </a:ext>
            </a:extLst>
          </p:cNvPr>
          <p:cNvGrpSpPr/>
          <p:nvPr/>
        </p:nvGrpSpPr>
        <p:grpSpPr>
          <a:xfrm>
            <a:off x="10793936" y="4670387"/>
            <a:ext cx="683661" cy="915742"/>
            <a:chOff x="8057356" y="1003376"/>
            <a:chExt cx="683661" cy="915742"/>
          </a:xfrm>
        </p:grpSpPr>
        <p:pic>
          <p:nvPicPr>
            <p:cNvPr id="91" name="Picture 6" descr="Lars Rødbroe">
              <a:extLst>
                <a:ext uri="{FF2B5EF4-FFF2-40B4-BE49-F238E27FC236}">
                  <a16:creationId xmlns:a16="http://schemas.microsoft.com/office/drawing/2014/main" id="{2137FC42-D7B4-CE46-93D6-C6C147D1174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57356" y="1003376"/>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2" name="Tekstfelt 91">
              <a:extLst>
                <a:ext uri="{FF2B5EF4-FFF2-40B4-BE49-F238E27FC236}">
                  <a16:creationId xmlns:a16="http://schemas.microsoft.com/office/drawing/2014/main" id="{8E04F5DC-ACD8-8F79-2D1B-42FC03B2370E}"/>
                </a:ext>
              </a:extLst>
            </p:cNvPr>
            <p:cNvSpPr txBox="1"/>
            <p:nvPr/>
          </p:nvSpPr>
          <p:spPr>
            <a:xfrm>
              <a:off x="8163466" y="1657508"/>
              <a:ext cx="441146"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Lars</a:t>
              </a:r>
            </a:p>
          </p:txBody>
        </p:sp>
      </p:grpSp>
      <p:grpSp>
        <p:nvGrpSpPr>
          <p:cNvPr id="87" name="Gruppe 86" descr="#Decorative">
            <a:extLst>
              <a:ext uri="{FF2B5EF4-FFF2-40B4-BE49-F238E27FC236}">
                <a16:creationId xmlns:a16="http://schemas.microsoft.com/office/drawing/2014/main" id="{A2C3584F-A20A-909F-3B0D-0E600E8D936B}"/>
              </a:ext>
            </a:extLst>
          </p:cNvPr>
          <p:cNvGrpSpPr/>
          <p:nvPr/>
        </p:nvGrpSpPr>
        <p:grpSpPr>
          <a:xfrm>
            <a:off x="11226800" y="3690914"/>
            <a:ext cx="683661" cy="912596"/>
            <a:chOff x="10219153" y="694220"/>
            <a:chExt cx="683661" cy="912596"/>
          </a:xfrm>
        </p:grpSpPr>
        <p:pic>
          <p:nvPicPr>
            <p:cNvPr id="88" name="Picture 10" descr="Kaare Ward Jensen">
              <a:extLst>
                <a:ext uri="{FF2B5EF4-FFF2-40B4-BE49-F238E27FC236}">
                  <a16:creationId xmlns:a16="http://schemas.microsoft.com/office/drawing/2014/main" id="{E773B143-77F5-47B3-F3F5-552FCCB1AC7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219153" y="694220"/>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89" name="Tekstfelt 88">
              <a:extLst>
                <a:ext uri="{FF2B5EF4-FFF2-40B4-BE49-F238E27FC236}">
                  <a16:creationId xmlns:a16="http://schemas.microsoft.com/office/drawing/2014/main" id="{1B24B21F-AB3D-4D16-E10C-97A800A916CE}"/>
                </a:ext>
              </a:extLst>
            </p:cNvPr>
            <p:cNvSpPr txBox="1"/>
            <p:nvPr/>
          </p:nvSpPr>
          <p:spPr>
            <a:xfrm>
              <a:off x="10291330" y="1345206"/>
              <a:ext cx="543739"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Kaare</a:t>
              </a:r>
            </a:p>
          </p:txBody>
        </p:sp>
      </p:grpSp>
      <p:grpSp>
        <p:nvGrpSpPr>
          <p:cNvPr id="3" name="Gruppe 2" descr="#Decorative">
            <a:extLst>
              <a:ext uri="{FF2B5EF4-FFF2-40B4-BE49-F238E27FC236}">
                <a16:creationId xmlns:a16="http://schemas.microsoft.com/office/drawing/2014/main" id="{406938D5-1F86-F43E-3B50-104C375FF6EB}"/>
              </a:ext>
            </a:extLst>
          </p:cNvPr>
          <p:cNvGrpSpPr/>
          <p:nvPr/>
        </p:nvGrpSpPr>
        <p:grpSpPr>
          <a:xfrm>
            <a:off x="10338253" y="3643366"/>
            <a:ext cx="679498" cy="996043"/>
            <a:chOff x="8683952" y="2377356"/>
            <a:chExt cx="679498" cy="996043"/>
          </a:xfrm>
        </p:grpSpPr>
        <p:sp>
          <p:nvSpPr>
            <p:cNvPr id="94" name="Tekstfelt 93">
              <a:extLst>
                <a:ext uri="{FF2B5EF4-FFF2-40B4-BE49-F238E27FC236}">
                  <a16:creationId xmlns:a16="http://schemas.microsoft.com/office/drawing/2014/main" id="{7EB435D7-2F46-57E7-99BF-02901EC16A81}"/>
                </a:ext>
              </a:extLst>
            </p:cNvPr>
            <p:cNvSpPr txBox="1"/>
            <p:nvPr/>
          </p:nvSpPr>
          <p:spPr>
            <a:xfrm>
              <a:off x="8803056" y="3111789"/>
              <a:ext cx="458780"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Hadi</a:t>
              </a:r>
            </a:p>
          </p:txBody>
        </p:sp>
        <p:pic>
          <p:nvPicPr>
            <p:cNvPr id="2" name="Billede 1">
              <a:extLst>
                <a:ext uri="{FF2B5EF4-FFF2-40B4-BE49-F238E27FC236}">
                  <a16:creationId xmlns:a16="http://schemas.microsoft.com/office/drawing/2014/main" id="{A498D514-4D15-29ED-875C-CF4644F3B999}"/>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t="20833" b="23764"/>
            <a:stretch/>
          </p:blipFill>
          <p:spPr>
            <a:xfrm>
              <a:off x="8683952" y="2377356"/>
              <a:ext cx="679498" cy="780041"/>
            </a:xfrm>
            <a:prstGeom prst="ellipse">
              <a:avLst/>
            </a:prstGeom>
          </p:spPr>
        </p:pic>
      </p:grpSp>
      <p:sp>
        <p:nvSpPr>
          <p:cNvPr id="116" name="Tekstfelt 115">
            <a:extLst>
              <a:ext uri="{FF2B5EF4-FFF2-40B4-BE49-F238E27FC236}">
                <a16:creationId xmlns:a16="http://schemas.microsoft.com/office/drawing/2014/main" id="{4B0CDD7C-3845-BFEE-86A9-6A6811FF01AB}"/>
              </a:ext>
            </a:extLst>
          </p:cNvPr>
          <p:cNvSpPr txBox="1"/>
          <p:nvPr/>
        </p:nvSpPr>
        <p:spPr>
          <a:xfrm>
            <a:off x="682772" y="5581600"/>
            <a:ext cx="774571"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Studenter</a:t>
            </a:r>
          </a:p>
        </p:txBody>
      </p:sp>
      <p:cxnSp>
        <p:nvCxnSpPr>
          <p:cNvPr id="118" name="Lige forbindelse 117">
            <a:extLst>
              <a:ext uri="{FF2B5EF4-FFF2-40B4-BE49-F238E27FC236}">
                <a16:creationId xmlns:a16="http://schemas.microsoft.com/office/drawing/2014/main" id="{E7E8EAB0-71C0-89E2-773B-5C2343ABA724}"/>
              </a:ext>
            </a:extLst>
          </p:cNvPr>
          <p:cNvCxnSpPr>
            <a:cxnSpLocks/>
          </p:cNvCxnSpPr>
          <p:nvPr/>
        </p:nvCxnSpPr>
        <p:spPr>
          <a:xfrm>
            <a:off x="246868" y="5599659"/>
            <a:ext cx="160802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0" name="Picture 20" descr="#Decorative">
            <a:extLst>
              <a:ext uri="{FF2B5EF4-FFF2-40B4-BE49-F238E27FC236}">
                <a16:creationId xmlns:a16="http://schemas.microsoft.com/office/drawing/2014/main" id="{13502321-4E0A-04FC-E71E-F6C7FFCAE19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p:blipFill>
        <p:spPr bwMode="auto">
          <a:xfrm>
            <a:off x="9272140" y="3691894"/>
            <a:ext cx="681699" cy="6817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 name="Tekstfelt 11">
            <a:extLst>
              <a:ext uri="{FF2B5EF4-FFF2-40B4-BE49-F238E27FC236}">
                <a16:creationId xmlns:a16="http://schemas.microsoft.com/office/drawing/2014/main" id="{A940640C-4682-9F91-AF02-54966BD38977}"/>
              </a:ext>
            </a:extLst>
          </p:cNvPr>
          <p:cNvSpPr txBox="1"/>
          <p:nvPr/>
        </p:nvSpPr>
        <p:spPr>
          <a:xfrm>
            <a:off x="246868" y="1011972"/>
            <a:ext cx="6653462" cy="461665"/>
          </a:xfrm>
          <a:prstGeom prst="rect">
            <a:avLst/>
          </a:prstGeom>
          <a:noFill/>
        </p:spPr>
        <p:txBody>
          <a:bodyPr wrap="square">
            <a:spAutoFit/>
          </a:bodyPr>
          <a:lstStyle/>
          <a:p>
            <a:r>
              <a:rPr lang="da-DK" sz="2400" b="1" dirty="0">
                <a:solidFill>
                  <a:srgbClr val="FFFFFF"/>
                </a:solidFill>
                <a:latin typeface="Arial" panose="020B0604020202020204" pitchFamily="34" charset="0"/>
                <a:cs typeface="Arial" panose="020B0604020202020204" pitchFamily="34" charset="0"/>
              </a:rPr>
              <a:t>Kontor</a:t>
            </a:r>
            <a:r>
              <a:rPr lang="da-DK" dirty="0"/>
              <a:t> </a:t>
            </a:r>
            <a:r>
              <a:rPr lang="da-DK" sz="2400" b="1" dirty="0">
                <a:solidFill>
                  <a:srgbClr val="FFFFFF"/>
                </a:solidFill>
                <a:latin typeface="Arial" panose="020B0604020202020204" pitchFamily="34" charset="0"/>
                <a:cs typeface="Arial" panose="020B0604020202020204" pitchFamily="34" charset="0"/>
              </a:rPr>
              <a:t>for</a:t>
            </a:r>
            <a:r>
              <a:rPr lang="da-DK" dirty="0"/>
              <a:t> </a:t>
            </a:r>
            <a:r>
              <a:rPr lang="da-DK" sz="2400" b="1" dirty="0">
                <a:solidFill>
                  <a:srgbClr val="FFFFFF"/>
                </a:solidFill>
                <a:latin typeface="Arial" panose="020B0604020202020204" pitchFamily="34" charset="0"/>
                <a:cs typeface="Arial" panose="020B0604020202020204" pitchFamily="34" charset="0"/>
              </a:rPr>
              <a:t>borger</a:t>
            </a:r>
            <a:r>
              <a:rPr lang="da-DK" dirty="0"/>
              <a:t>.</a:t>
            </a:r>
            <a:r>
              <a:rPr lang="da-DK" sz="2400" b="1" dirty="0">
                <a:solidFill>
                  <a:srgbClr val="FFFFFF"/>
                </a:solidFill>
                <a:latin typeface="Arial" panose="020B0604020202020204" pitchFamily="34" charset="0"/>
                <a:cs typeface="Arial" panose="020B0604020202020204" pitchFamily="34" charset="0"/>
              </a:rPr>
              <a:t>dk</a:t>
            </a:r>
            <a:r>
              <a:rPr lang="da-DK" dirty="0"/>
              <a:t> </a:t>
            </a:r>
          </a:p>
        </p:txBody>
      </p:sp>
      <p:grpSp>
        <p:nvGrpSpPr>
          <p:cNvPr id="13" name="Gruppe 12">
            <a:extLst>
              <a:ext uri="{FF2B5EF4-FFF2-40B4-BE49-F238E27FC236}">
                <a16:creationId xmlns:a16="http://schemas.microsoft.com/office/drawing/2014/main" id="{F7E59EEB-6DA2-23EC-9820-9E2D13CAB1A5}"/>
              </a:ext>
            </a:extLst>
          </p:cNvPr>
          <p:cNvGrpSpPr/>
          <p:nvPr/>
        </p:nvGrpSpPr>
        <p:grpSpPr>
          <a:xfrm>
            <a:off x="8190832" y="411886"/>
            <a:ext cx="1845849" cy="1703325"/>
            <a:chOff x="5318896" y="1082881"/>
            <a:chExt cx="2061357" cy="1725008"/>
          </a:xfrm>
          <a:solidFill>
            <a:srgbClr val="3F1A2B"/>
          </a:solidFill>
        </p:grpSpPr>
        <p:sp>
          <p:nvSpPr>
            <p:cNvPr id="31" name="Forbindelse 15">
              <a:extLst>
                <a:ext uri="{FF2B5EF4-FFF2-40B4-BE49-F238E27FC236}">
                  <a16:creationId xmlns:a16="http://schemas.microsoft.com/office/drawing/2014/main" id="{7E5E0C3A-952D-5D09-5031-A6B9B4EEFAF4}"/>
                </a:ext>
              </a:extLst>
            </p:cNvPr>
            <p:cNvSpPr/>
            <p:nvPr/>
          </p:nvSpPr>
          <p:spPr bwMode="auto">
            <a:xfrm>
              <a:off x="5318896" y="1082881"/>
              <a:ext cx="2061357" cy="1725008"/>
            </a:xfrm>
            <a:prstGeom prst="rect">
              <a:avLst/>
            </a:prstGeom>
            <a:grpFill/>
            <a:ln w="6350" cap="flat" cmpd="sng" algn="ctr">
              <a:solidFill>
                <a:srgbClr val="3F1A2B"/>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endParaRPr kumimoji="0" lang="da-DK" sz="2000" b="0" i="0" u="none" strike="noStrike" cap="none" normalizeH="0" baseline="0" dirty="0">
                <a:ln>
                  <a:noFill/>
                </a:ln>
                <a:solidFill>
                  <a:srgbClr val="F5F1E6"/>
                </a:solidFill>
                <a:effectLst/>
                <a:latin typeface="Franklin Gothic Book" panose="020B0503020102020204" pitchFamily="34" charset="0"/>
              </a:endParaRPr>
            </a:p>
          </p:txBody>
        </p:sp>
        <p:sp>
          <p:nvSpPr>
            <p:cNvPr id="30" name="Tekstfelt 29">
              <a:extLst>
                <a:ext uri="{FF2B5EF4-FFF2-40B4-BE49-F238E27FC236}">
                  <a16:creationId xmlns:a16="http://schemas.microsoft.com/office/drawing/2014/main" id="{6B125F1A-FB8E-2940-2860-49615BC80AB1}"/>
                </a:ext>
              </a:extLst>
            </p:cNvPr>
            <p:cNvSpPr txBox="1"/>
            <p:nvPr/>
          </p:nvSpPr>
          <p:spPr>
            <a:xfrm>
              <a:off x="5805414" y="2201431"/>
              <a:ext cx="1217666" cy="592219"/>
            </a:xfrm>
            <a:prstGeom prst="rect">
              <a:avLst/>
            </a:prstGeom>
            <a:grpFill/>
            <a:ln>
              <a:noFill/>
            </a:ln>
          </p:spPr>
          <p:txBody>
            <a:bodyPr wrap="none" rtlCol="0">
              <a:spAutoFit/>
            </a:bodyPr>
            <a:lstStyle/>
            <a:p>
              <a:pPr algn="ctr"/>
              <a:r>
                <a:rPr lang="da-DK" sz="1400" b="1" dirty="0">
                  <a:solidFill>
                    <a:srgbClr val="F5F1E6"/>
                  </a:solidFill>
                  <a:latin typeface="Franklin Gothic Book" panose="020B0503020102020204" pitchFamily="34" charset="0"/>
                </a:rPr>
                <a:t>Christian</a:t>
              </a:r>
            </a:p>
            <a:p>
              <a:pPr algn="ctr"/>
              <a:r>
                <a:rPr lang="da-DK" b="1" dirty="0">
                  <a:solidFill>
                    <a:srgbClr val="F5F1E6"/>
                  </a:solidFill>
                  <a:latin typeface="Franklin Gothic Book" panose="020B0503020102020204" pitchFamily="34" charset="0"/>
                </a:rPr>
                <a:t>Souschef</a:t>
              </a:r>
            </a:p>
          </p:txBody>
        </p:sp>
      </p:grpSp>
      <p:pic>
        <p:nvPicPr>
          <p:cNvPr id="49" name="Billede 48" descr="#Decorative">
            <a:extLst>
              <a:ext uri="{FF2B5EF4-FFF2-40B4-BE49-F238E27FC236}">
                <a16:creationId xmlns:a16="http://schemas.microsoft.com/office/drawing/2014/main" id="{0A898A33-391C-36BE-4AE5-AF15B12C5CDE}"/>
              </a:ext>
            </a:extLst>
          </p:cNvPr>
          <p:cNvPicPr>
            <a:picLocks noChangeAspect="1"/>
          </p:cNvPicPr>
          <p:nvPr/>
        </p:nvPicPr>
        <p:blipFill>
          <a:blip r:embed="rId30"/>
          <a:stretch>
            <a:fillRect/>
          </a:stretch>
        </p:blipFill>
        <p:spPr>
          <a:xfrm>
            <a:off x="8759131" y="567069"/>
            <a:ext cx="817283" cy="990101"/>
          </a:xfrm>
          <a:prstGeom prst="rect">
            <a:avLst/>
          </a:prstGeom>
        </p:spPr>
      </p:pic>
    </p:spTree>
    <p:extLst>
      <p:ext uri="{BB962C8B-B14F-4D97-AF65-F5344CB8AC3E}">
        <p14:creationId xmlns:p14="http://schemas.microsoft.com/office/powerpoint/2010/main" val="2517370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Valg af mikroartikel-komponent.">
            <a:extLst>
              <a:ext uri="{FF2B5EF4-FFF2-40B4-BE49-F238E27FC236}">
                <a16:creationId xmlns:a16="http://schemas.microsoft.com/office/drawing/2014/main" id="{576A6128-B211-4B29-C6AB-8B778F598590}"/>
              </a:ext>
            </a:extLst>
          </p:cNvPr>
          <p:cNvPicPr>
            <a:picLocks noChangeAspect="1"/>
          </p:cNvPicPr>
          <p:nvPr/>
        </p:nvPicPr>
        <p:blipFill>
          <a:blip r:embed="rId3"/>
          <a:stretch>
            <a:fillRect/>
          </a:stretch>
        </p:blipFill>
        <p:spPr>
          <a:xfrm>
            <a:off x="4473942" y="1483822"/>
            <a:ext cx="7470129" cy="4353452"/>
          </a:xfrm>
          <a:prstGeom prst="rect">
            <a:avLst/>
          </a:prstGeom>
        </p:spPr>
      </p:pic>
      <p:sp>
        <p:nvSpPr>
          <p:cNvPr id="12" name="Tekst">
            <a:extLst>
              <a:ext uri="{FF2B5EF4-FFF2-40B4-BE49-F238E27FC236}">
                <a16:creationId xmlns:a16="http://schemas.microsoft.com/office/drawing/2014/main" id="{05FD1793-41B9-44CD-BC8B-5CC7BB8F95E2}"/>
              </a:ext>
            </a:extLst>
          </p:cNvPr>
          <p:cNvSpPr txBox="1">
            <a:spLocks/>
          </p:cNvSpPr>
          <p:nvPr/>
        </p:nvSpPr>
        <p:spPr>
          <a:xfrm>
            <a:off x="800100" y="2719949"/>
            <a:ext cx="3879431" cy="1418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FFFFFF"/>
                </a:solidFill>
                <a:latin typeface="Arial" panose="020B0604020202020204" pitchFamily="34" charset="0"/>
                <a:cs typeface="Arial" panose="020B0604020202020204" pitchFamily="34" charset="0"/>
              </a:rPr>
              <a:t>Resultat</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Renderingsvælgeren åbner. </a:t>
            </a:r>
          </a:p>
          <a:p>
            <a:pPr marL="0" indent="0">
              <a:buNone/>
            </a:pPr>
            <a:r>
              <a:rPr lang="da-DK" sz="1600" dirty="0">
                <a:solidFill>
                  <a:srgbClr val="FFFFFF"/>
                </a:solidFill>
                <a:latin typeface="Arial" panose="020B0604020202020204" pitchFamily="34" charset="0"/>
                <a:cs typeface="Arial" panose="020B0604020202020204" pitchFamily="34" charset="0"/>
              </a:rPr>
              <a:t>Klik på ”Mikroartikel” for at vælge og dernæst på ”Vælg”. </a:t>
            </a:r>
          </a:p>
        </p:txBody>
      </p:sp>
      <p:sp>
        <p:nvSpPr>
          <p:cNvPr id="2" name="Titel 1"/>
          <p:cNvSpPr>
            <a:spLocks noGrp="1"/>
          </p:cNvSpPr>
          <p:nvPr>
            <p:ph type="title"/>
          </p:nvPr>
        </p:nvSpPr>
        <p:spPr>
          <a:xfrm>
            <a:off x="2853117" y="158259"/>
            <a:ext cx="7164823"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5" name="Ellipse 4"/>
          <p:cNvSpPr/>
          <p:nvPr/>
        </p:nvSpPr>
        <p:spPr>
          <a:xfrm>
            <a:off x="5933461" y="2435600"/>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6" name="Ellipse 5"/>
          <p:cNvSpPr/>
          <p:nvPr/>
        </p:nvSpPr>
        <p:spPr>
          <a:xfrm>
            <a:off x="7755936" y="436227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7" name="Rektangel 6"/>
          <p:cNvSpPr/>
          <p:nvPr/>
        </p:nvSpPr>
        <p:spPr>
          <a:xfrm>
            <a:off x="5007935" y="2371801"/>
            <a:ext cx="875413" cy="8285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p:cNvSpPr/>
          <p:nvPr/>
        </p:nvSpPr>
        <p:spPr>
          <a:xfrm>
            <a:off x="8143660" y="4417323"/>
            <a:ext cx="521875" cy="2432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857188109"/>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
            <a:extLst>
              <a:ext uri="{FF2B5EF4-FFF2-40B4-BE49-F238E27FC236}">
                <a16:creationId xmlns:a16="http://schemas.microsoft.com/office/drawing/2014/main" id="{B65287E8-87CD-46C1-9263-5053049896F6}"/>
              </a:ext>
            </a:extLst>
          </p:cNvPr>
          <p:cNvSpPr txBox="1">
            <a:spLocks/>
          </p:cNvSpPr>
          <p:nvPr/>
        </p:nvSpPr>
        <p:spPr>
          <a:xfrm>
            <a:off x="785960" y="2042599"/>
            <a:ext cx="3938439" cy="27728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FFFFFF"/>
                </a:solidFill>
                <a:latin typeface="Arial" panose="020B0604020202020204" pitchFamily="34" charset="0"/>
                <a:cs typeface="Arial" panose="020B0604020202020204" pitchFamily="34" charset="0"/>
              </a:rPr>
              <a:t>Resultat</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Vælger for tilknyttet indhold åbner. Klik på ”Opret nyt indhold”, skriv en titel og herefter på ”Ok”.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Bemærk, at specialtegn (spørgsmålstegn, tankestreg, kolon)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først kan tilføjes ved redigering af titlen på selve siden. </a:t>
            </a:r>
          </a:p>
        </p:txBody>
      </p:sp>
      <p:sp>
        <p:nvSpPr>
          <p:cNvPr id="2" name="Titel 1"/>
          <p:cNvSpPr>
            <a:spLocks noGrp="1"/>
          </p:cNvSpPr>
          <p:nvPr>
            <p:ph type="title"/>
          </p:nvPr>
        </p:nvSpPr>
        <p:spPr>
          <a:xfrm>
            <a:off x="2691276" y="212287"/>
            <a:ext cx="698679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endParaRPr lang="da-DK" sz="2000" b="1" dirty="0">
              <a:solidFill>
                <a:srgbClr val="FFFFFF"/>
              </a:solidFill>
              <a:latin typeface="Arial" panose="020B0604020202020204" pitchFamily="34" charset="0"/>
              <a:ea typeface="+mn-ea"/>
              <a:cs typeface="Arial" panose="020B0604020202020204" pitchFamily="34" charset="0"/>
            </a:endParaRPr>
          </a:p>
        </p:txBody>
      </p:sp>
      <p:pic>
        <p:nvPicPr>
          <p:cNvPr id="4" name="Billede 3" descr="Markering af rækkefølge af oprettelse af ny mikroartikelkomponent.">
            <a:extLst>
              <a:ext uri="{FF2B5EF4-FFF2-40B4-BE49-F238E27FC236}">
                <a16:creationId xmlns:a16="http://schemas.microsoft.com/office/drawing/2014/main" id="{26DEFB5A-EB6A-8AD9-75C0-16BC4945FE47}"/>
              </a:ext>
            </a:extLst>
          </p:cNvPr>
          <p:cNvPicPr>
            <a:picLocks noChangeAspect="1"/>
          </p:cNvPicPr>
          <p:nvPr/>
        </p:nvPicPr>
        <p:blipFill>
          <a:blip r:embed="rId3"/>
          <a:stretch>
            <a:fillRect/>
          </a:stretch>
        </p:blipFill>
        <p:spPr>
          <a:xfrm>
            <a:off x="4813932" y="1762307"/>
            <a:ext cx="7029811" cy="4375375"/>
          </a:xfrm>
          <a:prstGeom prst="rect">
            <a:avLst/>
          </a:prstGeom>
        </p:spPr>
      </p:pic>
      <p:sp>
        <p:nvSpPr>
          <p:cNvPr id="5" name="Rektangel 4">
            <a:extLst>
              <a:ext uri="{FF2B5EF4-FFF2-40B4-BE49-F238E27FC236}">
                <a16:creationId xmlns:a16="http://schemas.microsoft.com/office/drawing/2014/main" id="{A2F003BD-91E9-75DC-0173-294BC3C11CCC}"/>
              </a:ext>
            </a:extLst>
          </p:cNvPr>
          <p:cNvSpPr/>
          <p:nvPr/>
        </p:nvSpPr>
        <p:spPr>
          <a:xfrm>
            <a:off x="5407967" y="3782474"/>
            <a:ext cx="581708" cy="4280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Ellipse 5">
            <a:extLst>
              <a:ext uri="{FF2B5EF4-FFF2-40B4-BE49-F238E27FC236}">
                <a16:creationId xmlns:a16="http://schemas.microsoft.com/office/drawing/2014/main" id="{3F6357F8-AF71-F311-25A5-B4EBD5AC95D0}"/>
              </a:ext>
            </a:extLst>
          </p:cNvPr>
          <p:cNvSpPr/>
          <p:nvPr/>
        </p:nvSpPr>
        <p:spPr>
          <a:xfrm>
            <a:off x="9791932" y="5036229"/>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7" name="Ellipse 6">
            <a:extLst>
              <a:ext uri="{FF2B5EF4-FFF2-40B4-BE49-F238E27FC236}">
                <a16:creationId xmlns:a16="http://schemas.microsoft.com/office/drawing/2014/main" id="{2AF3AD32-0FCA-0F4B-02FB-B1D915DE5693}"/>
              </a:ext>
            </a:extLst>
          </p:cNvPr>
          <p:cNvSpPr/>
          <p:nvPr/>
        </p:nvSpPr>
        <p:spPr>
          <a:xfrm>
            <a:off x="7481122" y="243987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8" name="Ellipse 7">
            <a:extLst>
              <a:ext uri="{FF2B5EF4-FFF2-40B4-BE49-F238E27FC236}">
                <a16:creationId xmlns:a16="http://schemas.microsoft.com/office/drawing/2014/main" id="{EE4E6FFF-9A15-C034-000E-EFCBD4B0936D}"/>
              </a:ext>
            </a:extLst>
          </p:cNvPr>
          <p:cNvSpPr/>
          <p:nvPr/>
        </p:nvSpPr>
        <p:spPr>
          <a:xfrm>
            <a:off x="5017910" y="383626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0" name="Rektangel 9">
            <a:extLst>
              <a:ext uri="{FF2B5EF4-FFF2-40B4-BE49-F238E27FC236}">
                <a16:creationId xmlns:a16="http://schemas.microsoft.com/office/drawing/2014/main" id="{FAB8CB96-95A2-EBDF-A3FD-BAC6372AC86E}"/>
              </a:ext>
            </a:extLst>
          </p:cNvPr>
          <p:cNvSpPr/>
          <p:nvPr/>
        </p:nvSpPr>
        <p:spPr>
          <a:xfrm>
            <a:off x="6184674" y="2543235"/>
            <a:ext cx="1296447" cy="1432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5852E512-F525-36B7-242D-8518E03EB3BB}"/>
              </a:ext>
            </a:extLst>
          </p:cNvPr>
          <p:cNvSpPr/>
          <p:nvPr/>
        </p:nvSpPr>
        <p:spPr>
          <a:xfrm>
            <a:off x="10180002" y="5102022"/>
            <a:ext cx="388762" cy="2303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676127567"/>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
            <a:extLst>
              <a:ext uri="{FF2B5EF4-FFF2-40B4-BE49-F238E27FC236}">
                <a16:creationId xmlns:a16="http://schemas.microsoft.com/office/drawing/2014/main" id="{0BF9ACCF-D348-42FF-AEBE-28EED798FBF2}"/>
              </a:ext>
            </a:extLst>
          </p:cNvPr>
          <p:cNvSpPr txBox="1">
            <a:spLocks/>
          </p:cNvSpPr>
          <p:nvPr/>
        </p:nvSpPr>
        <p:spPr>
          <a:xfrm>
            <a:off x="785961" y="2603714"/>
            <a:ext cx="3062140" cy="18838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FFFFFF"/>
                </a:solidFill>
                <a:latin typeface="Arial" panose="020B0604020202020204" pitchFamily="34" charset="0"/>
                <a:cs typeface="Arial" panose="020B0604020202020204" pitchFamily="34" charset="0"/>
              </a:rPr>
              <a:t>Resultat</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Mikroartiklen er nu synlig for redaktøren. Klik på gem for at tilføje den til indholdssiden.</a:t>
            </a:r>
          </a:p>
          <a:p>
            <a:pPr marL="0" indent="0">
              <a:buNone/>
            </a:pPr>
            <a:r>
              <a:rPr lang="da-DK" sz="1600" i="1" dirty="0">
                <a:solidFill>
                  <a:srgbClr val="FFFFFF"/>
                </a:solidFill>
                <a:latin typeface="Arial" panose="020B0604020202020204" pitchFamily="34" charset="0"/>
                <a:cs typeface="Arial" panose="020B0604020202020204" pitchFamily="34" charset="0"/>
              </a:rPr>
              <a:t>Bemærk: </a:t>
            </a:r>
            <a:r>
              <a:rPr lang="da-DK" sz="1600" dirty="0">
                <a:solidFill>
                  <a:srgbClr val="FFFFFF"/>
                </a:solidFill>
                <a:latin typeface="Arial" panose="020B0604020202020204" pitchFamily="34" charset="0"/>
                <a:cs typeface="Arial" panose="020B0604020202020204" pitchFamily="34" charset="0"/>
              </a:rPr>
              <a:t>Mikroartiklen er først synlig i borgervisningen, når brødteksten er tilføjet. </a:t>
            </a:r>
          </a:p>
        </p:txBody>
      </p:sp>
      <p:sp>
        <p:nvSpPr>
          <p:cNvPr id="2" name="Titel 1"/>
          <p:cNvSpPr>
            <a:spLocks noGrp="1"/>
          </p:cNvSpPr>
          <p:nvPr>
            <p:ph type="title"/>
          </p:nvPr>
        </p:nvSpPr>
        <p:spPr>
          <a:xfrm>
            <a:off x="2561803" y="131084"/>
            <a:ext cx="701916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12" name="Billede 11" descr="Synlig titel på den nyoprettede mikroartikel.">
            <a:extLst>
              <a:ext uri="{FF2B5EF4-FFF2-40B4-BE49-F238E27FC236}">
                <a16:creationId xmlns:a16="http://schemas.microsoft.com/office/drawing/2014/main" id="{E8D09557-8053-8937-60F5-C09F4983C649}"/>
              </a:ext>
            </a:extLst>
          </p:cNvPr>
          <p:cNvPicPr>
            <a:picLocks noChangeAspect="1"/>
          </p:cNvPicPr>
          <p:nvPr/>
        </p:nvPicPr>
        <p:blipFill>
          <a:blip r:embed="rId3"/>
          <a:stretch>
            <a:fillRect/>
          </a:stretch>
        </p:blipFill>
        <p:spPr>
          <a:xfrm>
            <a:off x="3912654" y="1132164"/>
            <a:ext cx="7692360" cy="5130413"/>
          </a:xfrm>
          <a:prstGeom prst="rect">
            <a:avLst/>
          </a:prstGeom>
        </p:spPr>
      </p:pic>
      <p:sp>
        <p:nvSpPr>
          <p:cNvPr id="13" name="Rektangel 12">
            <a:extLst>
              <a:ext uri="{FF2B5EF4-FFF2-40B4-BE49-F238E27FC236}">
                <a16:creationId xmlns:a16="http://schemas.microsoft.com/office/drawing/2014/main" id="{F8271594-B749-5691-25EC-4F09F6F70002}"/>
              </a:ext>
            </a:extLst>
          </p:cNvPr>
          <p:cNvSpPr/>
          <p:nvPr/>
        </p:nvSpPr>
        <p:spPr>
          <a:xfrm>
            <a:off x="6071385" y="4973321"/>
            <a:ext cx="5379879" cy="6406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855028041"/>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feindenmark logo" descr="Tilføjelse af mikroartikel på lifeindenmark.dk skærmklip 1" title="&quot;&quot;">
            <a:extLst>
              <a:ext uri="{FF2B5EF4-FFF2-40B4-BE49-F238E27FC236}">
                <a16:creationId xmlns:a16="http://schemas.microsoft.com/office/drawing/2014/main" id="{0AF8C502-CB7C-2C91-AC54-667962E116F7}"/>
              </a:ext>
            </a:extLst>
          </p:cNvPr>
          <p:cNvPicPr>
            <a:picLocks noChangeAspect="1"/>
          </p:cNvPicPr>
          <p:nvPr/>
        </p:nvPicPr>
        <p:blipFill rotWithShape="1">
          <a:blip r:embed="rId3"/>
          <a:srcRect r="50000"/>
          <a:stretch/>
        </p:blipFill>
        <p:spPr>
          <a:xfrm>
            <a:off x="9919369" y="1493994"/>
            <a:ext cx="2272631" cy="1219693"/>
          </a:xfrm>
          <a:prstGeom prst="rect">
            <a:avLst/>
          </a:prstGeom>
        </p:spPr>
      </p:pic>
      <p:sp>
        <p:nvSpPr>
          <p:cNvPr id="10" name="Rektangel" title="&quot;&quot;">
            <a:extLst>
              <a:ext uri="{FF2B5EF4-FFF2-40B4-BE49-F238E27FC236}">
                <a16:creationId xmlns:a16="http://schemas.microsoft.com/office/drawing/2014/main" id="{5B7F9D73-3540-4FB7-81DE-CE40BE8B2DBF}"/>
              </a:ext>
            </a:extLst>
          </p:cNvPr>
          <p:cNvSpPr/>
          <p:nvPr/>
        </p:nvSpPr>
        <p:spPr>
          <a:xfrm flipV="1">
            <a:off x="1199875" y="1171967"/>
            <a:ext cx="464266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2">
            <a:extLst>
              <a:ext uri="{FF2B5EF4-FFF2-40B4-BE49-F238E27FC236}">
                <a16:creationId xmlns:a16="http://schemas.microsoft.com/office/drawing/2014/main" id="{F25AD85F-F4E0-4F16-9CAA-AE0B3838A9C5}"/>
              </a:ext>
            </a:extLst>
          </p:cNvPr>
          <p:cNvSpPr txBox="1">
            <a:spLocks/>
          </p:cNvSpPr>
          <p:nvPr/>
        </p:nvSpPr>
        <p:spPr>
          <a:xfrm>
            <a:off x="1144263" y="793203"/>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Tilføj en ny mikroartikel på </a:t>
            </a:r>
            <a:r>
              <a:rPr lang="da-DK" sz="2000" b="1" dirty="0" err="1">
                <a:solidFill>
                  <a:srgbClr val="FFFFFF"/>
                </a:solidFill>
                <a:latin typeface="Arial" panose="020B0604020202020204" pitchFamily="34" charset="0"/>
                <a:cs typeface="Arial" panose="020B0604020202020204" pitchFamily="34" charset="0"/>
              </a:rPr>
              <a:t>lifeindenmark</a:t>
            </a:r>
            <a:endParaRPr lang="da-DK" sz="2000" b="1" dirty="0">
              <a:solidFill>
                <a:srgbClr val="FFFFFF"/>
              </a:solidFill>
              <a:latin typeface="Arial" panose="020B0604020202020204" pitchFamily="34" charset="0"/>
              <a:cs typeface="Arial" panose="020B0604020202020204" pitchFamily="34" charset="0"/>
            </a:endParaRPr>
          </a:p>
        </p:txBody>
      </p:sp>
      <p:sp>
        <p:nvSpPr>
          <p:cNvPr id="4" name="Titel 1"/>
          <p:cNvSpPr>
            <a:spLocks noGrp="1"/>
          </p:cNvSpPr>
          <p:nvPr>
            <p:ph type="title"/>
          </p:nvPr>
        </p:nvSpPr>
        <p:spPr>
          <a:xfrm>
            <a:off x="2695673" y="168431"/>
            <a:ext cx="700298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6" name="Billede 5" descr="Tilføjelse af mikroartikel på lifeindenmark.dk skærmklip 2">
            <a:extLst>
              <a:ext uri="{FF2B5EF4-FFF2-40B4-BE49-F238E27FC236}">
                <a16:creationId xmlns:a16="http://schemas.microsoft.com/office/drawing/2014/main" id="{1358F80F-466B-AD90-1B13-B1EF737BEEA6}"/>
              </a:ext>
            </a:extLst>
          </p:cNvPr>
          <p:cNvPicPr>
            <a:picLocks noChangeAspect="1"/>
          </p:cNvPicPr>
          <p:nvPr/>
        </p:nvPicPr>
        <p:blipFill>
          <a:blip r:embed="rId4"/>
          <a:stretch>
            <a:fillRect/>
          </a:stretch>
        </p:blipFill>
        <p:spPr>
          <a:xfrm>
            <a:off x="1144264" y="1501980"/>
            <a:ext cx="8554392" cy="4707305"/>
          </a:xfrm>
          <a:prstGeom prst="rect">
            <a:avLst/>
          </a:prstGeom>
        </p:spPr>
      </p:pic>
      <p:sp>
        <p:nvSpPr>
          <p:cNvPr id="7" name="Rektangel 6">
            <a:extLst>
              <a:ext uri="{FF2B5EF4-FFF2-40B4-BE49-F238E27FC236}">
                <a16:creationId xmlns:a16="http://schemas.microsoft.com/office/drawing/2014/main" id="{FAE073A0-8762-FF7D-EEB8-0AE007735F04}"/>
              </a:ext>
            </a:extLst>
          </p:cNvPr>
          <p:cNvSpPr/>
          <p:nvPr/>
        </p:nvSpPr>
        <p:spPr>
          <a:xfrm>
            <a:off x="2207895" y="1904756"/>
            <a:ext cx="487778" cy="4280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99EEDBFF-AFAD-D19D-BED6-E1B0367E3A66}"/>
              </a:ext>
            </a:extLst>
          </p:cNvPr>
          <p:cNvSpPr/>
          <p:nvPr/>
        </p:nvSpPr>
        <p:spPr>
          <a:xfrm>
            <a:off x="3512862" y="517226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1" name="Ellipse 10">
            <a:extLst>
              <a:ext uri="{FF2B5EF4-FFF2-40B4-BE49-F238E27FC236}">
                <a16:creationId xmlns:a16="http://schemas.microsoft.com/office/drawing/2014/main" id="{BD204ECD-8FA6-57B8-391A-A4E46FF6F831}"/>
              </a:ext>
            </a:extLst>
          </p:cNvPr>
          <p:cNvSpPr/>
          <p:nvPr/>
        </p:nvSpPr>
        <p:spPr>
          <a:xfrm>
            <a:off x="1881305" y="188635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2" name="Rektangel 11">
            <a:extLst>
              <a:ext uri="{FF2B5EF4-FFF2-40B4-BE49-F238E27FC236}">
                <a16:creationId xmlns:a16="http://schemas.microsoft.com/office/drawing/2014/main" id="{DBE6D189-67ED-574A-0B0A-C2CF35E06726}"/>
              </a:ext>
            </a:extLst>
          </p:cNvPr>
          <p:cNvSpPr/>
          <p:nvPr/>
        </p:nvSpPr>
        <p:spPr>
          <a:xfrm>
            <a:off x="3733575" y="5489635"/>
            <a:ext cx="432026" cy="1432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673575000"/>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
            <a:extLst>
              <a:ext uri="{FF2B5EF4-FFF2-40B4-BE49-F238E27FC236}">
                <a16:creationId xmlns:a16="http://schemas.microsoft.com/office/drawing/2014/main" id="{05FD1793-41B9-44CD-BC8B-5CC7BB8F95E2}"/>
              </a:ext>
            </a:extLst>
          </p:cNvPr>
          <p:cNvSpPr txBox="1">
            <a:spLocks/>
          </p:cNvSpPr>
          <p:nvPr/>
        </p:nvSpPr>
        <p:spPr>
          <a:xfrm>
            <a:off x="8566992" y="3435263"/>
            <a:ext cx="3879431" cy="1418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FFFFFF"/>
                </a:solidFill>
                <a:latin typeface="Arial" panose="020B0604020202020204" pitchFamily="34" charset="0"/>
                <a:cs typeface="Arial" panose="020B0604020202020204" pitchFamily="34" charset="0"/>
              </a:rPr>
              <a:t>Resultat</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Renderingsvælgeren åbner. </a:t>
            </a:r>
          </a:p>
          <a:p>
            <a:pPr marL="0" indent="0">
              <a:buNone/>
            </a:pPr>
            <a:r>
              <a:rPr lang="da-DK" sz="1600" dirty="0">
                <a:solidFill>
                  <a:srgbClr val="FFFFFF"/>
                </a:solidFill>
                <a:latin typeface="Arial" panose="020B0604020202020204" pitchFamily="34" charset="0"/>
                <a:cs typeface="Arial" panose="020B0604020202020204" pitchFamily="34" charset="0"/>
              </a:rPr>
              <a:t>Klik på den type </a:t>
            </a:r>
            <a:r>
              <a:rPr lang="da-DK" sz="1600" dirty="0" err="1">
                <a:solidFill>
                  <a:srgbClr val="FFFFFF"/>
                </a:solidFill>
                <a:latin typeface="Arial" panose="020B0604020202020204" pitchFamily="34" charset="0"/>
                <a:cs typeface="Arial" panose="020B0604020202020204" pitchFamily="34" charset="0"/>
              </a:rPr>
              <a:t>mikroartikel</a:t>
            </a:r>
            <a:r>
              <a:rPr lang="da-DK" sz="1600" dirty="0">
                <a:solidFill>
                  <a:srgbClr val="FFFFFF"/>
                </a:solidFill>
                <a:latin typeface="Arial" panose="020B0604020202020204" pitchFamily="34" charset="0"/>
                <a:cs typeface="Arial" panose="020B0604020202020204" pitchFamily="34" charset="0"/>
              </a:rPr>
              <a:t>, der skal indsættes og dernæst på ”Vælg”. </a:t>
            </a:r>
          </a:p>
        </p:txBody>
      </p:sp>
      <p:pic>
        <p:nvPicPr>
          <p:cNvPr id="2" name="Lifeindenmark logo" descr="Valg af type. 3 forskellige slags." title="&quot;&quot;">
            <a:extLst>
              <a:ext uri="{FF2B5EF4-FFF2-40B4-BE49-F238E27FC236}">
                <a16:creationId xmlns:a16="http://schemas.microsoft.com/office/drawing/2014/main" id="{74AFE0CA-D98E-0638-A0E6-0F2144E5EE8E}"/>
              </a:ext>
            </a:extLst>
          </p:cNvPr>
          <p:cNvPicPr>
            <a:picLocks noChangeAspect="1"/>
          </p:cNvPicPr>
          <p:nvPr/>
        </p:nvPicPr>
        <p:blipFill rotWithShape="1">
          <a:blip r:embed="rId3"/>
          <a:srcRect r="50000"/>
          <a:stretch/>
        </p:blipFill>
        <p:spPr>
          <a:xfrm>
            <a:off x="9919369" y="1493994"/>
            <a:ext cx="2272631" cy="1219693"/>
          </a:xfrm>
          <a:prstGeom prst="rect">
            <a:avLst/>
          </a:prstGeom>
        </p:spPr>
      </p:pic>
      <p:sp>
        <p:nvSpPr>
          <p:cNvPr id="3" name="Titel"/>
          <p:cNvSpPr>
            <a:spLocks noGrp="1"/>
          </p:cNvSpPr>
          <p:nvPr>
            <p:ph type="title"/>
          </p:nvPr>
        </p:nvSpPr>
        <p:spPr>
          <a:xfrm>
            <a:off x="2764105" y="168431"/>
            <a:ext cx="702725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rediger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grpSp>
        <p:nvGrpSpPr>
          <p:cNvPr id="11" name="Gruppe 10" descr="Skærmbillede, der viser, hvordan du først klikker på den mikroartikeltype, du vil have, og derefter klikker på &quot;Vælg&quot;. ">
            <a:extLst>
              <a:ext uri="{FF2B5EF4-FFF2-40B4-BE49-F238E27FC236}">
                <a16:creationId xmlns:a16="http://schemas.microsoft.com/office/drawing/2014/main" id="{D73976F1-A759-CA77-B84A-BD2FB543C929}"/>
              </a:ext>
            </a:extLst>
          </p:cNvPr>
          <p:cNvGrpSpPr/>
          <p:nvPr/>
        </p:nvGrpSpPr>
        <p:grpSpPr>
          <a:xfrm>
            <a:off x="1127679" y="1499298"/>
            <a:ext cx="7230484" cy="4296375"/>
            <a:chOff x="4385885" y="1548071"/>
            <a:chExt cx="7230484" cy="4296375"/>
          </a:xfrm>
        </p:grpSpPr>
        <p:pic>
          <p:nvPicPr>
            <p:cNvPr id="6" name="Billede 5">
              <a:extLst>
                <a:ext uri="{FF2B5EF4-FFF2-40B4-BE49-F238E27FC236}">
                  <a16:creationId xmlns:a16="http://schemas.microsoft.com/office/drawing/2014/main" id="{249FF788-38D6-8BFB-27B1-824F9F19B3AA}"/>
                </a:ext>
              </a:extLst>
            </p:cNvPr>
            <p:cNvPicPr>
              <a:picLocks noChangeAspect="1"/>
            </p:cNvPicPr>
            <p:nvPr/>
          </p:nvPicPr>
          <p:blipFill>
            <a:blip r:embed="rId4"/>
            <a:stretch>
              <a:fillRect/>
            </a:stretch>
          </p:blipFill>
          <p:spPr>
            <a:xfrm>
              <a:off x="4385885" y="1548071"/>
              <a:ext cx="7230484" cy="4296375"/>
            </a:xfrm>
            <a:prstGeom prst="rect">
              <a:avLst/>
            </a:prstGeom>
          </p:spPr>
        </p:pic>
        <p:sp>
          <p:nvSpPr>
            <p:cNvPr id="7" name="Ellipse 6">
              <a:extLst>
                <a:ext uri="{FF2B5EF4-FFF2-40B4-BE49-F238E27FC236}">
                  <a16:creationId xmlns:a16="http://schemas.microsoft.com/office/drawing/2014/main" id="{846BD155-576F-6FBD-1097-018F9A16BF97}"/>
                </a:ext>
              </a:extLst>
            </p:cNvPr>
            <p:cNvSpPr/>
            <p:nvPr/>
          </p:nvSpPr>
          <p:spPr>
            <a:xfrm>
              <a:off x="9967270" y="296661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8" name="Rektangel 7">
              <a:extLst>
                <a:ext uri="{FF2B5EF4-FFF2-40B4-BE49-F238E27FC236}">
                  <a16:creationId xmlns:a16="http://schemas.microsoft.com/office/drawing/2014/main" id="{36FF4A3D-85C1-14E9-A3B2-9639BAEE88C2}"/>
                </a:ext>
              </a:extLst>
            </p:cNvPr>
            <p:cNvSpPr/>
            <p:nvPr/>
          </p:nvSpPr>
          <p:spPr>
            <a:xfrm>
              <a:off x="6750926" y="2966618"/>
              <a:ext cx="3168443" cy="14181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Ellipse 8">
              <a:extLst>
                <a:ext uri="{FF2B5EF4-FFF2-40B4-BE49-F238E27FC236}">
                  <a16:creationId xmlns:a16="http://schemas.microsoft.com/office/drawing/2014/main" id="{20808C18-4BA1-C458-93D6-E921EA077D4E}"/>
                </a:ext>
              </a:extLst>
            </p:cNvPr>
            <p:cNvSpPr/>
            <p:nvPr/>
          </p:nvSpPr>
          <p:spPr>
            <a:xfrm>
              <a:off x="9629363" y="4955895"/>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endParaRPr lang="da-DK" dirty="0"/>
            </a:p>
          </p:txBody>
        </p:sp>
        <p:sp>
          <p:nvSpPr>
            <p:cNvPr id="10" name="Rektangel 9">
              <a:extLst>
                <a:ext uri="{FF2B5EF4-FFF2-40B4-BE49-F238E27FC236}">
                  <a16:creationId xmlns:a16="http://schemas.microsoft.com/office/drawing/2014/main" id="{F1EE772D-E680-7375-6A35-C3B8E3C4297A}"/>
                </a:ext>
              </a:extLst>
            </p:cNvPr>
            <p:cNvSpPr/>
            <p:nvPr/>
          </p:nvSpPr>
          <p:spPr>
            <a:xfrm>
              <a:off x="10009133" y="5091538"/>
              <a:ext cx="564274" cy="3173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1061630854"/>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
            <a:extLst>
              <a:ext uri="{FF2B5EF4-FFF2-40B4-BE49-F238E27FC236}">
                <a16:creationId xmlns:a16="http://schemas.microsoft.com/office/drawing/2014/main" id="{B65287E8-87CD-46C1-9263-5053049896F6}"/>
              </a:ext>
            </a:extLst>
          </p:cNvPr>
          <p:cNvSpPr txBox="1">
            <a:spLocks/>
          </p:cNvSpPr>
          <p:nvPr/>
        </p:nvSpPr>
        <p:spPr>
          <a:xfrm>
            <a:off x="7950149" y="3037705"/>
            <a:ext cx="3938439" cy="27728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FFFFFF"/>
                </a:solidFill>
                <a:latin typeface="Arial" panose="020B0604020202020204" pitchFamily="34" charset="0"/>
                <a:cs typeface="Arial" panose="020B0604020202020204" pitchFamily="34" charset="0"/>
              </a:rPr>
              <a:t>Resultat</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Vælger for tilknyttet indhold åbner. Klik på ”Opret nyt indhold”, skriv en titel og herefter på ”Ok”.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Bemærk, at specialtegn (spørgsmålstegn, tankestreg, kolon)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først kan tilføjes ved redigering af titlen på selve siden. </a:t>
            </a:r>
          </a:p>
        </p:txBody>
      </p:sp>
      <p:pic>
        <p:nvPicPr>
          <p:cNvPr id="2" name="Lifeindenmark logo" descr="Logo for lifeindenmark.dk" title="&quot;&quot;">
            <a:extLst>
              <a:ext uri="{FF2B5EF4-FFF2-40B4-BE49-F238E27FC236}">
                <a16:creationId xmlns:a16="http://schemas.microsoft.com/office/drawing/2014/main" id="{2DBADE51-398F-A6DD-0213-E81C0143199B}"/>
              </a:ext>
            </a:extLst>
          </p:cNvPr>
          <p:cNvPicPr>
            <a:picLocks noChangeAspect="1"/>
          </p:cNvPicPr>
          <p:nvPr/>
        </p:nvPicPr>
        <p:blipFill rotWithShape="1">
          <a:blip r:embed="rId3"/>
          <a:srcRect r="50000"/>
          <a:stretch/>
        </p:blipFill>
        <p:spPr>
          <a:xfrm>
            <a:off x="9919369" y="1493994"/>
            <a:ext cx="2272631" cy="1219693"/>
          </a:xfrm>
          <a:prstGeom prst="rect">
            <a:avLst/>
          </a:prstGeom>
        </p:spPr>
      </p:pic>
      <p:sp>
        <p:nvSpPr>
          <p:cNvPr id="3" name="Titel 1"/>
          <p:cNvSpPr>
            <a:spLocks noGrp="1"/>
          </p:cNvSpPr>
          <p:nvPr>
            <p:ph type="title"/>
          </p:nvPr>
        </p:nvSpPr>
        <p:spPr>
          <a:xfrm>
            <a:off x="2658908" y="168431"/>
            <a:ext cx="711194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6" name="Billede 5" descr="Angivelse af overskrift">
            <a:extLst>
              <a:ext uri="{FF2B5EF4-FFF2-40B4-BE49-F238E27FC236}">
                <a16:creationId xmlns:a16="http://schemas.microsoft.com/office/drawing/2014/main" id="{8EC62008-2DF2-3204-2A10-2ED3AC91AECD}"/>
              </a:ext>
            </a:extLst>
          </p:cNvPr>
          <p:cNvPicPr>
            <a:picLocks noChangeAspect="1"/>
          </p:cNvPicPr>
          <p:nvPr/>
        </p:nvPicPr>
        <p:blipFill>
          <a:blip r:embed="rId4"/>
          <a:stretch>
            <a:fillRect/>
          </a:stretch>
        </p:blipFill>
        <p:spPr>
          <a:xfrm>
            <a:off x="977784" y="1739793"/>
            <a:ext cx="6528135" cy="4165814"/>
          </a:xfrm>
          <a:prstGeom prst="rect">
            <a:avLst/>
          </a:prstGeom>
        </p:spPr>
      </p:pic>
      <p:sp>
        <p:nvSpPr>
          <p:cNvPr id="7" name="Ellipse 6">
            <a:extLst>
              <a:ext uri="{FF2B5EF4-FFF2-40B4-BE49-F238E27FC236}">
                <a16:creationId xmlns:a16="http://schemas.microsoft.com/office/drawing/2014/main" id="{E64F0537-3330-188E-6B98-DA9953678A39}"/>
              </a:ext>
            </a:extLst>
          </p:cNvPr>
          <p:cNvSpPr/>
          <p:nvPr/>
        </p:nvSpPr>
        <p:spPr>
          <a:xfrm>
            <a:off x="5430244" y="4784649"/>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8" name="Ellipse 7">
            <a:extLst>
              <a:ext uri="{FF2B5EF4-FFF2-40B4-BE49-F238E27FC236}">
                <a16:creationId xmlns:a16="http://schemas.microsoft.com/office/drawing/2014/main" id="{06D9E793-AF0D-86DE-57A4-450FE91F2AC8}"/>
              </a:ext>
            </a:extLst>
          </p:cNvPr>
          <p:cNvSpPr/>
          <p:nvPr/>
        </p:nvSpPr>
        <p:spPr>
          <a:xfrm>
            <a:off x="2496908" y="2147850"/>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9" name="Ellipse 8">
            <a:extLst>
              <a:ext uri="{FF2B5EF4-FFF2-40B4-BE49-F238E27FC236}">
                <a16:creationId xmlns:a16="http://schemas.microsoft.com/office/drawing/2014/main" id="{7ABD362D-F330-8E2F-16C1-60ADD80E3301}"/>
              </a:ext>
            </a:extLst>
          </p:cNvPr>
          <p:cNvSpPr/>
          <p:nvPr/>
        </p:nvSpPr>
        <p:spPr>
          <a:xfrm>
            <a:off x="815784" y="3664013"/>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0" name="Rektangel 9">
            <a:extLst>
              <a:ext uri="{FF2B5EF4-FFF2-40B4-BE49-F238E27FC236}">
                <a16:creationId xmlns:a16="http://schemas.microsoft.com/office/drawing/2014/main" id="{CC8FACA3-BF4F-E471-29CA-5DB09B6C4CAD}"/>
              </a:ext>
            </a:extLst>
          </p:cNvPr>
          <p:cNvSpPr/>
          <p:nvPr/>
        </p:nvSpPr>
        <p:spPr>
          <a:xfrm>
            <a:off x="5826120" y="4909668"/>
            <a:ext cx="454178" cy="2303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58544DD0-9BE9-55B5-EC58-D837EC7B9A54}"/>
              </a:ext>
            </a:extLst>
          </p:cNvPr>
          <p:cNvSpPr/>
          <p:nvPr/>
        </p:nvSpPr>
        <p:spPr>
          <a:xfrm>
            <a:off x="1113545" y="3575919"/>
            <a:ext cx="580576" cy="41255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8ABDA601-5EE5-7336-B27E-5023CD504BDE}"/>
              </a:ext>
            </a:extLst>
          </p:cNvPr>
          <p:cNvSpPr/>
          <p:nvPr/>
        </p:nvSpPr>
        <p:spPr>
          <a:xfrm>
            <a:off x="1916332" y="2301132"/>
            <a:ext cx="529156" cy="1640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527735890"/>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a:extLst>
              <a:ext uri="{FF2B5EF4-FFF2-40B4-BE49-F238E27FC236}">
                <a16:creationId xmlns:a16="http://schemas.microsoft.com/office/drawing/2014/main" id="{553D1708-C760-4A4F-9863-1008D8407436}"/>
              </a:ext>
            </a:extLst>
          </p:cNvPr>
          <p:cNvSpPr txBox="1"/>
          <p:nvPr/>
        </p:nvSpPr>
        <p:spPr>
          <a:xfrm>
            <a:off x="841854" y="2767278"/>
            <a:ext cx="2170977" cy="1077218"/>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Bemærk</a:t>
            </a:r>
          </a:p>
          <a:p>
            <a:r>
              <a:rPr lang="da-DK" sz="1600" dirty="0">
                <a:solidFill>
                  <a:srgbClr val="FFFFFF"/>
                </a:solidFill>
                <a:latin typeface="Arial" panose="020B0604020202020204" pitchFamily="34" charset="0"/>
                <a:cs typeface="Arial" panose="020B0604020202020204" pitchFamily="34" charset="0"/>
              </a:rPr>
              <a:t>Slet kun </a:t>
            </a:r>
            <a:r>
              <a:rPr lang="da-DK" sz="1600" dirty="0" err="1">
                <a:solidFill>
                  <a:srgbClr val="FFFFFF"/>
                </a:solidFill>
                <a:latin typeface="Arial" panose="020B0604020202020204" pitchFamily="34" charset="0"/>
                <a:cs typeface="Arial" panose="020B0604020202020204" pitchFamily="34" charset="0"/>
              </a:rPr>
              <a:t>mikroartikler</a:t>
            </a:r>
            <a:r>
              <a:rPr lang="da-DK" sz="1600" dirty="0">
                <a:solidFill>
                  <a:srgbClr val="FFFFFF"/>
                </a:solidFill>
                <a:latin typeface="Arial" panose="020B0604020202020204" pitchFamily="34" charset="0"/>
                <a:cs typeface="Arial" panose="020B0604020202020204" pitchFamily="34" charset="0"/>
              </a:rPr>
              <a:t> efter aftale. Der kan ligge lokalt indhold</a:t>
            </a:r>
          </a:p>
        </p:txBody>
      </p:sp>
      <p:sp>
        <p:nvSpPr>
          <p:cNvPr id="5" name="Rektangel" title="&quot;&quot;">
            <a:extLst>
              <a:ext uri="{FF2B5EF4-FFF2-40B4-BE49-F238E27FC236}">
                <a16:creationId xmlns:a16="http://schemas.microsoft.com/office/drawing/2014/main" id="{98A2DFC6-047C-4785-9A61-BBF405984D7A}"/>
              </a:ext>
            </a:extLst>
          </p:cNvPr>
          <p:cNvSpPr/>
          <p:nvPr/>
        </p:nvSpPr>
        <p:spPr>
          <a:xfrm flipV="1">
            <a:off x="841854" y="1517016"/>
            <a:ext cx="1849095"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a:extLst>
              <a:ext uri="{FF2B5EF4-FFF2-40B4-BE49-F238E27FC236}">
                <a16:creationId xmlns:a16="http://schemas.microsoft.com/office/drawing/2014/main" id="{C97A80A8-58E3-4774-AEB5-070D556501F1}"/>
              </a:ext>
            </a:extLst>
          </p:cNvPr>
          <p:cNvSpPr txBox="1">
            <a:spLocks/>
          </p:cNvSpPr>
          <p:nvPr/>
        </p:nvSpPr>
        <p:spPr>
          <a:xfrm>
            <a:off x="750759" y="1157767"/>
            <a:ext cx="9599048"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Slet mikroartikel </a:t>
            </a:r>
          </a:p>
        </p:txBody>
      </p:sp>
      <p:sp>
        <p:nvSpPr>
          <p:cNvPr id="3" name="Titel 1"/>
          <p:cNvSpPr>
            <a:spLocks noGrp="1"/>
          </p:cNvSpPr>
          <p:nvPr>
            <p:ph type="title"/>
          </p:nvPr>
        </p:nvSpPr>
        <p:spPr>
          <a:xfrm>
            <a:off x="2618448" y="151976"/>
            <a:ext cx="705153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endParaRPr lang="da-DK" sz="2000" b="1" dirty="0">
              <a:solidFill>
                <a:srgbClr val="FFFFFF"/>
              </a:solidFill>
              <a:latin typeface="Arial" panose="020B0604020202020204" pitchFamily="34" charset="0"/>
              <a:ea typeface="+mn-ea"/>
              <a:cs typeface="Arial" panose="020B0604020202020204" pitchFamily="34" charset="0"/>
            </a:endParaRPr>
          </a:p>
        </p:txBody>
      </p:sp>
      <p:pic>
        <p:nvPicPr>
          <p:cNvPr id="10" name="Billede 9" descr="Om sletning af mikroartikel. Efter aftale.">
            <a:extLst>
              <a:ext uri="{FF2B5EF4-FFF2-40B4-BE49-F238E27FC236}">
                <a16:creationId xmlns:a16="http://schemas.microsoft.com/office/drawing/2014/main" id="{28AF3676-0889-17A3-B11A-B209F94B9F87}"/>
              </a:ext>
            </a:extLst>
          </p:cNvPr>
          <p:cNvPicPr>
            <a:picLocks noChangeAspect="1"/>
          </p:cNvPicPr>
          <p:nvPr/>
        </p:nvPicPr>
        <p:blipFill>
          <a:blip r:embed="rId3"/>
          <a:stretch>
            <a:fillRect/>
          </a:stretch>
        </p:blipFill>
        <p:spPr>
          <a:xfrm>
            <a:off x="3276397" y="1471298"/>
            <a:ext cx="8164844" cy="5024013"/>
          </a:xfrm>
          <a:prstGeom prst="rect">
            <a:avLst/>
          </a:prstGeom>
        </p:spPr>
      </p:pic>
      <p:sp>
        <p:nvSpPr>
          <p:cNvPr id="11" name="Ellipse 10">
            <a:extLst>
              <a:ext uri="{FF2B5EF4-FFF2-40B4-BE49-F238E27FC236}">
                <a16:creationId xmlns:a16="http://schemas.microsoft.com/office/drawing/2014/main" id="{ED9DA413-745C-849F-B0DD-346E99CF0DD3}"/>
              </a:ext>
            </a:extLst>
          </p:cNvPr>
          <p:cNvSpPr/>
          <p:nvPr/>
        </p:nvSpPr>
        <p:spPr>
          <a:xfrm>
            <a:off x="6101278" y="475579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2" name="Ellipse 11">
            <a:extLst>
              <a:ext uri="{FF2B5EF4-FFF2-40B4-BE49-F238E27FC236}">
                <a16:creationId xmlns:a16="http://schemas.microsoft.com/office/drawing/2014/main" id="{C2914F3D-E099-D462-1906-FC3B5C991FB3}"/>
              </a:ext>
            </a:extLst>
          </p:cNvPr>
          <p:cNvSpPr/>
          <p:nvPr/>
        </p:nvSpPr>
        <p:spPr>
          <a:xfrm>
            <a:off x="5313893" y="547434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3" name="Rektangel 12">
            <a:extLst>
              <a:ext uri="{FF2B5EF4-FFF2-40B4-BE49-F238E27FC236}">
                <a16:creationId xmlns:a16="http://schemas.microsoft.com/office/drawing/2014/main" id="{9B030A9A-EB00-265F-E4FE-BDA48B3A5D31}"/>
              </a:ext>
            </a:extLst>
          </p:cNvPr>
          <p:cNvSpPr/>
          <p:nvPr/>
        </p:nvSpPr>
        <p:spPr>
          <a:xfrm>
            <a:off x="5642765" y="5426750"/>
            <a:ext cx="258694" cy="2734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6462FAC7-C29D-5706-51B9-3B43CD6DB19E}"/>
              </a:ext>
            </a:extLst>
          </p:cNvPr>
          <p:cNvSpPr/>
          <p:nvPr/>
        </p:nvSpPr>
        <p:spPr>
          <a:xfrm>
            <a:off x="6059318" y="5249960"/>
            <a:ext cx="150157" cy="1767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397996585"/>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Sletning i indholdsredigering">
            <a:extLst>
              <a:ext uri="{FF2B5EF4-FFF2-40B4-BE49-F238E27FC236}">
                <a16:creationId xmlns:a16="http://schemas.microsoft.com/office/drawing/2014/main" id="{A09E5DC0-9609-69C5-0621-E5748A8CCD48}"/>
              </a:ext>
            </a:extLst>
          </p:cNvPr>
          <p:cNvPicPr>
            <a:picLocks noChangeAspect="1"/>
          </p:cNvPicPr>
          <p:nvPr/>
        </p:nvPicPr>
        <p:blipFill>
          <a:blip r:embed="rId3"/>
          <a:stretch>
            <a:fillRect/>
          </a:stretch>
        </p:blipFill>
        <p:spPr>
          <a:xfrm>
            <a:off x="2844800" y="1580821"/>
            <a:ext cx="8295391" cy="4715604"/>
          </a:xfrm>
          <a:prstGeom prst="rect">
            <a:avLst/>
          </a:prstGeom>
        </p:spPr>
      </p:pic>
      <p:sp>
        <p:nvSpPr>
          <p:cNvPr id="2" name="Titel 2">
            <a:extLst>
              <a:ext uri="{FF2B5EF4-FFF2-40B4-BE49-F238E27FC236}">
                <a16:creationId xmlns:a16="http://schemas.microsoft.com/office/drawing/2014/main" id="{C97A80A8-58E3-4774-AEB5-070D556501F1}"/>
              </a:ext>
            </a:extLst>
          </p:cNvPr>
          <p:cNvSpPr txBox="1">
            <a:spLocks/>
          </p:cNvSpPr>
          <p:nvPr/>
        </p:nvSpPr>
        <p:spPr>
          <a:xfrm>
            <a:off x="750759" y="1157767"/>
            <a:ext cx="9599048"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Slet en mikroartikel i indholdsredigering </a:t>
            </a:r>
          </a:p>
        </p:txBody>
      </p:sp>
      <p:sp>
        <p:nvSpPr>
          <p:cNvPr id="3" name="Titel 1"/>
          <p:cNvSpPr>
            <a:spLocks noGrp="1"/>
          </p:cNvSpPr>
          <p:nvPr>
            <p:ph type="title"/>
          </p:nvPr>
        </p:nvSpPr>
        <p:spPr>
          <a:xfrm>
            <a:off x="2618448" y="151976"/>
            <a:ext cx="705153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endParaRPr lang="da-DK" sz="2000" b="1" dirty="0">
              <a:solidFill>
                <a:srgbClr val="FFFFFF"/>
              </a:solidFill>
              <a:latin typeface="Arial" panose="020B0604020202020204" pitchFamily="34" charset="0"/>
              <a:ea typeface="+mn-ea"/>
              <a:cs typeface="Arial" panose="020B0604020202020204" pitchFamily="34" charset="0"/>
            </a:endParaRPr>
          </a:p>
        </p:txBody>
      </p:sp>
      <p:sp>
        <p:nvSpPr>
          <p:cNvPr id="6" name="Ellipse 5">
            <a:extLst>
              <a:ext uri="{FF2B5EF4-FFF2-40B4-BE49-F238E27FC236}">
                <a16:creationId xmlns:a16="http://schemas.microsoft.com/office/drawing/2014/main" id="{CDC33060-453D-7D4E-4059-EF3181AF4184}"/>
              </a:ext>
            </a:extLst>
          </p:cNvPr>
          <p:cNvSpPr/>
          <p:nvPr/>
        </p:nvSpPr>
        <p:spPr>
          <a:xfrm>
            <a:off x="5099593" y="3186555"/>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7" name="Ellipse 6">
            <a:extLst>
              <a:ext uri="{FF2B5EF4-FFF2-40B4-BE49-F238E27FC236}">
                <a16:creationId xmlns:a16="http://schemas.microsoft.com/office/drawing/2014/main" id="{BA15A8A8-206B-3DE8-F843-85777B294F47}"/>
              </a:ext>
            </a:extLst>
          </p:cNvPr>
          <p:cNvSpPr/>
          <p:nvPr/>
        </p:nvSpPr>
        <p:spPr>
          <a:xfrm>
            <a:off x="3433387" y="255080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9" name="Rektangel 8">
            <a:extLst>
              <a:ext uri="{FF2B5EF4-FFF2-40B4-BE49-F238E27FC236}">
                <a16:creationId xmlns:a16="http://schemas.microsoft.com/office/drawing/2014/main" id="{95B1FAFE-4D13-F376-03AA-241291F2E814}"/>
              </a:ext>
            </a:extLst>
          </p:cNvPr>
          <p:cNvSpPr/>
          <p:nvPr/>
        </p:nvSpPr>
        <p:spPr>
          <a:xfrm>
            <a:off x="3757386" y="2594691"/>
            <a:ext cx="642257" cy="169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565EBD58-58AB-DE0F-868B-65E3B31E3669}"/>
              </a:ext>
            </a:extLst>
          </p:cNvPr>
          <p:cNvSpPr/>
          <p:nvPr/>
        </p:nvSpPr>
        <p:spPr>
          <a:xfrm>
            <a:off x="4606635" y="3259960"/>
            <a:ext cx="438343" cy="169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753566173"/>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1" descr="Indholdsredigering med symboler for elementer, der ikke er i brug." title="&quot;&quot;">
            <a:extLst>
              <a:ext uri="{FF2B5EF4-FFF2-40B4-BE49-F238E27FC236}">
                <a16:creationId xmlns:a16="http://schemas.microsoft.com/office/drawing/2014/main" id="{F809C542-2C33-422A-9BF1-06DEBE671E71}"/>
              </a:ext>
            </a:extLst>
          </p:cNvPr>
          <p:cNvPicPr>
            <a:picLocks noChangeAspect="1"/>
          </p:cNvPicPr>
          <p:nvPr/>
        </p:nvPicPr>
        <p:blipFill rotWithShape="1">
          <a:blip r:embed="rId3"/>
          <a:srcRect r="39153"/>
          <a:stretch/>
        </p:blipFill>
        <p:spPr>
          <a:xfrm>
            <a:off x="5291338" y="808844"/>
            <a:ext cx="6641717" cy="5240312"/>
          </a:xfrm>
          <a:prstGeom prst="rect">
            <a:avLst/>
          </a:prstGeom>
        </p:spPr>
      </p:pic>
      <p:sp>
        <p:nvSpPr>
          <p:cNvPr id="6" name="TextBox">
            <a:extLst>
              <a:ext uri="{FF2B5EF4-FFF2-40B4-BE49-F238E27FC236}">
                <a16:creationId xmlns:a16="http://schemas.microsoft.com/office/drawing/2014/main" id="{553D1708-C760-4A4F-9863-1008D8407436}"/>
              </a:ext>
            </a:extLst>
          </p:cNvPr>
          <p:cNvSpPr txBox="1"/>
          <p:nvPr/>
        </p:nvSpPr>
        <p:spPr>
          <a:xfrm>
            <a:off x="840825" y="2274838"/>
            <a:ext cx="3888257" cy="2062103"/>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Bemærk</a:t>
            </a:r>
          </a:p>
          <a:p>
            <a:r>
              <a:rPr lang="da-DK" sz="1600" b="1" dirty="0">
                <a:solidFill>
                  <a:srgbClr val="FFFFFF"/>
                </a:solidFill>
                <a:latin typeface="Arial" panose="020B0604020202020204" pitchFamily="34" charset="0"/>
                <a:cs typeface="Arial" panose="020B0604020202020204" pitchFamily="34" charset="0"/>
              </a:rPr>
              <a:t>Det grå ikon </a:t>
            </a:r>
            <a:r>
              <a:rPr lang="da-DK" sz="1600" dirty="0">
                <a:solidFill>
                  <a:srgbClr val="FFFFFF"/>
                </a:solidFill>
                <a:latin typeface="Arial" panose="020B0604020202020204" pitchFamily="34" charset="0"/>
                <a:cs typeface="Arial" panose="020B0604020202020204" pitchFamily="34" charset="0"/>
              </a:rPr>
              <a:t>(1) viser, at en mappe indeholder et eller flere elementer, der ikke er i brug. </a:t>
            </a:r>
          </a:p>
          <a:p>
            <a:endParaRPr lang="da-DK" sz="1600" dirty="0">
              <a:solidFill>
                <a:srgbClr val="FFFFFF"/>
              </a:solidFill>
              <a:latin typeface="Arial" panose="020B0604020202020204" pitchFamily="34" charset="0"/>
              <a:cs typeface="Arial" panose="020B0604020202020204" pitchFamily="34" charset="0"/>
            </a:endParaRPr>
          </a:p>
          <a:p>
            <a:r>
              <a:rPr lang="da-DK" sz="1600" b="1" dirty="0">
                <a:solidFill>
                  <a:srgbClr val="FFFFFF"/>
                </a:solidFill>
                <a:latin typeface="Arial" panose="020B0604020202020204" pitchFamily="34" charset="0"/>
                <a:cs typeface="Arial" panose="020B0604020202020204" pitchFamily="34" charset="0"/>
              </a:rPr>
              <a:t>Det farvede ikon </a:t>
            </a:r>
            <a:r>
              <a:rPr lang="da-DK" sz="1600" dirty="0">
                <a:solidFill>
                  <a:srgbClr val="FFFFFF"/>
                </a:solidFill>
                <a:latin typeface="Arial" panose="020B0604020202020204" pitchFamily="34" charset="0"/>
                <a:cs typeface="Arial" panose="020B0604020202020204" pitchFamily="34" charset="0"/>
              </a:rPr>
              <a:t>(2) viser, hvilke elementer i mappen der ikke er i brug (fx </a:t>
            </a:r>
            <a:r>
              <a:rPr lang="da-DK" sz="1600">
                <a:solidFill>
                  <a:srgbClr val="FFFFFF"/>
                </a:solidFill>
                <a:latin typeface="Arial" panose="020B0604020202020204" pitchFamily="34" charset="0"/>
                <a:cs typeface="Arial" panose="020B0604020202020204" pitchFamily="34" charset="0"/>
              </a:rPr>
              <a:t>mikroartikler). </a:t>
            </a:r>
            <a:endParaRPr lang="da-DK" sz="1600" dirty="0">
              <a:solidFill>
                <a:srgbClr val="FFFFFF"/>
              </a:solidFill>
              <a:latin typeface="Arial" panose="020B0604020202020204" pitchFamily="34" charset="0"/>
              <a:cs typeface="Arial" panose="020B0604020202020204" pitchFamily="34" charset="0"/>
            </a:endParaRPr>
          </a:p>
        </p:txBody>
      </p:sp>
      <p:sp>
        <p:nvSpPr>
          <p:cNvPr id="5" name="Rektangel" title="&quot;&quot;">
            <a:extLst>
              <a:ext uri="{FF2B5EF4-FFF2-40B4-BE49-F238E27FC236}">
                <a16:creationId xmlns:a16="http://schemas.microsoft.com/office/drawing/2014/main" id="{98A2DFC6-047C-4785-9A61-BBF405984D7A}"/>
              </a:ext>
            </a:extLst>
          </p:cNvPr>
          <p:cNvSpPr/>
          <p:nvPr/>
        </p:nvSpPr>
        <p:spPr>
          <a:xfrm flipV="1">
            <a:off x="841854" y="1517015"/>
            <a:ext cx="339677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a:extLst>
              <a:ext uri="{FF2B5EF4-FFF2-40B4-BE49-F238E27FC236}">
                <a16:creationId xmlns:a16="http://schemas.microsoft.com/office/drawing/2014/main" id="{C97A80A8-58E3-4774-AEB5-070D556501F1}"/>
              </a:ext>
            </a:extLst>
          </p:cNvPr>
          <p:cNvSpPr txBox="1">
            <a:spLocks/>
          </p:cNvSpPr>
          <p:nvPr/>
        </p:nvSpPr>
        <p:spPr>
          <a:xfrm>
            <a:off x="750759" y="1157767"/>
            <a:ext cx="9599048"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Elementer, der ikke er i brug </a:t>
            </a:r>
          </a:p>
        </p:txBody>
      </p:sp>
      <p:sp>
        <p:nvSpPr>
          <p:cNvPr id="3" name="Titel"/>
          <p:cNvSpPr>
            <a:spLocks noGrp="1"/>
          </p:cNvSpPr>
          <p:nvPr>
            <p:ph type="title"/>
          </p:nvPr>
        </p:nvSpPr>
        <p:spPr>
          <a:xfrm>
            <a:off x="2540239" y="216712"/>
            <a:ext cx="717291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861898038"/>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title="&quot;&quot;">
            <a:extLst>
              <a:ext uri="{FF2B5EF4-FFF2-40B4-BE49-F238E27FC236}">
                <a16:creationId xmlns:a16="http://schemas.microsoft.com/office/drawing/2014/main" id="{82FB9C09-D575-4B53-8265-3F07E5408A4F}"/>
              </a:ext>
            </a:extLst>
          </p:cNvPr>
          <p:cNvSpPr/>
          <p:nvPr/>
        </p:nvSpPr>
        <p:spPr>
          <a:xfrm>
            <a:off x="740254" y="1529317"/>
            <a:ext cx="2229369"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a:extLst>
              <a:ext uri="{FF2B5EF4-FFF2-40B4-BE49-F238E27FC236}">
                <a16:creationId xmlns:a16="http://schemas.microsoft.com/office/drawing/2014/main" id="{7A795850-56C0-42B7-A663-5D0BF47A4E51}"/>
              </a:ext>
            </a:extLst>
          </p:cNvPr>
          <p:cNvSpPr txBox="1">
            <a:spLocks/>
          </p:cNvSpPr>
          <p:nvPr/>
        </p:nvSpPr>
        <p:spPr>
          <a:xfrm>
            <a:off x="649159" y="1157768"/>
            <a:ext cx="9599048"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Fjern selvbetjening</a:t>
            </a:r>
          </a:p>
        </p:txBody>
      </p:sp>
      <p:sp>
        <p:nvSpPr>
          <p:cNvPr id="4" name="Titel"/>
          <p:cNvSpPr>
            <a:spLocks noGrp="1"/>
          </p:cNvSpPr>
          <p:nvPr>
            <p:ph type="title"/>
          </p:nvPr>
        </p:nvSpPr>
        <p:spPr>
          <a:xfrm>
            <a:off x="2618447" y="179044"/>
            <a:ext cx="717291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9" name="Billede 8" descr="Fjernelse af selvbetjening">
            <a:extLst>
              <a:ext uri="{FF2B5EF4-FFF2-40B4-BE49-F238E27FC236}">
                <a16:creationId xmlns:a16="http://schemas.microsoft.com/office/drawing/2014/main" id="{909D1AEE-5A47-E6F6-A731-317EE887D7C6}"/>
              </a:ext>
            </a:extLst>
          </p:cNvPr>
          <p:cNvPicPr>
            <a:picLocks noChangeAspect="1"/>
          </p:cNvPicPr>
          <p:nvPr/>
        </p:nvPicPr>
        <p:blipFill>
          <a:blip r:embed="rId3"/>
          <a:stretch>
            <a:fillRect/>
          </a:stretch>
        </p:blipFill>
        <p:spPr>
          <a:xfrm>
            <a:off x="3802787" y="988905"/>
            <a:ext cx="6723141" cy="5520304"/>
          </a:xfrm>
          <a:prstGeom prst="rect">
            <a:avLst/>
          </a:prstGeom>
        </p:spPr>
      </p:pic>
      <p:sp>
        <p:nvSpPr>
          <p:cNvPr id="10" name="Rektangel 9">
            <a:extLst>
              <a:ext uri="{FF2B5EF4-FFF2-40B4-BE49-F238E27FC236}">
                <a16:creationId xmlns:a16="http://schemas.microsoft.com/office/drawing/2014/main" id="{E64610F2-A267-0A09-825A-F19632D3B211}"/>
              </a:ext>
            </a:extLst>
          </p:cNvPr>
          <p:cNvSpPr/>
          <p:nvPr/>
        </p:nvSpPr>
        <p:spPr>
          <a:xfrm>
            <a:off x="3802787" y="5847829"/>
            <a:ext cx="6627753" cy="6401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32F0A3B7-1935-7D8E-A60B-0BBA18C48DB9}"/>
              </a:ext>
            </a:extLst>
          </p:cNvPr>
          <p:cNvSpPr/>
          <p:nvPr/>
        </p:nvSpPr>
        <p:spPr>
          <a:xfrm>
            <a:off x="9354414" y="6178393"/>
            <a:ext cx="893793" cy="1851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80586829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Lige forbindelse 23">
            <a:extLst>
              <a:ext uri="{FF2B5EF4-FFF2-40B4-BE49-F238E27FC236}">
                <a16:creationId xmlns:a16="http://schemas.microsoft.com/office/drawing/2014/main" id="{7124C782-1AA2-31E1-7D5B-2138DC91BFD7}"/>
              </a:ext>
            </a:extLst>
          </p:cNvPr>
          <p:cNvCxnSpPr>
            <a:cxnSpLocks/>
            <a:stCxn id="15" idx="6"/>
            <a:endCxn id="16" idx="6"/>
          </p:cNvCxnSpPr>
          <p:nvPr/>
        </p:nvCxnSpPr>
        <p:spPr>
          <a:xfrm>
            <a:off x="3201233" y="902817"/>
            <a:ext cx="5406647" cy="0"/>
          </a:xfrm>
          <a:prstGeom prst="line">
            <a:avLst/>
          </a:prstGeom>
          <a:ln w="19050">
            <a:solidFill>
              <a:srgbClr val="4D7836"/>
            </a:solidFill>
          </a:ln>
        </p:spPr>
        <p:style>
          <a:lnRef idx="1">
            <a:schemeClr val="accent1"/>
          </a:lnRef>
          <a:fillRef idx="0">
            <a:schemeClr val="accent1"/>
          </a:fillRef>
          <a:effectRef idx="0">
            <a:schemeClr val="accent1"/>
          </a:effectRef>
          <a:fontRef idx="minor">
            <a:schemeClr val="tx1"/>
          </a:fontRef>
        </p:style>
      </p:cxnSp>
      <p:sp>
        <p:nvSpPr>
          <p:cNvPr id="6" name="Pladsholder til sidefod 5">
            <a:extLst>
              <a:ext uri="{FF2B5EF4-FFF2-40B4-BE49-F238E27FC236}">
                <a16:creationId xmlns:a16="http://schemas.microsoft.com/office/drawing/2014/main" id="{7B3DF419-5F72-B6EF-E575-7AC665DE2CEC}"/>
              </a:ext>
            </a:extLst>
          </p:cNvPr>
          <p:cNvSpPr>
            <a:spLocks noGrp="1"/>
          </p:cNvSpPr>
          <p:nvPr>
            <p:ph type="ftr" sz="quarter" idx="11"/>
          </p:nvPr>
        </p:nvSpPr>
        <p:spPr>
          <a:xfrm>
            <a:off x="7283943" y="6486166"/>
            <a:ext cx="4526911" cy="18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3F1A2B"/>
                </a:solidFill>
                <a:effectLst/>
                <a:uLnTx/>
                <a:uFillTx/>
                <a:latin typeface="Franklin Gothic Book"/>
                <a:ea typeface="+mn-ea"/>
                <a:cs typeface="+mn-cs"/>
              </a:rPr>
              <a:t>Digitaliseringsstyrelsen</a:t>
            </a:r>
            <a:endParaRPr kumimoji="0" lang="da-DK" sz="800" b="0" i="0" u="none" strike="noStrike" kern="1200" cap="none" spc="0" normalizeH="0" baseline="0" noProof="0" dirty="0">
              <a:ln>
                <a:noFill/>
              </a:ln>
              <a:solidFill>
                <a:srgbClr val="3F1A2B"/>
              </a:solidFill>
              <a:effectLst/>
              <a:uLnTx/>
              <a:uFillTx/>
              <a:latin typeface="Franklin Gothic Book"/>
              <a:ea typeface="+mn-ea"/>
              <a:cs typeface="+mn-cs"/>
            </a:endParaRPr>
          </a:p>
        </p:txBody>
      </p:sp>
      <p:pic>
        <p:nvPicPr>
          <p:cNvPr id="11" name="Picture 1" descr="Plakaten er udsendt fra Statens Annonce- og Reklamekontor i 1950 og har teksten: Rotter kommer altid fra naboen... men de skal ryddes alligevel. " title="Annonce fra 1950">
            <a:extLst>
              <a:ext uri="{FF2B5EF4-FFF2-40B4-BE49-F238E27FC236}">
                <a16:creationId xmlns:a16="http://schemas.microsoft.com/office/drawing/2014/main" id="{6E639861-5AE0-E017-FAE3-4A768B549BA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40" r="3338"/>
          <a:stretch/>
        </p:blipFill>
        <p:spPr bwMode="auto">
          <a:xfrm>
            <a:off x="1590636" y="1766716"/>
            <a:ext cx="3104684" cy="4341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kstfelt 11">
            <a:extLst>
              <a:ext uri="{FF2B5EF4-FFF2-40B4-BE49-F238E27FC236}">
                <a16:creationId xmlns:a16="http://schemas.microsoft.com/office/drawing/2014/main" id="{07F991E2-4A20-BBB8-6CAF-62A9DCDBE433}"/>
              </a:ext>
            </a:extLst>
          </p:cNvPr>
          <p:cNvSpPr txBox="1"/>
          <p:nvPr/>
        </p:nvSpPr>
        <p:spPr>
          <a:xfrm>
            <a:off x="1353123" y="1268529"/>
            <a:ext cx="35403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chemeClr val="bg1"/>
                </a:solidFill>
                <a:effectLst/>
                <a:uLnTx/>
                <a:uFillTx/>
                <a:latin typeface="Franklin Gothic Book" panose="020B0503020102020204" pitchFamily="34" charset="0"/>
                <a:ea typeface="+mn-ea"/>
                <a:cs typeface="+mn-cs"/>
              </a:rPr>
              <a:t>Statens Annonce- og Reklamekontor</a:t>
            </a:r>
          </a:p>
        </p:txBody>
      </p:sp>
      <p:sp>
        <p:nvSpPr>
          <p:cNvPr id="13" name="Rektangel 12">
            <a:extLst>
              <a:ext uri="{FF2B5EF4-FFF2-40B4-BE49-F238E27FC236}">
                <a16:creationId xmlns:a16="http://schemas.microsoft.com/office/drawing/2014/main" id="{2E14080C-EEBA-6E44-4BD0-3990949C2F38}"/>
              </a:ext>
            </a:extLst>
          </p:cNvPr>
          <p:cNvSpPr/>
          <p:nvPr/>
        </p:nvSpPr>
        <p:spPr>
          <a:xfrm>
            <a:off x="6166038" y="1268529"/>
            <a:ext cx="464861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err="1">
                <a:ln>
                  <a:noFill/>
                </a:ln>
                <a:solidFill>
                  <a:schemeClr val="bg1"/>
                </a:solidFill>
                <a:effectLst/>
                <a:uLnTx/>
                <a:uFillTx/>
                <a:latin typeface="Franklin Gothic Book" panose="020B0503020102020204" pitchFamily="34" charset="0"/>
                <a:ea typeface="+mn-ea"/>
                <a:cs typeface="+mn-cs"/>
              </a:rPr>
              <a:t>borger.dk</a:t>
            </a:r>
            <a:r>
              <a:rPr kumimoji="0" lang="da-DK" sz="1600" b="1" i="0" u="none" strike="noStrike" kern="1200" cap="none" spc="0" normalizeH="0" baseline="0" noProof="0" dirty="0">
                <a:ln>
                  <a:noFill/>
                </a:ln>
                <a:solidFill>
                  <a:schemeClr val="bg1"/>
                </a:solidFill>
                <a:effectLst/>
                <a:uLnTx/>
                <a:uFillTx/>
                <a:latin typeface="Franklin Gothic Book" panose="020B0503020102020204" pitchFamily="34" charset="0"/>
                <a:ea typeface="+mn-ea"/>
                <a:cs typeface="+mn-cs"/>
              </a:rPr>
              <a:t> </a:t>
            </a:r>
          </a:p>
        </p:txBody>
      </p:sp>
      <p:sp>
        <p:nvSpPr>
          <p:cNvPr id="15" name="Ellipse 14">
            <a:extLst>
              <a:ext uri="{FF2B5EF4-FFF2-40B4-BE49-F238E27FC236}">
                <a16:creationId xmlns:a16="http://schemas.microsoft.com/office/drawing/2014/main" id="{A8AF8B2C-E3B3-BA1B-7B41-C660C36536BF}"/>
              </a:ext>
            </a:extLst>
          </p:cNvPr>
          <p:cNvSpPr/>
          <p:nvPr/>
        </p:nvSpPr>
        <p:spPr>
          <a:xfrm>
            <a:off x="2936828" y="770614"/>
            <a:ext cx="264405" cy="264405"/>
          </a:xfrm>
          <a:prstGeom prst="ellipse">
            <a:avLst/>
          </a:prstGeom>
          <a:solidFill>
            <a:srgbClr val="4D7836"/>
          </a:solidFill>
          <a:ln>
            <a:solidFill>
              <a:srgbClr val="4D783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16" name="Ellipse 15">
            <a:extLst>
              <a:ext uri="{FF2B5EF4-FFF2-40B4-BE49-F238E27FC236}">
                <a16:creationId xmlns:a16="http://schemas.microsoft.com/office/drawing/2014/main" id="{402710D1-C6B1-CB9D-F239-42296AFC3312}"/>
              </a:ext>
            </a:extLst>
          </p:cNvPr>
          <p:cNvSpPr/>
          <p:nvPr/>
        </p:nvSpPr>
        <p:spPr>
          <a:xfrm>
            <a:off x="8343475" y="770614"/>
            <a:ext cx="264405" cy="264405"/>
          </a:xfrm>
          <a:prstGeom prst="ellipse">
            <a:avLst/>
          </a:prstGeom>
          <a:solidFill>
            <a:srgbClr val="4D7836"/>
          </a:solidFill>
          <a:ln>
            <a:solidFill>
              <a:srgbClr val="4D783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18" name="Tekstfelt 17">
            <a:extLst>
              <a:ext uri="{FF2B5EF4-FFF2-40B4-BE49-F238E27FC236}">
                <a16:creationId xmlns:a16="http://schemas.microsoft.com/office/drawing/2014/main" id="{963D927B-CF0C-FCE3-1EA7-0669D2D0F8C2}"/>
              </a:ext>
            </a:extLst>
          </p:cNvPr>
          <p:cNvSpPr txBox="1"/>
          <p:nvPr/>
        </p:nvSpPr>
        <p:spPr>
          <a:xfrm>
            <a:off x="2718411" y="345034"/>
            <a:ext cx="8951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chemeClr val="bg1"/>
                </a:solidFill>
                <a:effectLst/>
                <a:uLnTx/>
                <a:uFillTx/>
                <a:latin typeface="Franklin Gothic Book" panose="020B0503020102020204" pitchFamily="34" charset="0"/>
                <a:ea typeface="+mn-ea"/>
                <a:cs typeface="+mn-cs"/>
              </a:rPr>
              <a:t>1937</a:t>
            </a:r>
            <a:endParaRPr kumimoji="0" lang="da-DK" sz="1800" b="0" i="0" u="none" strike="noStrike" kern="1200" cap="none" spc="0" normalizeH="0" baseline="0" noProof="0" dirty="0">
              <a:ln>
                <a:noFill/>
              </a:ln>
              <a:solidFill>
                <a:schemeClr val="bg1"/>
              </a:solidFill>
              <a:effectLst/>
              <a:uLnTx/>
              <a:uFillTx/>
              <a:latin typeface="Franklin Gothic Book"/>
              <a:ea typeface="+mn-ea"/>
              <a:cs typeface="+mn-cs"/>
            </a:endParaRPr>
          </a:p>
        </p:txBody>
      </p:sp>
      <p:sp>
        <p:nvSpPr>
          <p:cNvPr id="26" name="Tekstfelt 25">
            <a:extLst>
              <a:ext uri="{FF2B5EF4-FFF2-40B4-BE49-F238E27FC236}">
                <a16:creationId xmlns:a16="http://schemas.microsoft.com/office/drawing/2014/main" id="{DAF70C08-F937-12FD-029B-6F9B987FF5D6}"/>
              </a:ext>
            </a:extLst>
          </p:cNvPr>
          <p:cNvSpPr txBox="1"/>
          <p:nvPr/>
        </p:nvSpPr>
        <p:spPr>
          <a:xfrm>
            <a:off x="8095647" y="367827"/>
            <a:ext cx="8951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chemeClr val="bg1"/>
                </a:solidFill>
                <a:effectLst/>
                <a:uLnTx/>
                <a:uFillTx/>
                <a:latin typeface="Franklin Gothic Book" panose="020B0503020102020204" pitchFamily="34" charset="0"/>
                <a:ea typeface="+mn-ea"/>
                <a:cs typeface="+mn-cs"/>
              </a:rPr>
              <a:t>2025</a:t>
            </a:r>
            <a:endParaRPr kumimoji="0" lang="da-DK" sz="1800" b="0" i="0" u="none" strike="noStrike" kern="1200" cap="none" spc="0" normalizeH="0" baseline="0" noProof="0" dirty="0">
              <a:ln>
                <a:noFill/>
              </a:ln>
              <a:solidFill>
                <a:schemeClr val="bg1"/>
              </a:solidFill>
              <a:effectLst/>
              <a:uLnTx/>
              <a:uFillTx/>
              <a:latin typeface="Franklin Gothic Book"/>
              <a:ea typeface="+mn-ea"/>
              <a:cs typeface="+mn-cs"/>
            </a:endParaRPr>
          </a:p>
        </p:txBody>
      </p:sp>
      <p:pic>
        <p:nvPicPr>
          <p:cNvPr id="3" name="Billede 2" descr="Skærmbillede af siden &quot;Rotter&quot; på borger.dk">
            <a:extLst>
              <a:ext uri="{FF2B5EF4-FFF2-40B4-BE49-F238E27FC236}">
                <a16:creationId xmlns:a16="http://schemas.microsoft.com/office/drawing/2014/main" id="{B41A8486-C476-57CA-2231-0C3340C575FE}"/>
              </a:ext>
            </a:extLst>
          </p:cNvPr>
          <p:cNvPicPr>
            <a:picLocks noChangeAspect="1"/>
          </p:cNvPicPr>
          <p:nvPr/>
        </p:nvPicPr>
        <p:blipFill>
          <a:blip r:embed="rId4"/>
          <a:stretch>
            <a:fillRect/>
          </a:stretch>
        </p:blipFill>
        <p:spPr>
          <a:xfrm>
            <a:off x="5204081" y="1762706"/>
            <a:ext cx="6271446" cy="4345692"/>
          </a:xfrm>
          <a:prstGeom prst="rect">
            <a:avLst/>
          </a:prstGeom>
        </p:spPr>
      </p:pic>
    </p:spTree>
    <p:extLst>
      <p:ext uri="{BB962C8B-B14F-4D97-AF65-F5344CB8AC3E}">
        <p14:creationId xmlns:p14="http://schemas.microsoft.com/office/powerpoint/2010/main" val="2683271709"/>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a:extLst>
              <a:ext uri="{FF2B5EF4-FFF2-40B4-BE49-F238E27FC236}">
                <a16:creationId xmlns:a16="http://schemas.microsoft.com/office/drawing/2014/main" id="{FA0E8A47-B5F1-428E-893B-CD548E7B50AA}"/>
              </a:ext>
            </a:extLst>
          </p:cNvPr>
          <p:cNvSpPr txBox="1"/>
          <p:nvPr/>
        </p:nvSpPr>
        <p:spPr>
          <a:xfrm>
            <a:off x="518643" y="2890391"/>
            <a:ext cx="3888257" cy="1077218"/>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Selvbetjening åbner, og du kan klikke ”fjern” på den selvbetjening, du ønsker at fjerne fra denne side.</a:t>
            </a:r>
          </a:p>
        </p:txBody>
      </p:sp>
      <p:sp>
        <p:nvSpPr>
          <p:cNvPr id="2" name="Titel 1"/>
          <p:cNvSpPr>
            <a:spLocks noGrp="1"/>
          </p:cNvSpPr>
          <p:nvPr>
            <p:ph type="title"/>
          </p:nvPr>
        </p:nvSpPr>
        <p:spPr>
          <a:xfrm>
            <a:off x="2650816" y="161966"/>
            <a:ext cx="694633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5" name="Billede 4" descr="Se selvbetjening i brug.">
            <a:extLst>
              <a:ext uri="{FF2B5EF4-FFF2-40B4-BE49-F238E27FC236}">
                <a16:creationId xmlns:a16="http://schemas.microsoft.com/office/drawing/2014/main" id="{10773DEB-A808-C04B-6DD9-35B84CB87010}"/>
              </a:ext>
            </a:extLst>
          </p:cNvPr>
          <p:cNvPicPr>
            <a:picLocks noChangeAspect="1"/>
          </p:cNvPicPr>
          <p:nvPr/>
        </p:nvPicPr>
        <p:blipFill>
          <a:blip r:embed="rId3"/>
          <a:stretch>
            <a:fillRect/>
          </a:stretch>
        </p:blipFill>
        <p:spPr>
          <a:xfrm>
            <a:off x="4634556" y="2080499"/>
            <a:ext cx="6795444" cy="4183105"/>
          </a:xfrm>
          <a:prstGeom prst="rect">
            <a:avLst/>
          </a:prstGeom>
        </p:spPr>
      </p:pic>
      <p:sp>
        <p:nvSpPr>
          <p:cNvPr id="6" name="Ellipse 5">
            <a:extLst>
              <a:ext uri="{FF2B5EF4-FFF2-40B4-BE49-F238E27FC236}">
                <a16:creationId xmlns:a16="http://schemas.microsoft.com/office/drawing/2014/main" id="{B43033D5-8761-5E83-C725-9AE1C06A60B3}"/>
              </a:ext>
            </a:extLst>
          </p:cNvPr>
          <p:cNvSpPr/>
          <p:nvPr/>
        </p:nvSpPr>
        <p:spPr>
          <a:xfrm>
            <a:off x="4673614" y="552785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8" name="Ellipse 7">
            <a:extLst>
              <a:ext uri="{FF2B5EF4-FFF2-40B4-BE49-F238E27FC236}">
                <a16:creationId xmlns:a16="http://schemas.microsoft.com/office/drawing/2014/main" id="{FB2D09D1-AFDE-EC3C-2D59-D5D02A5D81FE}"/>
              </a:ext>
            </a:extLst>
          </p:cNvPr>
          <p:cNvSpPr/>
          <p:nvPr/>
        </p:nvSpPr>
        <p:spPr>
          <a:xfrm>
            <a:off x="9924437" y="393732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9" name="Rektangel 8">
            <a:extLst>
              <a:ext uri="{FF2B5EF4-FFF2-40B4-BE49-F238E27FC236}">
                <a16:creationId xmlns:a16="http://schemas.microsoft.com/office/drawing/2014/main" id="{518895DA-DFA9-C090-7526-A76F4A08E7D7}"/>
              </a:ext>
            </a:extLst>
          </p:cNvPr>
          <p:cNvSpPr/>
          <p:nvPr/>
        </p:nvSpPr>
        <p:spPr>
          <a:xfrm>
            <a:off x="10313579" y="4167953"/>
            <a:ext cx="714302" cy="3051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AE3E75D7-9736-87E8-B703-682FF83264B8}"/>
              </a:ext>
            </a:extLst>
          </p:cNvPr>
          <p:cNvSpPr/>
          <p:nvPr/>
        </p:nvSpPr>
        <p:spPr>
          <a:xfrm>
            <a:off x="4732686" y="5855857"/>
            <a:ext cx="714302" cy="3051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74693375"/>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p:cNvSpPr/>
          <p:nvPr/>
        </p:nvSpPr>
        <p:spPr>
          <a:xfrm>
            <a:off x="2660373" y="1932516"/>
            <a:ext cx="6622319" cy="2308324"/>
          </a:xfrm>
          <a:prstGeom prst="rect">
            <a:avLst/>
          </a:prstGeom>
        </p:spPr>
        <p:txBody>
          <a:bodyPr wrap="square">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Tilføj og fjern komponenter på en indholdsside </a:t>
            </a:r>
          </a:p>
        </p:txBody>
      </p:sp>
      <p:sp>
        <p:nvSpPr>
          <p:cNvPr id="4" name="Titel"/>
          <p:cNvSpPr>
            <a:spLocks noGrp="1"/>
          </p:cNvSpPr>
          <p:nvPr>
            <p:ph type="title"/>
          </p:nvPr>
        </p:nvSpPr>
        <p:spPr>
          <a:xfrm>
            <a:off x="2521680" y="170916"/>
            <a:ext cx="714863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407696729"/>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p tekst">
            <a:extLst>
              <a:ext uri="{FF2B5EF4-FFF2-40B4-BE49-F238E27FC236}">
                <a16:creationId xmlns:a16="http://schemas.microsoft.com/office/drawing/2014/main" id="{07B72F27-B849-41C4-9A11-FE6B1D2DF346}"/>
              </a:ext>
            </a:extLst>
          </p:cNvPr>
          <p:cNvSpPr txBox="1">
            <a:spLocks/>
          </p:cNvSpPr>
          <p:nvPr/>
        </p:nvSpPr>
        <p:spPr>
          <a:xfrm>
            <a:off x="4702572" y="5309092"/>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trin-vejledningen ‘Rediger indholdsside’.</a:t>
            </a:r>
          </a:p>
        </p:txBody>
      </p:sp>
      <p:sp>
        <p:nvSpPr>
          <p:cNvPr id="3" name="Text Placeholder">
            <a:extLst>
              <a:ext uri="{FF2B5EF4-FFF2-40B4-BE49-F238E27FC236}">
                <a16:creationId xmlns:a16="http://schemas.microsoft.com/office/drawing/2014/main" id="{8AF1F249-7E1D-4181-A904-DAB782AA3713}"/>
              </a:ext>
            </a:extLst>
          </p:cNvPr>
          <p:cNvSpPr txBox="1">
            <a:spLocks/>
          </p:cNvSpPr>
          <p:nvPr/>
        </p:nvSpPr>
        <p:spPr>
          <a:xfrm>
            <a:off x="4268463" y="2191871"/>
            <a:ext cx="5976364" cy="33485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dirty="0">
                <a:solidFill>
                  <a:srgbClr val="FFFFFF"/>
                </a:solidFill>
                <a:latin typeface="Arial" panose="020B0604020202020204" pitchFamily="34" charset="0"/>
                <a:cs typeface="Arial" panose="020B0604020202020204" pitchFamily="34" charset="0"/>
              </a:rPr>
              <a:t>Redigér en eksisterende indholdsside, og gem løbende dine ændringer.</a:t>
            </a:r>
          </a:p>
          <a:p>
            <a:pPr lvl="1"/>
            <a:endParaRPr lang="da-DK" sz="1400" dirty="0">
              <a:solidFill>
                <a:srgbClr val="FFFFFF"/>
              </a:solidFill>
              <a:latin typeface="Arial" panose="020B0604020202020204" pitchFamily="34" charset="0"/>
              <a:cs typeface="Arial" panose="020B0604020202020204" pitchFamily="34" charset="0"/>
            </a:endParaRPr>
          </a:p>
          <a:p>
            <a:pPr marL="800100" lvl="1" indent="-342900">
              <a:lnSpc>
                <a:spcPct val="100000"/>
              </a:lnSpc>
              <a:buFont typeface="+mj-lt"/>
              <a:buAutoNum type="arabicPeriod"/>
            </a:pPr>
            <a:r>
              <a:rPr lang="en-US" sz="1400" dirty="0">
                <a:solidFill>
                  <a:srgbClr val="FFFFFF"/>
                </a:solidFill>
                <a:latin typeface="Arial" panose="020B0604020202020204" pitchFamily="34" charset="0"/>
                <a:cs typeface="Arial" panose="020B0604020202020204" pitchFamily="34" charset="0"/>
              </a:rPr>
              <a:t>T</a:t>
            </a:r>
            <a:r>
              <a:rPr lang="da-DK" sz="1400" dirty="0" err="1">
                <a:solidFill>
                  <a:srgbClr val="FFFFFF"/>
                </a:solidFill>
                <a:latin typeface="Arial" panose="020B0604020202020204" pitchFamily="34" charset="0"/>
                <a:cs typeface="Arial" panose="020B0604020202020204" pitchFamily="34" charset="0"/>
              </a:rPr>
              <a:t>ilføj</a:t>
            </a:r>
            <a:r>
              <a:rPr lang="da-DK" sz="1400" dirty="0">
                <a:solidFill>
                  <a:srgbClr val="FFFFFF"/>
                </a:solidFill>
                <a:latin typeface="Arial" panose="020B0604020202020204" pitchFamily="34" charset="0"/>
                <a:cs typeface="Arial" panose="020B0604020202020204" pitchFamily="34" charset="0"/>
              </a:rPr>
              <a:t> en ny </a:t>
            </a:r>
            <a:r>
              <a:rPr lang="da-DK" sz="1400" dirty="0" err="1">
                <a:solidFill>
                  <a:srgbClr val="FFFFFF"/>
                </a:solidFill>
                <a:latin typeface="Arial" panose="020B0604020202020204" pitchFamily="34" charset="0"/>
                <a:cs typeface="Arial" panose="020B0604020202020204" pitchFamily="34" charset="0"/>
              </a:rPr>
              <a:t>mikroartikel</a:t>
            </a:r>
            <a:r>
              <a:rPr lang="da-DK" sz="1400" dirty="0">
                <a:solidFill>
                  <a:srgbClr val="FFFFFF"/>
                </a:solidFill>
                <a:latin typeface="Arial" panose="020B0604020202020204" pitchFamily="34" charset="0"/>
                <a:cs typeface="Arial" panose="020B0604020202020204" pitchFamily="34" charset="0"/>
              </a:rPr>
              <a:t>.</a:t>
            </a:r>
          </a:p>
          <a:p>
            <a:pPr marL="800100" lvl="1" indent="-342900">
              <a:lnSpc>
                <a:spcPct val="10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Tilføj en selvbetjeningsløsning til en </a:t>
            </a:r>
            <a:r>
              <a:rPr lang="da-DK" sz="1400" dirty="0" err="1">
                <a:solidFill>
                  <a:srgbClr val="FFFFFF"/>
                </a:solidFill>
                <a:latin typeface="Arial" panose="020B0604020202020204" pitchFamily="34" charset="0"/>
                <a:cs typeface="Arial" panose="020B0604020202020204" pitchFamily="34" charset="0"/>
              </a:rPr>
              <a:t>mikroartikel</a:t>
            </a:r>
            <a:r>
              <a:rPr lang="da-DK" sz="1400" dirty="0">
                <a:solidFill>
                  <a:srgbClr val="FFFFFF"/>
                </a:solidFill>
                <a:latin typeface="Arial" panose="020B0604020202020204" pitchFamily="34" charset="0"/>
                <a:cs typeface="Arial" panose="020B0604020202020204" pitchFamily="34" charset="0"/>
              </a:rPr>
              <a:t>.</a:t>
            </a:r>
          </a:p>
          <a:p>
            <a:pPr marL="800100" lvl="1" indent="-342900">
              <a:lnSpc>
                <a:spcPct val="10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Fjern en selvbetjeningsløsning fra en </a:t>
            </a:r>
            <a:r>
              <a:rPr lang="da-DK" sz="1400" dirty="0" err="1">
                <a:solidFill>
                  <a:srgbClr val="FFFFFF"/>
                </a:solidFill>
                <a:latin typeface="Arial" panose="020B0604020202020204" pitchFamily="34" charset="0"/>
                <a:cs typeface="Arial" panose="020B0604020202020204" pitchFamily="34" charset="0"/>
              </a:rPr>
              <a:t>mikroartikel</a:t>
            </a:r>
            <a:r>
              <a:rPr lang="da-DK" sz="1400" dirty="0">
                <a:solidFill>
                  <a:srgbClr val="FFFFFF"/>
                </a:solidFill>
                <a:latin typeface="Arial" panose="020B0604020202020204" pitchFamily="34" charset="0"/>
                <a:cs typeface="Arial" panose="020B0604020202020204" pitchFamily="34" charset="0"/>
              </a:rPr>
              <a:t>.</a:t>
            </a:r>
          </a:p>
          <a:p>
            <a:pPr marL="800100" lvl="1" indent="-342900">
              <a:lnSpc>
                <a:spcPct val="10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Slet en mikroartikel i både sidevisningen og i indholdsvisningen (Husk fremover: kun efter aftale, da der kan være lokalt indhold, som vil gå tabt.).</a:t>
            </a:r>
          </a:p>
          <a:p>
            <a:pPr marL="800100" lvl="1" indent="-342900">
              <a:lnSpc>
                <a:spcPct val="10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Skift rækkefølge på </a:t>
            </a:r>
            <a:r>
              <a:rPr lang="da-DK" sz="1400" dirty="0" err="1">
                <a:solidFill>
                  <a:srgbClr val="FFFFFF"/>
                </a:solidFill>
                <a:latin typeface="Arial" panose="020B0604020202020204" pitchFamily="34" charset="0"/>
                <a:cs typeface="Arial" panose="020B0604020202020204" pitchFamily="34" charset="0"/>
              </a:rPr>
              <a:t>mikroartiklerne</a:t>
            </a:r>
            <a:r>
              <a:rPr lang="da-DK" sz="1400" dirty="0">
                <a:solidFill>
                  <a:srgbClr val="FFFFFF"/>
                </a:solidFill>
                <a:latin typeface="Arial" panose="020B0604020202020204" pitchFamily="34" charset="0"/>
                <a:cs typeface="Arial" panose="020B0604020202020204" pitchFamily="34" charset="0"/>
              </a:rPr>
              <a:t>.</a:t>
            </a:r>
          </a:p>
          <a:p>
            <a:pPr marL="800100" lvl="1" indent="-342900">
              <a:lnSpc>
                <a:spcPct val="10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Gem (afvent lektion 4 om udgivelse).</a:t>
            </a:r>
          </a:p>
          <a:p>
            <a:pPr marL="0" indent="0">
              <a:buNone/>
            </a:pPr>
            <a:endParaRPr lang="da-DK" sz="1400" dirty="0">
              <a:solidFill>
                <a:srgbClr val="FFFFFF"/>
              </a:solidFill>
              <a:latin typeface="Arial" panose="020B0604020202020204" pitchFamily="34" charset="0"/>
              <a:cs typeface="Arial" panose="020B0604020202020204" pitchFamily="34" charset="0"/>
            </a:endParaRPr>
          </a:p>
        </p:txBody>
      </p:sp>
      <p:sp>
        <p:nvSpPr>
          <p:cNvPr id="5" name="Rektangel" title="&quot;&quot;">
            <a:extLst>
              <a:ext uri="{FF2B5EF4-FFF2-40B4-BE49-F238E27FC236}">
                <a16:creationId xmlns:a16="http://schemas.microsoft.com/office/drawing/2014/main" id="{235DEA24-7449-4145-A21A-D9BA72C4AF70}"/>
              </a:ext>
            </a:extLst>
          </p:cNvPr>
          <p:cNvSpPr/>
          <p:nvPr/>
        </p:nvSpPr>
        <p:spPr>
          <a:xfrm flipV="1">
            <a:off x="4268463" y="1651960"/>
            <a:ext cx="182753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2F01400E-625C-4545-88D9-0DB59383DCC3}"/>
              </a:ext>
            </a:extLst>
          </p:cNvPr>
          <p:cNvSpPr txBox="1">
            <a:spLocks/>
          </p:cNvSpPr>
          <p:nvPr/>
        </p:nvSpPr>
        <p:spPr>
          <a:xfrm>
            <a:off x="4268463" y="1157768"/>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solidFill>
                  <a:srgbClr val="FFFFFF"/>
                </a:solidFill>
                <a:latin typeface="Arial" panose="020B0604020202020204" pitchFamily="34" charset="0"/>
                <a:cs typeface="Arial" panose="020B0604020202020204" pitchFamily="34" charset="0"/>
              </a:rPr>
              <a:t>Øvelse 3b</a:t>
            </a:r>
          </a:p>
        </p:txBody>
      </p:sp>
      <p:sp>
        <p:nvSpPr>
          <p:cNvPr id="6" name="Titel"/>
          <p:cNvSpPr>
            <a:spLocks noGrp="1"/>
          </p:cNvSpPr>
          <p:nvPr>
            <p:ph type="title"/>
          </p:nvPr>
        </p:nvSpPr>
        <p:spPr>
          <a:xfrm>
            <a:off x="2634632" y="152054"/>
            <a:ext cx="704344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9" name="Billede 8" descr="#Decorative">
            <a:extLst>
              <a:ext uri="{FF2B5EF4-FFF2-40B4-BE49-F238E27FC236}">
                <a16:creationId xmlns:a16="http://schemas.microsoft.com/office/drawing/2014/main" id="{16512895-42D7-00FE-5FAD-74E25D028506}"/>
              </a:ext>
            </a:extLst>
          </p:cNvPr>
          <p:cNvPicPr>
            <a:picLocks noChangeAspect="1"/>
          </p:cNvPicPr>
          <p:nvPr/>
        </p:nvPicPr>
        <p:blipFill>
          <a:blip r:embed="rId3"/>
          <a:stretch>
            <a:fillRect/>
          </a:stretch>
        </p:blipFill>
        <p:spPr>
          <a:xfrm>
            <a:off x="491685" y="2225788"/>
            <a:ext cx="3534215" cy="3101781"/>
          </a:xfrm>
          <a:prstGeom prst="rect">
            <a:avLst/>
          </a:prstGeom>
        </p:spPr>
      </p:pic>
    </p:spTree>
    <p:extLst>
      <p:ext uri="{BB962C8B-B14F-4D97-AF65-F5344CB8AC3E}">
        <p14:creationId xmlns:p14="http://schemas.microsoft.com/office/powerpoint/2010/main" val="2462162273"/>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a:extLst>
              <a:ext uri="{FF2B5EF4-FFF2-40B4-BE49-F238E27FC236}">
                <a16:creationId xmlns:a16="http://schemas.microsoft.com/office/drawing/2014/main" id="{825C3424-DABC-4E5F-B20E-68F651D3AF47}"/>
              </a:ext>
            </a:extLst>
          </p:cNvPr>
          <p:cNvSpPr txBox="1"/>
          <p:nvPr/>
        </p:nvSpPr>
        <p:spPr>
          <a:xfrm>
            <a:off x="1026928" y="2274838"/>
            <a:ext cx="5499100" cy="2308324"/>
          </a:xfrm>
          <a:prstGeom prst="rect">
            <a:avLst/>
          </a:prstGeom>
          <a:noFill/>
        </p:spPr>
        <p:txBody>
          <a:bodyPr wrap="square">
            <a:spAutoFit/>
          </a:bodyPr>
          <a:lstStyle/>
          <a:p>
            <a:r>
              <a:rPr lang="da-DK" sz="1600" b="1" dirty="0">
                <a:solidFill>
                  <a:srgbClr val="FFFFFF"/>
                </a:solidFill>
                <a:latin typeface="Arial" panose="020B0604020202020204" pitchFamily="34" charset="0"/>
                <a:cs typeface="Arial" panose="020B0604020202020204" pitchFamily="34" charset="0"/>
              </a:rPr>
              <a:t>I </a:t>
            </a:r>
            <a:r>
              <a:rPr lang="da-DK" sz="1600" b="1" dirty="0" err="1">
                <a:solidFill>
                  <a:srgbClr val="FFFFFF"/>
                </a:solidFill>
                <a:latin typeface="Arial" panose="020B0604020202020204" pitchFamily="34" charset="0"/>
                <a:cs typeface="Arial" panose="020B0604020202020204" pitchFamily="34" charset="0"/>
              </a:rPr>
              <a:t>FAQ´en</a:t>
            </a:r>
            <a:r>
              <a:rPr lang="da-DK" sz="1600" b="1" dirty="0">
                <a:solidFill>
                  <a:srgbClr val="FFFFFF"/>
                </a:solidFill>
                <a:latin typeface="Arial" panose="020B0604020202020204" pitchFamily="34" charset="0"/>
                <a:cs typeface="Arial" panose="020B0604020202020204" pitchFamily="34" charset="0"/>
              </a:rPr>
              <a:t> kan du finde svar på de fleste spørgsmål, bl.a.:</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 </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hvordan du hurtigt kan gemme dit arbejde</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om du kan rulle siden tilbage til en tidligere version</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om du kan lave en ny side eller mikroartikel som kopi af en eksisterende side</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hvornår du timer ud, hvis du ikke har været aktiv i Sitecore (</a:t>
            </a:r>
            <a:r>
              <a:rPr lang="da-DK" sz="1600" dirty="0" err="1">
                <a:solidFill>
                  <a:srgbClr val="FFFFFF"/>
                </a:solidFill>
                <a:latin typeface="Arial" panose="020B0604020202020204" pitchFamily="34" charset="0"/>
                <a:cs typeface="Arial" panose="020B0604020202020204" pitchFamily="34" charset="0"/>
              </a:rPr>
              <a:t>NemLogin</a:t>
            </a:r>
            <a:r>
              <a:rPr lang="da-DK" sz="1600" dirty="0">
                <a:solidFill>
                  <a:srgbClr val="FFFFFF"/>
                </a:solidFill>
                <a:latin typeface="Arial" panose="020B0604020202020204" pitchFamily="34" charset="0"/>
                <a:cs typeface="Arial" panose="020B0604020202020204" pitchFamily="34" charset="0"/>
              </a:rPr>
              <a:t>).</a:t>
            </a:r>
          </a:p>
        </p:txBody>
      </p:sp>
      <p:sp>
        <p:nvSpPr>
          <p:cNvPr id="6" name="Rektangel" title="&quot;&quot;">
            <a:extLst>
              <a:ext uri="{FF2B5EF4-FFF2-40B4-BE49-F238E27FC236}">
                <a16:creationId xmlns:a16="http://schemas.microsoft.com/office/drawing/2014/main" id="{C66226F1-7F7C-4DFD-A98C-92BA0EF168A0}"/>
              </a:ext>
            </a:extLst>
          </p:cNvPr>
          <p:cNvSpPr/>
          <p:nvPr/>
        </p:nvSpPr>
        <p:spPr>
          <a:xfrm>
            <a:off x="952500" y="1526088"/>
            <a:ext cx="143982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193C04CD-6059-4B94-BBF5-74414F8CA230}"/>
              </a:ext>
            </a:extLst>
          </p:cNvPr>
          <p:cNvSpPr txBox="1">
            <a:spLocks/>
          </p:cNvSpPr>
          <p:nvPr/>
        </p:nvSpPr>
        <p:spPr>
          <a:xfrm>
            <a:off x="831540" y="1157768"/>
            <a:ext cx="312274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Tips og FAQ</a:t>
            </a:r>
          </a:p>
        </p:txBody>
      </p:sp>
      <p:sp>
        <p:nvSpPr>
          <p:cNvPr id="11" name="Titel 1"/>
          <p:cNvSpPr txBox="1">
            <a:spLocks/>
          </p:cNvSpPr>
          <p:nvPr/>
        </p:nvSpPr>
        <p:spPr>
          <a:xfrm>
            <a:off x="4615070" y="8874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800" b="1">
                <a:solidFill>
                  <a:schemeClr val="bg1"/>
                </a:solidFill>
                <a:latin typeface="Arial" panose="020B0604020202020204" pitchFamily="34" charset="0"/>
                <a:cs typeface="Arial" panose="020B0604020202020204" pitchFamily="34" charset="0"/>
              </a:rPr>
              <a:t>Tips &amp; FAQ</a:t>
            </a:r>
            <a:endParaRPr lang="da-DK" sz="2800" b="1" dirty="0">
              <a:solidFill>
                <a:schemeClr val="bg1"/>
              </a:solidFill>
              <a:latin typeface="Arial" panose="020B0604020202020204" pitchFamily="34" charset="0"/>
              <a:cs typeface="Arial" panose="020B0604020202020204" pitchFamily="34" charset="0"/>
            </a:endParaRPr>
          </a:p>
        </p:txBody>
      </p:sp>
      <p:pic>
        <p:nvPicPr>
          <p:cNvPr id="3" name="Billede 2" descr="Side fra FAQ´en">
            <a:extLst>
              <a:ext uri="{FF2B5EF4-FFF2-40B4-BE49-F238E27FC236}">
                <a16:creationId xmlns:a16="http://schemas.microsoft.com/office/drawing/2014/main" id="{A19E2223-7D02-0A1D-C741-C6DBDBD32B72}"/>
              </a:ext>
            </a:extLst>
          </p:cNvPr>
          <p:cNvPicPr>
            <a:picLocks noChangeAspect="1"/>
          </p:cNvPicPr>
          <p:nvPr/>
        </p:nvPicPr>
        <p:blipFill>
          <a:blip r:embed="rId3"/>
          <a:stretch>
            <a:fillRect/>
          </a:stretch>
        </p:blipFill>
        <p:spPr>
          <a:xfrm>
            <a:off x="7080945" y="751522"/>
            <a:ext cx="3881328" cy="5554639"/>
          </a:xfrm>
          <a:prstGeom prst="rect">
            <a:avLst/>
          </a:prstGeom>
        </p:spPr>
      </p:pic>
    </p:spTree>
    <p:extLst>
      <p:ext uri="{BB962C8B-B14F-4D97-AF65-F5344CB8AC3E}">
        <p14:creationId xmlns:p14="http://schemas.microsoft.com/office/powerpoint/2010/main" val="1640019721"/>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
          <p:cNvSpPr/>
          <p:nvPr/>
        </p:nvSpPr>
        <p:spPr>
          <a:xfrm>
            <a:off x="934830" y="3059668"/>
            <a:ext cx="4756430" cy="369332"/>
          </a:xfrm>
          <a:prstGeom prst="rect">
            <a:avLst/>
          </a:prstGeom>
        </p:spPr>
        <p:txBody>
          <a:bodyPr wrap="none">
            <a:spAutoFit/>
          </a:bodyPr>
          <a:lstStyle/>
          <a:p>
            <a:r>
              <a:rPr lang="da-DK" dirty="0">
                <a:solidFill>
                  <a:srgbClr val="FFFFFF"/>
                </a:solidFill>
                <a:latin typeface="Arial" panose="020B0604020202020204" pitchFamily="34" charset="0"/>
                <a:ea typeface="+mj-ea"/>
                <a:cs typeface="Arial" panose="020B0604020202020204" pitchFamily="34" charset="0"/>
              </a:rPr>
              <a:t>1. Du kan gemme siden med genvejen </a:t>
            </a:r>
            <a:r>
              <a:rPr lang="da-DK" dirty="0" err="1">
                <a:solidFill>
                  <a:srgbClr val="FFFFFF"/>
                </a:solidFill>
                <a:latin typeface="Arial" panose="020B0604020202020204" pitchFamily="34" charset="0"/>
                <a:ea typeface="+mj-ea"/>
                <a:cs typeface="Arial" panose="020B0604020202020204" pitchFamily="34" charset="0"/>
              </a:rPr>
              <a:t>ctrl+s</a:t>
            </a:r>
            <a:endParaRPr lang="da-DK" dirty="0"/>
          </a:p>
        </p:txBody>
      </p:sp>
      <p:sp>
        <p:nvSpPr>
          <p:cNvPr id="4" name="Titel 1"/>
          <p:cNvSpPr>
            <a:spLocks noGrp="1"/>
          </p:cNvSpPr>
          <p:nvPr>
            <p:ph type="title"/>
          </p:nvPr>
        </p:nvSpPr>
        <p:spPr>
          <a:xfrm>
            <a:off x="4615070" y="88741"/>
            <a:ext cx="10515600" cy="1325563"/>
          </a:xfrm>
        </p:spPr>
        <p:txBody>
          <a:bodyPr/>
          <a:lstStyle/>
          <a:p>
            <a:r>
              <a:rPr lang="da-DK" sz="2800" b="1" dirty="0">
                <a:solidFill>
                  <a:schemeClr val="bg1"/>
                </a:solidFill>
                <a:latin typeface="Arial" panose="020B0604020202020204" pitchFamily="34" charset="0"/>
                <a:cs typeface="Arial" panose="020B0604020202020204" pitchFamily="34" charset="0"/>
              </a:rPr>
              <a:t>Tips &amp; FAQ</a:t>
            </a:r>
          </a:p>
        </p:txBody>
      </p:sp>
      <p:pic>
        <p:nvPicPr>
          <p:cNvPr id="5" name="Billede 4" descr="Eksempel på svar vedr. genvej til at  gemme med CTRL + S">
            <a:extLst>
              <a:ext uri="{FF2B5EF4-FFF2-40B4-BE49-F238E27FC236}">
                <a16:creationId xmlns:a16="http://schemas.microsoft.com/office/drawing/2014/main" id="{29DB50FE-A81B-A6F9-5773-939ECEC29C54}"/>
              </a:ext>
            </a:extLst>
          </p:cNvPr>
          <p:cNvPicPr>
            <a:picLocks noChangeAspect="1"/>
          </p:cNvPicPr>
          <p:nvPr/>
        </p:nvPicPr>
        <p:blipFill>
          <a:blip r:embed="rId3"/>
          <a:stretch>
            <a:fillRect/>
          </a:stretch>
        </p:blipFill>
        <p:spPr>
          <a:xfrm>
            <a:off x="6794571" y="751522"/>
            <a:ext cx="3977324" cy="5728996"/>
          </a:xfrm>
          <a:prstGeom prst="rect">
            <a:avLst/>
          </a:prstGeom>
        </p:spPr>
      </p:pic>
    </p:spTree>
    <p:extLst>
      <p:ext uri="{BB962C8B-B14F-4D97-AF65-F5344CB8AC3E}">
        <p14:creationId xmlns:p14="http://schemas.microsoft.com/office/powerpoint/2010/main" val="2095656373"/>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
          <p:cNvSpPr/>
          <p:nvPr/>
        </p:nvSpPr>
        <p:spPr>
          <a:xfrm>
            <a:off x="862069" y="3031660"/>
            <a:ext cx="5557932" cy="369332"/>
          </a:xfrm>
          <a:prstGeom prst="rect">
            <a:avLst/>
          </a:prstGeom>
        </p:spPr>
        <p:txBody>
          <a:bodyPr wrap="none">
            <a:spAutoFit/>
          </a:bodyPr>
          <a:lstStyle/>
          <a:p>
            <a:pPr lvl="0"/>
            <a:r>
              <a:rPr lang="da-DK" dirty="0">
                <a:solidFill>
                  <a:srgbClr val="FFFFFF"/>
                </a:solidFill>
                <a:latin typeface="Arial" panose="020B0604020202020204" pitchFamily="34" charset="0"/>
                <a:cs typeface="Arial" panose="020B0604020202020204" pitchFamily="34" charset="0"/>
              </a:rPr>
              <a:t>2. Nej, du kan ikke rulle tilbage til en tidligere version</a:t>
            </a:r>
          </a:p>
        </p:txBody>
      </p:sp>
      <p:sp>
        <p:nvSpPr>
          <p:cNvPr id="6" name="Titel 1"/>
          <p:cNvSpPr txBox="1">
            <a:spLocks/>
          </p:cNvSpPr>
          <p:nvPr/>
        </p:nvSpPr>
        <p:spPr>
          <a:xfrm>
            <a:off x="4615070" y="8874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800" b="1">
                <a:solidFill>
                  <a:schemeClr val="bg1"/>
                </a:solidFill>
                <a:latin typeface="Arial" panose="020B0604020202020204" pitchFamily="34" charset="0"/>
                <a:cs typeface="Arial" panose="020B0604020202020204" pitchFamily="34" charset="0"/>
              </a:rPr>
              <a:t>Tips &amp; FAQ</a:t>
            </a:r>
            <a:endParaRPr lang="da-DK" sz="2800" b="1" dirty="0">
              <a:solidFill>
                <a:schemeClr val="bg1"/>
              </a:solidFill>
              <a:latin typeface="Arial" panose="020B0604020202020204" pitchFamily="34" charset="0"/>
              <a:cs typeface="Arial" panose="020B0604020202020204" pitchFamily="34" charset="0"/>
            </a:endParaRPr>
          </a:p>
        </p:txBody>
      </p:sp>
      <p:pic>
        <p:nvPicPr>
          <p:cNvPr id="4" name="Billede 3" descr="Svar vedr. tidligere versioner.">
            <a:extLst>
              <a:ext uri="{FF2B5EF4-FFF2-40B4-BE49-F238E27FC236}">
                <a16:creationId xmlns:a16="http://schemas.microsoft.com/office/drawing/2014/main" id="{44A773BA-3303-2B16-354B-77F33891C02B}"/>
              </a:ext>
            </a:extLst>
          </p:cNvPr>
          <p:cNvPicPr>
            <a:picLocks noChangeAspect="1"/>
          </p:cNvPicPr>
          <p:nvPr/>
        </p:nvPicPr>
        <p:blipFill>
          <a:blip r:embed="rId3"/>
          <a:stretch>
            <a:fillRect/>
          </a:stretch>
        </p:blipFill>
        <p:spPr>
          <a:xfrm>
            <a:off x="6763721" y="970384"/>
            <a:ext cx="3925855" cy="5542384"/>
          </a:xfrm>
          <a:prstGeom prst="rect">
            <a:avLst/>
          </a:prstGeom>
        </p:spPr>
      </p:pic>
    </p:spTree>
    <p:extLst>
      <p:ext uri="{BB962C8B-B14F-4D97-AF65-F5344CB8AC3E}">
        <p14:creationId xmlns:p14="http://schemas.microsoft.com/office/powerpoint/2010/main" val="2398035834"/>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
          <p:cNvSpPr/>
          <p:nvPr/>
        </p:nvSpPr>
        <p:spPr>
          <a:xfrm>
            <a:off x="990600" y="3066890"/>
            <a:ext cx="5559490" cy="646331"/>
          </a:xfrm>
          <a:prstGeom prst="rect">
            <a:avLst/>
          </a:prstGeom>
        </p:spPr>
        <p:txBody>
          <a:bodyPr wrap="square">
            <a:spAutoFit/>
          </a:bodyPr>
          <a:lstStyle/>
          <a:p>
            <a:pPr lvl="0"/>
            <a:r>
              <a:rPr lang="da-DK" dirty="0">
                <a:solidFill>
                  <a:srgbClr val="FFFFFF"/>
                </a:solidFill>
                <a:latin typeface="Arial" panose="020B0604020202020204" pitchFamily="34" charset="0"/>
                <a:cs typeface="Arial" panose="020B0604020202020204" pitchFamily="34" charset="0"/>
              </a:rPr>
              <a:t>3. Nej, du må ikke oprette ny side eller </a:t>
            </a:r>
            <a:r>
              <a:rPr lang="da-DK" dirty="0" err="1">
                <a:solidFill>
                  <a:srgbClr val="FFFFFF"/>
                </a:solidFill>
                <a:latin typeface="Arial" panose="020B0604020202020204" pitchFamily="34" charset="0"/>
                <a:cs typeface="Arial" panose="020B0604020202020204" pitchFamily="34" charset="0"/>
              </a:rPr>
              <a:t>mikroartikler</a:t>
            </a:r>
            <a:r>
              <a:rPr lang="da-DK" dirty="0">
                <a:solidFill>
                  <a:srgbClr val="FFFFFF"/>
                </a:solidFill>
                <a:latin typeface="Arial" panose="020B0604020202020204" pitchFamily="34" charset="0"/>
                <a:cs typeface="Arial" panose="020B0604020202020204" pitchFamily="34" charset="0"/>
              </a:rPr>
              <a:t> som kopier af eksisterende</a:t>
            </a:r>
          </a:p>
        </p:txBody>
      </p:sp>
      <p:sp>
        <p:nvSpPr>
          <p:cNvPr id="7" name="Titel 1"/>
          <p:cNvSpPr txBox="1">
            <a:spLocks/>
          </p:cNvSpPr>
          <p:nvPr/>
        </p:nvSpPr>
        <p:spPr>
          <a:xfrm>
            <a:off x="4615070" y="8874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800" b="1">
                <a:solidFill>
                  <a:schemeClr val="bg1"/>
                </a:solidFill>
                <a:latin typeface="Arial" panose="020B0604020202020204" pitchFamily="34" charset="0"/>
                <a:cs typeface="Arial" panose="020B0604020202020204" pitchFamily="34" charset="0"/>
              </a:rPr>
              <a:t>Tips &amp; FAQ</a:t>
            </a:r>
            <a:endParaRPr lang="da-DK" sz="2800" b="1" dirty="0">
              <a:solidFill>
                <a:schemeClr val="bg1"/>
              </a:solidFill>
              <a:latin typeface="Arial" panose="020B0604020202020204" pitchFamily="34" charset="0"/>
              <a:cs typeface="Arial" panose="020B0604020202020204" pitchFamily="34" charset="0"/>
            </a:endParaRPr>
          </a:p>
        </p:txBody>
      </p:sp>
      <p:pic>
        <p:nvPicPr>
          <p:cNvPr id="4" name="Billede 3" descr="Man kan ikke oprette en kopi af en side eller mikroartikel.">
            <a:extLst>
              <a:ext uri="{FF2B5EF4-FFF2-40B4-BE49-F238E27FC236}">
                <a16:creationId xmlns:a16="http://schemas.microsoft.com/office/drawing/2014/main" id="{FE854EC1-32C2-71C2-F895-AF54FDFD0FA6}"/>
              </a:ext>
            </a:extLst>
          </p:cNvPr>
          <p:cNvPicPr>
            <a:picLocks noChangeAspect="1"/>
          </p:cNvPicPr>
          <p:nvPr/>
        </p:nvPicPr>
        <p:blipFill>
          <a:blip r:embed="rId3"/>
          <a:stretch>
            <a:fillRect/>
          </a:stretch>
        </p:blipFill>
        <p:spPr>
          <a:xfrm>
            <a:off x="6769359" y="920559"/>
            <a:ext cx="3827753" cy="5585324"/>
          </a:xfrm>
          <a:prstGeom prst="rect">
            <a:avLst/>
          </a:prstGeom>
        </p:spPr>
      </p:pic>
    </p:spTree>
    <p:extLst>
      <p:ext uri="{BB962C8B-B14F-4D97-AF65-F5344CB8AC3E}">
        <p14:creationId xmlns:p14="http://schemas.microsoft.com/office/powerpoint/2010/main" val="1635762013"/>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
          <p:cNvSpPr/>
          <p:nvPr/>
        </p:nvSpPr>
        <p:spPr>
          <a:xfrm>
            <a:off x="930966" y="2965173"/>
            <a:ext cx="6096000" cy="646331"/>
          </a:xfrm>
          <a:prstGeom prst="rect">
            <a:avLst/>
          </a:prstGeom>
        </p:spPr>
        <p:txBody>
          <a:bodyPr>
            <a:spAutoFit/>
          </a:bodyPr>
          <a:lstStyle/>
          <a:p>
            <a:pPr lvl="0"/>
            <a:r>
              <a:rPr lang="da-DK" dirty="0">
                <a:solidFill>
                  <a:srgbClr val="FFFFFF"/>
                </a:solidFill>
                <a:latin typeface="Arial" panose="020B0604020202020204" pitchFamily="34" charset="0"/>
                <a:cs typeface="Arial" panose="020B0604020202020204" pitchFamily="34" charset="0"/>
              </a:rPr>
              <a:t>4. Du timer ud efter 30 minutter i </a:t>
            </a:r>
            <a:r>
              <a:rPr lang="da-DK" dirty="0" err="1">
                <a:solidFill>
                  <a:srgbClr val="FFFFFF"/>
                </a:solidFill>
                <a:latin typeface="Arial" panose="020B0604020202020204" pitchFamily="34" charset="0"/>
                <a:cs typeface="Arial" panose="020B0604020202020204" pitchFamily="34" charset="0"/>
              </a:rPr>
              <a:t>Sitecore</a:t>
            </a:r>
            <a:r>
              <a:rPr lang="da-DK" dirty="0">
                <a:solidFill>
                  <a:srgbClr val="FFFFFF"/>
                </a:solidFill>
                <a:latin typeface="Arial" panose="020B0604020202020204" pitchFamily="34" charset="0"/>
                <a:cs typeface="Arial" panose="020B0604020202020204" pitchFamily="34" charset="0"/>
              </a:rPr>
              <a:t>, så vær opmærksom på at gemme dit arbejde løbende</a:t>
            </a:r>
          </a:p>
        </p:txBody>
      </p:sp>
      <p:sp>
        <p:nvSpPr>
          <p:cNvPr id="7" name="Titel 1"/>
          <p:cNvSpPr txBox="1">
            <a:spLocks/>
          </p:cNvSpPr>
          <p:nvPr/>
        </p:nvSpPr>
        <p:spPr>
          <a:xfrm>
            <a:off x="4615070" y="8874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800" b="1">
                <a:solidFill>
                  <a:schemeClr val="bg1"/>
                </a:solidFill>
                <a:latin typeface="Arial" panose="020B0604020202020204" pitchFamily="34" charset="0"/>
                <a:cs typeface="Arial" panose="020B0604020202020204" pitchFamily="34" charset="0"/>
              </a:rPr>
              <a:t>Tips &amp; FAQ</a:t>
            </a:r>
            <a:endParaRPr lang="da-DK" sz="2800" b="1" dirty="0">
              <a:solidFill>
                <a:schemeClr val="bg1"/>
              </a:solidFill>
              <a:latin typeface="Arial" panose="020B0604020202020204" pitchFamily="34" charset="0"/>
              <a:cs typeface="Arial" panose="020B0604020202020204" pitchFamily="34" charset="0"/>
            </a:endParaRPr>
          </a:p>
        </p:txBody>
      </p:sp>
      <p:pic>
        <p:nvPicPr>
          <p:cNvPr id="4" name="Billede 3" descr="Svar vedr. timer på redaktørmiljø.">
            <a:extLst>
              <a:ext uri="{FF2B5EF4-FFF2-40B4-BE49-F238E27FC236}">
                <a16:creationId xmlns:a16="http://schemas.microsoft.com/office/drawing/2014/main" id="{0EE756EC-2192-76F5-072E-43F0868B31E4}"/>
              </a:ext>
            </a:extLst>
          </p:cNvPr>
          <p:cNvPicPr>
            <a:picLocks noChangeAspect="1"/>
          </p:cNvPicPr>
          <p:nvPr/>
        </p:nvPicPr>
        <p:blipFill>
          <a:blip r:embed="rId3"/>
          <a:stretch>
            <a:fillRect/>
          </a:stretch>
        </p:blipFill>
        <p:spPr>
          <a:xfrm>
            <a:off x="6662058" y="889656"/>
            <a:ext cx="3864306" cy="5761582"/>
          </a:xfrm>
          <a:prstGeom prst="rect">
            <a:avLst/>
          </a:prstGeom>
        </p:spPr>
      </p:pic>
    </p:spTree>
    <p:extLst>
      <p:ext uri="{BB962C8B-B14F-4D97-AF65-F5344CB8AC3E}">
        <p14:creationId xmlns:p14="http://schemas.microsoft.com/office/powerpoint/2010/main" val="450656332"/>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39C29-A447-AE0B-166E-0CE80F0F75FE}"/>
            </a:ext>
          </a:extLst>
        </p:cNvPr>
        <p:cNvGrpSpPr/>
        <p:nvPr/>
      </p:nvGrpSpPr>
      <p:grpSpPr>
        <a:xfrm>
          <a:off x="0" y="0"/>
          <a:ext cx="0" cy="0"/>
          <a:chOff x="0" y="0"/>
          <a:chExt cx="0" cy="0"/>
        </a:xfrm>
      </p:grpSpPr>
      <p:sp>
        <p:nvSpPr>
          <p:cNvPr id="6" name="Rektangel" descr="Tabellen viser dagens program, der løber fra 9.15 til 14.30" title="Oversigt over dagens program ">
            <a:extLst>
              <a:ext uri="{FF2B5EF4-FFF2-40B4-BE49-F238E27FC236}">
                <a16:creationId xmlns:a16="http://schemas.microsoft.com/office/drawing/2014/main" id="{160A3062-E032-FE6C-D65F-DB2C1A312A88}"/>
              </a:ext>
            </a:extLst>
          </p:cNvPr>
          <p:cNvSpPr/>
          <p:nvPr/>
        </p:nvSpPr>
        <p:spPr>
          <a:xfrm>
            <a:off x="1097280" y="1346292"/>
            <a:ext cx="297942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004B404F-32C8-ED8E-933B-CCCD38F632BA}"/>
              </a:ext>
            </a:extLst>
          </p:cNvPr>
          <p:cNvSpPr txBox="1"/>
          <p:nvPr/>
        </p:nvSpPr>
        <p:spPr>
          <a:xfrm>
            <a:off x="1097280" y="834887"/>
            <a:ext cx="3474720" cy="523220"/>
          </a:xfrm>
          <a:prstGeom prst="rect">
            <a:avLst/>
          </a:prstGeom>
          <a:noFill/>
        </p:spPr>
        <p:txBody>
          <a:bodyPr wrap="square" rtlCol="0">
            <a:spAutoFit/>
          </a:bodyPr>
          <a:lstStyle/>
          <a:p>
            <a:r>
              <a:rPr lang="da-DK" sz="2800" b="1" dirty="0">
                <a:solidFill>
                  <a:prstClr val="white"/>
                </a:solidFill>
                <a:latin typeface="Arial" panose="020B0604020202020204" pitchFamily="34" charset="0"/>
                <a:ea typeface="+mj-ea"/>
                <a:cs typeface="Arial" panose="020B0604020202020204" pitchFamily="34" charset="0"/>
              </a:rPr>
              <a:t>Dagens program</a:t>
            </a:r>
            <a:endParaRPr lang="da-DK" sz="2800" dirty="0"/>
          </a:p>
        </p:txBody>
      </p:sp>
      <p:sp>
        <p:nvSpPr>
          <p:cNvPr id="8" name="Titel 1">
            <a:extLst>
              <a:ext uri="{FF2B5EF4-FFF2-40B4-BE49-F238E27FC236}">
                <a16:creationId xmlns:a16="http://schemas.microsoft.com/office/drawing/2014/main" id="{D3216255-B702-3306-7949-B19901EDA7FF}"/>
              </a:ext>
            </a:extLst>
          </p:cNvPr>
          <p:cNvSpPr>
            <a:spLocks noGrp="1"/>
          </p:cNvSpPr>
          <p:nvPr>
            <p:ph type="title"/>
          </p:nvPr>
        </p:nvSpPr>
        <p:spPr>
          <a:xfrm>
            <a:off x="3788465" y="172105"/>
            <a:ext cx="5463209" cy="1325563"/>
          </a:xfrm>
        </p:spPr>
        <p:txBody>
          <a:bodyPr/>
          <a:lstStyle/>
          <a:p>
            <a:r>
              <a:rPr lang="da-DK" sz="2000" b="1" dirty="0">
                <a:solidFill>
                  <a:srgbClr val="FFFFFF"/>
                </a:solidFill>
                <a:latin typeface="Arial" panose="020B0604020202020204" pitchFamily="34" charset="0"/>
                <a:ea typeface="+mn-ea"/>
                <a:cs typeface="Arial" panose="020B0604020202020204" pitchFamily="34" charset="0"/>
              </a:rPr>
              <a:t>Lektion 4: udgivelse</a:t>
            </a:r>
            <a:endParaRPr lang="da-DK" dirty="0"/>
          </a:p>
        </p:txBody>
      </p:sp>
      <p:graphicFrame>
        <p:nvGraphicFramePr>
          <p:cNvPr id="3" name="Table 1" descr="#AltTextNotRequired">
            <a:extLst>
              <a:ext uri="{FF2B5EF4-FFF2-40B4-BE49-F238E27FC236}">
                <a16:creationId xmlns:a16="http://schemas.microsoft.com/office/drawing/2014/main" id="{73C28C68-0376-372E-1933-D4FF7C5F272F}"/>
              </a:ext>
            </a:extLst>
          </p:cNvPr>
          <p:cNvGraphicFramePr>
            <a:graphicFrameLocks noGrp="1"/>
          </p:cNvGraphicFramePr>
          <p:nvPr>
            <p:extLst>
              <p:ext uri="{D42A27DB-BD31-4B8C-83A1-F6EECF244321}">
                <p14:modId xmlns:p14="http://schemas.microsoft.com/office/powerpoint/2010/main" val="2211662209"/>
              </p:ext>
            </p:extLst>
          </p:nvPr>
        </p:nvGraphicFramePr>
        <p:xfrm>
          <a:off x="1745430" y="1764368"/>
          <a:ext cx="9062270" cy="4052020"/>
        </p:xfrm>
        <a:graphic>
          <a:graphicData uri="http://schemas.openxmlformats.org/drawingml/2006/table">
            <a:tbl>
              <a:tblPr firstRow="1" bandRow="1">
                <a:tableStyleId>{5FD0F851-EC5A-4D38-B0AD-8093EC10F338}</a:tableStyleId>
              </a:tblPr>
              <a:tblGrid>
                <a:gridCol w="1543870">
                  <a:extLst>
                    <a:ext uri="{9D8B030D-6E8A-4147-A177-3AD203B41FA5}">
                      <a16:colId xmlns:a16="http://schemas.microsoft.com/office/drawing/2014/main" val="1841443439"/>
                    </a:ext>
                  </a:extLst>
                </a:gridCol>
                <a:gridCol w="2993733">
                  <a:extLst>
                    <a:ext uri="{9D8B030D-6E8A-4147-A177-3AD203B41FA5}">
                      <a16:colId xmlns:a16="http://schemas.microsoft.com/office/drawing/2014/main" val="839090510"/>
                    </a:ext>
                  </a:extLst>
                </a:gridCol>
                <a:gridCol w="1545951">
                  <a:extLst>
                    <a:ext uri="{9D8B030D-6E8A-4147-A177-3AD203B41FA5}">
                      <a16:colId xmlns:a16="http://schemas.microsoft.com/office/drawing/2014/main" val="1409426761"/>
                    </a:ext>
                  </a:extLst>
                </a:gridCol>
                <a:gridCol w="2978716">
                  <a:extLst>
                    <a:ext uri="{9D8B030D-6E8A-4147-A177-3AD203B41FA5}">
                      <a16:colId xmlns:a16="http://schemas.microsoft.com/office/drawing/2014/main" val="2831346244"/>
                    </a:ext>
                  </a:extLst>
                </a:gridCol>
              </a:tblGrid>
              <a:tr h="289430">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Lektion</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Emne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Tid</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Type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64814979"/>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Velkommen</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Velkommen til og bordet rundt</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09.15-10.00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Morgenmad og hilse på</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48870393"/>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Lektion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Introduktion til borger.dk</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10.00-11.00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745003735"/>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11.00-11.15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Pause</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930468821"/>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2</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Sitecorestruktur</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11.15-11.40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564767760"/>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3</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Rediger indholdsside del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11.40-12.00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106479869"/>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FROKOST</a:t>
                      </a: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12.00-12.30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Pause</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17828611"/>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3</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Rediger indholdsside del 2</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12.30-13.00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771664372"/>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4</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Udgivelse (publicering)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13.00-13.20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47807759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5</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Genbrugelige links</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13.20-13.35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97993468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6</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Opret indholdsside del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13.35-14.00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651422870"/>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pPr>
                      <a:endParaRPr lang="en-DK" sz="1600" dirty="0">
                        <a:solidFill>
                          <a:schemeClr val="bg1"/>
                        </a:solidFill>
                        <a:effectLst/>
                        <a:latin typeface="Arial" panose="020B060402020202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14.00-14.10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1439471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6</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Opret indholdsside del 2</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14.10-14.40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094396227"/>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RUNDE AF</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Opsamling og evaluering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14.40-14.55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560933436"/>
                  </a:ext>
                </a:extLst>
              </a:tr>
            </a:tbl>
          </a:graphicData>
        </a:graphic>
      </p:graphicFrame>
    </p:spTree>
    <p:extLst>
      <p:ext uri="{BB962C8B-B14F-4D97-AF65-F5344CB8AC3E}">
        <p14:creationId xmlns:p14="http://schemas.microsoft.com/office/powerpoint/2010/main" val="2183351205"/>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title="&quot;&quot;">
            <a:extLst>
              <a:ext uri="{FF2B5EF4-FFF2-40B4-BE49-F238E27FC236}">
                <a16:creationId xmlns:a16="http://schemas.microsoft.com/office/drawing/2014/main" id="{B14467D3-360F-40EE-AE40-049F0CED76CB}"/>
              </a:ext>
            </a:extLst>
          </p:cNvPr>
          <p:cNvSpPr/>
          <p:nvPr/>
        </p:nvSpPr>
        <p:spPr>
          <a:xfrm>
            <a:off x="779516" y="2395310"/>
            <a:ext cx="480848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Billed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2246" y="2395310"/>
            <a:ext cx="5831614" cy="3888166"/>
          </a:xfrm>
          <a:prstGeom prst="rect">
            <a:avLst/>
          </a:prstGeom>
        </p:spPr>
      </p:pic>
      <p:sp>
        <p:nvSpPr>
          <p:cNvPr id="4" name="Titel"/>
          <p:cNvSpPr>
            <a:spLocks noGrp="1"/>
          </p:cNvSpPr>
          <p:nvPr>
            <p:ph type="title"/>
          </p:nvPr>
        </p:nvSpPr>
        <p:spPr>
          <a:xfrm>
            <a:off x="779516" y="1148818"/>
            <a:ext cx="10515600" cy="1325563"/>
          </a:xfrm>
        </p:spPr>
        <p:txBody>
          <a:bodyPr/>
          <a:lstStyle/>
          <a:p>
            <a:pPr lvl="0" defTabSz="457200">
              <a:lnSpc>
                <a:spcPct val="100000"/>
              </a:lnSpc>
              <a:spcBef>
                <a:spcPts val="0"/>
              </a:spcBef>
            </a:pPr>
            <a:r>
              <a:rPr lang="da-DK" sz="3600" b="1" dirty="0">
                <a:solidFill>
                  <a:prstClr val="white"/>
                </a:solidFill>
                <a:latin typeface="Arial" panose="020B0604020202020204" pitchFamily="34" charset="0"/>
                <a:ea typeface="+mn-ea"/>
                <a:cs typeface="Arial" panose="020B0604020202020204" pitchFamily="34" charset="0"/>
              </a:rPr>
              <a:t>Lektion 4:</a:t>
            </a:r>
            <a:br>
              <a:rPr lang="da-DK" sz="3600" b="1" dirty="0">
                <a:solidFill>
                  <a:prstClr val="white"/>
                </a:solidFill>
                <a:latin typeface="Arial" panose="020B0604020202020204" pitchFamily="34" charset="0"/>
                <a:ea typeface="+mn-ea"/>
                <a:cs typeface="Arial" panose="020B0604020202020204" pitchFamily="34" charset="0"/>
              </a:rPr>
            </a:br>
            <a:r>
              <a:rPr lang="da-DK" sz="3600" dirty="0">
                <a:solidFill>
                  <a:prstClr val="white"/>
                </a:solidFill>
                <a:latin typeface="Arial" panose="020B0604020202020204" pitchFamily="34" charset="0"/>
                <a:ea typeface="+mn-ea"/>
                <a:cs typeface="Arial" panose="020B0604020202020204" pitchFamily="34" charset="0"/>
              </a:rPr>
              <a:t>Udgivelse (publicering)</a:t>
            </a:r>
            <a:br>
              <a:rPr lang="da-DK" sz="3600" dirty="0">
                <a:solidFill>
                  <a:prstClr val="white"/>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74619705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ndkort over Danmark inden kommunalreformen 2007" title="Danmarksko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803">
            <a:off x="4035453" y="1379452"/>
            <a:ext cx="3675711" cy="4347615"/>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1" descr="Landkort over Danmark efter kommunalreformen 2007" title="Danmarskor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3381" y="1223824"/>
            <a:ext cx="3513185" cy="4155380"/>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kstfelt 2"/>
          <p:cNvSpPr txBox="1"/>
          <p:nvPr/>
        </p:nvSpPr>
        <p:spPr>
          <a:xfrm>
            <a:off x="9103711" y="2149002"/>
            <a:ext cx="2389950" cy="2062103"/>
          </a:xfrm>
          <a:prstGeom prst="rect">
            <a:avLst/>
          </a:prstGeom>
          <a:noFill/>
          <a:ln w="15875">
            <a:solidFill>
              <a:schemeClr val="bg1"/>
            </a:solidFill>
          </a:ln>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Til borgerne: borger.dk</a:t>
            </a:r>
          </a:p>
          <a:p>
            <a:endParaRPr lang="da-DK" sz="1600" b="1"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Fællesoffentlig portal</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Samarbejde og indhold fra stat, regioner og kommuner</a:t>
            </a:r>
          </a:p>
        </p:txBody>
      </p:sp>
      <p:sp>
        <p:nvSpPr>
          <p:cNvPr id="5" name="Tekstfelt 1"/>
          <p:cNvSpPr txBox="1"/>
          <p:nvPr/>
        </p:nvSpPr>
        <p:spPr>
          <a:xfrm>
            <a:off x="554639" y="942049"/>
            <a:ext cx="3048000" cy="1354217"/>
          </a:xfrm>
          <a:prstGeom prst="rect">
            <a:avLst/>
          </a:prstGeom>
          <a:noFill/>
        </p:spPr>
        <p:txBody>
          <a:bodyPr wrap="square" rtlCol="0">
            <a:spAutoFit/>
          </a:bodyPr>
          <a:lstStyle/>
          <a:p>
            <a:r>
              <a:rPr lang="da-DK" b="1" dirty="0">
                <a:solidFill>
                  <a:srgbClr val="FFFFFF"/>
                </a:solidFill>
                <a:latin typeface="Arial" panose="020B0604020202020204" pitchFamily="34" charset="0"/>
                <a:cs typeface="Arial" panose="020B0604020202020204" pitchFamily="34" charset="0"/>
              </a:rPr>
              <a:t>Kommunalreformen 2007 </a:t>
            </a:r>
          </a:p>
          <a:p>
            <a:endParaRPr lang="da-DK" sz="1600" b="1"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1. januar 2007</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272 kommuner &gt; 98</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14 amter &gt; 5 regioner</a:t>
            </a:r>
          </a:p>
        </p:txBody>
      </p:sp>
      <p:sp>
        <p:nvSpPr>
          <p:cNvPr id="13" name="Overskrift"/>
          <p:cNvSpPr>
            <a:spLocks noGrp="1"/>
          </p:cNvSpPr>
          <p:nvPr>
            <p:ph type="title"/>
          </p:nvPr>
        </p:nvSpPr>
        <p:spPr>
          <a:xfrm>
            <a:off x="4129376" y="126586"/>
            <a:ext cx="10515600" cy="1325563"/>
          </a:xfrm>
        </p:spPr>
        <p:txBody>
          <a:bodyPr/>
          <a:lstStyle/>
          <a:p>
            <a:pPr defTabSz="457200">
              <a:lnSpc>
                <a:spcPct val="100000"/>
              </a:lnSpc>
              <a:spcBef>
                <a:spcPts val="0"/>
              </a:spcBef>
            </a:pPr>
            <a:r>
              <a:rPr lang="da-DK" sz="2000" b="1" dirty="0">
                <a:solidFill>
                  <a:srgbClr val="FFFFFF"/>
                </a:solidFill>
                <a:latin typeface="Arial" panose="020B0604020202020204" pitchFamily="34" charset="0"/>
                <a:cs typeface="Arial" panose="020B0604020202020204" pitchFamily="34" charset="0"/>
              </a:rPr>
              <a:t>Lektion 1: introduktion til borger.dk </a:t>
            </a:r>
            <a:br>
              <a:rPr lang="da-DK" sz="2000" b="1" dirty="0">
                <a:solidFill>
                  <a:srgbClr val="FFFFFF"/>
                </a:solidFill>
                <a:latin typeface="Arial" panose="020B0604020202020204" pitchFamily="34" charset="0"/>
                <a:cs typeface="Arial" panose="020B0604020202020204" pitchFamily="34" charset="0"/>
              </a:rPr>
            </a:br>
            <a:br>
              <a:rPr lang="da-DK" sz="2000" b="1" dirty="0">
                <a:solidFill>
                  <a:srgbClr val="FFFFFF"/>
                </a:solidFill>
                <a:latin typeface="Arial" panose="020B0604020202020204" pitchFamily="34" charset="0"/>
                <a:ea typeface="+mn-ea"/>
                <a:cs typeface="Arial" panose="020B0604020202020204" pitchFamily="34" charset="0"/>
              </a:rPr>
            </a:br>
            <a:endParaRPr lang="da-DK" sz="2000" b="1" dirty="0">
              <a:latin typeface="Arial" panose="020B0604020202020204" pitchFamily="34" charset="0"/>
              <a:cs typeface="Arial" panose="020B0604020202020204" pitchFamily="34" charset="0"/>
            </a:endParaRPr>
          </a:p>
        </p:txBody>
      </p:sp>
      <p:sp>
        <p:nvSpPr>
          <p:cNvPr id="2" name="Tekstfelt 1">
            <a:extLst>
              <a:ext uri="{FF2B5EF4-FFF2-40B4-BE49-F238E27FC236}">
                <a16:creationId xmlns:a16="http://schemas.microsoft.com/office/drawing/2014/main" id="{DFD8A213-08E4-34D7-003D-E69D270D6620}"/>
              </a:ext>
            </a:extLst>
          </p:cNvPr>
          <p:cNvSpPr txBox="1"/>
          <p:nvPr/>
        </p:nvSpPr>
        <p:spPr>
          <a:xfrm>
            <a:off x="455118" y="2828835"/>
            <a:ext cx="3247041" cy="2031325"/>
          </a:xfrm>
          <a:prstGeom prst="rect">
            <a:avLst/>
          </a:prstGeom>
          <a:noFill/>
        </p:spPr>
        <p:txBody>
          <a:bodyPr wrap="square" rtlCol="0">
            <a:spAutoFit/>
          </a:bodyPr>
          <a:lstStyle/>
          <a:p>
            <a:r>
              <a:rPr lang="da-DK" b="1" dirty="0">
                <a:solidFill>
                  <a:srgbClr val="FFFFFF"/>
                </a:solidFill>
                <a:latin typeface="Arial" panose="020B0604020202020204" pitchFamily="34" charset="0"/>
                <a:cs typeface="Arial" panose="020B0604020202020204" pitchFamily="34" charset="0"/>
              </a:rPr>
              <a:t>Kommunalreformen 2027</a:t>
            </a:r>
          </a:p>
          <a:p>
            <a:endParaRPr lang="da-DK" b="1"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1. januar 2027</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2026 er et overgangsår</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5 regioner &gt; 4 regioner</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Region H og Region Sjælland &gt; Østdanmark</a:t>
            </a:r>
            <a:endParaRPr lang="da-DK" dirty="0"/>
          </a:p>
        </p:txBody>
      </p:sp>
      <p:pic>
        <p:nvPicPr>
          <p:cNvPr id="8" name="Billede 7" descr="Danmarkskort, der viser inddeling af landet i 4 regioner ">
            <a:extLst>
              <a:ext uri="{FF2B5EF4-FFF2-40B4-BE49-F238E27FC236}">
                <a16:creationId xmlns:a16="http://schemas.microsoft.com/office/drawing/2014/main" id="{47EEF256-841F-F1E8-484A-F8F1BF6ADE4A}"/>
              </a:ext>
            </a:extLst>
          </p:cNvPr>
          <p:cNvPicPr>
            <a:picLocks noChangeAspect="1"/>
          </p:cNvPicPr>
          <p:nvPr/>
        </p:nvPicPr>
        <p:blipFill>
          <a:blip r:embed="rId5"/>
          <a:stretch>
            <a:fillRect/>
          </a:stretch>
        </p:blipFill>
        <p:spPr>
          <a:xfrm>
            <a:off x="3609222" y="1121345"/>
            <a:ext cx="5096628" cy="4863830"/>
          </a:xfrm>
          <a:prstGeom prst="rect">
            <a:avLst/>
          </a:prstGeom>
        </p:spPr>
      </p:pic>
    </p:spTree>
    <p:extLst>
      <p:ext uri="{BB962C8B-B14F-4D97-AF65-F5344CB8AC3E}">
        <p14:creationId xmlns:p14="http://schemas.microsoft.com/office/powerpoint/2010/main" val="35413736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p tekst">
            <a:extLst>
              <a:ext uri="{FF2B5EF4-FFF2-40B4-BE49-F238E27FC236}">
                <a16:creationId xmlns:a16="http://schemas.microsoft.com/office/drawing/2014/main" id="{07B72F27-B849-41C4-9A11-FE6B1D2DF346}"/>
              </a:ext>
            </a:extLst>
          </p:cNvPr>
          <p:cNvSpPr txBox="1">
            <a:spLocks/>
          </p:cNvSpPr>
          <p:nvPr/>
        </p:nvSpPr>
        <p:spPr>
          <a:xfrm>
            <a:off x="4268463" y="5724525"/>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trin-vejledningen ‘Udgiv ændringer’.</a:t>
            </a:r>
          </a:p>
        </p:txBody>
      </p:sp>
      <p:sp>
        <p:nvSpPr>
          <p:cNvPr id="6" name="Titel 5"/>
          <p:cNvSpPr>
            <a:spLocks noGrp="1"/>
          </p:cNvSpPr>
          <p:nvPr>
            <p:ph type="title"/>
          </p:nvPr>
        </p:nvSpPr>
        <p:spPr>
          <a:xfrm>
            <a:off x="4760844" y="176212"/>
            <a:ext cx="2968487"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4: udgivelse</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
        <p:nvSpPr>
          <p:cNvPr id="4" name="Tekst"/>
          <p:cNvSpPr>
            <a:spLocks noGrp="1"/>
          </p:cNvSpPr>
          <p:nvPr>
            <p:ph sz="quarter" idx="4294967295"/>
          </p:nvPr>
        </p:nvSpPr>
        <p:spPr>
          <a:xfrm>
            <a:off x="1083366" y="2073414"/>
            <a:ext cx="6904038" cy="2665412"/>
          </a:xfrm>
          <a:prstGeom prst="rect">
            <a:avLst/>
          </a:prstGeom>
        </p:spPr>
        <p:txBody>
          <a:bodyPr/>
          <a:lstStyle/>
          <a:p>
            <a:r>
              <a:rPr lang="da-DK" sz="1800" dirty="0">
                <a:solidFill>
                  <a:srgbClr val="FFFFFF"/>
                </a:solidFill>
                <a:latin typeface="Arial" panose="020B0604020202020204" pitchFamily="34" charset="0"/>
                <a:cs typeface="Arial" panose="020B0604020202020204" pitchFamily="34" charset="0"/>
              </a:rPr>
              <a:t>Du forstår, hvad det betyder at udgive en side.</a:t>
            </a:r>
          </a:p>
          <a:p>
            <a:r>
              <a:rPr lang="da-DK" sz="1800" dirty="0">
                <a:solidFill>
                  <a:srgbClr val="FFFFFF"/>
                </a:solidFill>
                <a:latin typeface="Arial" panose="020B0604020202020204" pitchFamily="34" charset="0"/>
                <a:cs typeface="Arial" panose="020B0604020202020204" pitchFamily="34" charset="0"/>
              </a:rPr>
              <a:t>Du kan udgive en side (publicere).</a:t>
            </a:r>
          </a:p>
          <a:p>
            <a:pPr marL="0" indent="0">
              <a:buNone/>
            </a:pPr>
            <a:endParaRPr lang="da-DK" sz="1800" dirty="0"/>
          </a:p>
        </p:txBody>
      </p:sp>
      <p:sp>
        <p:nvSpPr>
          <p:cNvPr id="2" name="Titel 2"/>
          <p:cNvSpPr txBox="1"/>
          <p:nvPr/>
        </p:nvSpPr>
        <p:spPr>
          <a:xfrm>
            <a:off x="993912" y="1146393"/>
            <a:ext cx="3766932" cy="769441"/>
          </a:xfrm>
          <a:prstGeom prst="rect">
            <a:avLst/>
          </a:prstGeom>
          <a:noFill/>
        </p:spPr>
        <p:txBody>
          <a:bodyPr wrap="square" rtlCol="0">
            <a:spAutoFit/>
          </a:bodyPr>
          <a:lstStyle/>
          <a:p>
            <a:r>
              <a:rPr lang="da-DK" sz="4400" b="1" dirty="0">
                <a:solidFill>
                  <a:srgbClr val="44831E"/>
                </a:solidFill>
                <a:latin typeface="Arial" panose="020B0604020202020204" pitchFamily="34" charset="0"/>
                <a:ea typeface="+mj-ea"/>
                <a:cs typeface="Arial" panose="020B0604020202020204" pitchFamily="34" charset="0"/>
              </a:rPr>
              <a:t>Læringsmål</a:t>
            </a:r>
            <a:endParaRPr lang="da-DK" dirty="0"/>
          </a:p>
        </p:txBody>
      </p:sp>
    </p:spTree>
    <p:extLst>
      <p:ext uri="{BB962C8B-B14F-4D97-AF65-F5344CB8AC3E}">
        <p14:creationId xmlns:p14="http://schemas.microsoft.com/office/powerpoint/2010/main" val="1840848895"/>
      </p:ext>
    </p:extLst>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title="&quot;&quot;">
            <a:extLst>
              <a:ext uri="{FF2B5EF4-FFF2-40B4-BE49-F238E27FC236}">
                <a16:creationId xmlns:a16="http://schemas.microsoft.com/office/drawing/2014/main" id="{61149FAE-70BF-41AE-8B48-92D05D4D7A38}"/>
              </a:ext>
            </a:extLst>
          </p:cNvPr>
          <p:cNvSpPr/>
          <p:nvPr/>
        </p:nvSpPr>
        <p:spPr>
          <a:xfrm>
            <a:off x="1790700" y="1254175"/>
            <a:ext cx="285572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el 2">
            <a:extLst>
              <a:ext uri="{FF2B5EF4-FFF2-40B4-BE49-F238E27FC236}">
                <a16:creationId xmlns:a16="http://schemas.microsoft.com/office/drawing/2014/main" id="{CC44C412-96A7-4649-9E07-C32A7517F5B5}"/>
              </a:ext>
            </a:extLst>
          </p:cNvPr>
          <p:cNvSpPr txBox="1">
            <a:spLocks/>
          </p:cNvSpPr>
          <p:nvPr/>
        </p:nvSpPr>
        <p:spPr>
          <a:xfrm>
            <a:off x="1709320" y="900445"/>
            <a:ext cx="4616760"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Udgivelse i båndmenuen</a:t>
            </a:r>
          </a:p>
        </p:txBody>
      </p:sp>
      <p:sp>
        <p:nvSpPr>
          <p:cNvPr id="2" name="Titel 1"/>
          <p:cNvSpPr>
            <a:spLocks noGrp="1"/>
          </p:cNvSpPr>
          <p:nvPr>
            <p:ph type="title"/>
          </p:nvPr>
        </p:nvSpPr>
        <p:spPr>
          <a:xfrm>
            <a:off x="4892104" y="194836"/>
            <a:ext cx="286795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6" name="Billede 5">
            <a:extLst>
              <a:ext uri="{FF2B5EF4-FFF2-40B4-BE49-F238E27FC236}">
                <a16:creationId xmlns:a16="http://schemas.microsoft.com/office/drawing/2014/main" id="{D5770638-D2A1-6847-C883-5DC7F30FC6C9}"/>
              </a:ext>
            </a:extLst>
          </p:cNvPr>
          <p:cNvPicPr>
            <a:picLocks noChangeAspect="1"/>
          </p:cNvPicPr>
          <p:nvPr/>
        </p:nvPicPr>
        <p:blipFill>
          <a:blip r:embed="rId3"/>
          <a:srcRect r="24548"/>
          <a:stretch/>
        </p:blipFill>
        <p:spPr>
          <a:xfrm>
            <a:off x="1030507" y="1653623"/>
            <a:ext cx="10615161" cy="3950201"/>
          </a:xfrm>
          <a:prstGeom prst="rect">
            <a:avLst/>
          </a:prstGeom>
        </p:spPr>
      </p:pic>
      <p:sp>
        <p:nvSpPr>
          <p:cNvPr id="8" name="Ellipse 7">
            <a:extLst>
              <a:ext uri="{FF2B5EF4-FFF2-40B4-BE49-F238E27FC236}">
                <a16:creationId xmlns:a16="http://schemas.microsoft.com/office/drawing/2014/main" id="{B8BE7124-7085-4D64-73C3-F9135627ECB6}"/>
              </a:ext>
            </a:extLst>
          </p:cNvPr>
          <p:cNvSpPr/>
          <p:nvPr/>
        </p:nvSpPr>
        <p:spPr>
          <a:xfrm>
            <a:off x="5875021" y="2046775"/>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0" name="Ellipse 9">
            <a:extLst>
              <a:ext uri="{FF2B5EF4-FFF2-40B4-BE49-F238E27FC236}">
                <a16:creationId xmlns:a16="http://schemas.microsoft.com/office/drawing/2014/main" id="{C9984463-5D6E-67A5-4029-D8B6134047AA}"/>
              </a:ext>
            </a:extLst>
          </p:cNvPr>
          <p:cNvSpPr/>
          <p:nvPr/>
        </p:nvSpPr>
        <p:spPr>
          <a:xfrm>
            <a:off x="1709320" y="1666106"/>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1" name="Rektangel 10">
            <a:extLst>
              <a:ext uri="{FF2B5EF4-FFF2-40B4-BE49-F238E27FC236}">
                <a16:creationId xmlns:a16="http://schemas.microsoft.com/office/drawing/2014/main" id="{DBEFDD7E-480F-A507-E636-138FCAA6EB28}"/>
              </a:ext>
            </a:extLst>
          </p:cNvPr>
          <p:cNvSpPr/>
          <p:nvPr/>
        </p:nvSpPr>
        <p:spPr>
          <a:xfrm>
            <a:off x="1709321" y="2021857"/>
            <a:ext cx="427824" cy="2112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EF62A0A8-A9CD-F3E5-AD92-641F5DC12EEF}"/>
              </a:ext>
            </a:extLst>
          </p:cNvPr>
          <p:cNvSpPr/>
          <p:nvPr/>
        </p:nvSpPr>
        <p:spPr>
          <a:xfrm>
            <a:off x="6210447" y="2325086"/>
            <a:ext cx="427824" cy="4819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604386601"/>
      </p:ext>
    </p:extLst>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A1F8B9A1-9F4F-76EB-06BE-B5EC0177B204}"/>
              </a:ext>
            </a:extLst>
          </p:cNvPr>
          <p:cNvPicPr>
            <a:picLocks noChangeAspect="1"/>
          </p:cNvPicPr>
          <p:nvPr/>
        </p:nvPicPr>
        <p:blipFill>
          <a:blip r:embed="rId3"/>
          <a:srcRect b="13300"/>
          <a:stretch/>
        </p:blipFill>
        <p:spPr>
          <a:xfrm>
            <a:off x="5328711" y="1341574"/>
            <a:ext cx="6352866" cy="4780633"/>
          </a:xfrm>
          <a:prstGeom prst="rect">
            <a:avLst/>
          </a:prstGeom>
        </p:spPr>
      </p:pic>
      <p:sp>
        <p:nvSpPr>
          <p:cNvPr id="15" name="Text 2">
            <a:extLst>
              <a:ext uri="{FF2B5EF4-FFF2-40B4-BE49-F238E27FC236}">
                <a16:creationId xmlns:a16="http://schemas.microsoft.com/office/drawing/2014/main" id="{B46B85CC-1A38-4C13-95F1-B25328DA5D46}"/>
              </a:ext>
            </a:extLst>
          </p:cNvPr>
          <p:cNvSpPr txBox="1">
            <a:spLocks/>
          </p:cNvSpPr>
          <p:nvPr/>
        </p:nvSpPr>
        <p:spPr>
          <a:xfrm>
            <a:off x="770467" y="4954227"/>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44831E"/>
                </a:solidFill>
                <a:latin typeface="Arial" panose="020B0604020202020204" pitchFamily="34" charset="0"/>
                <a:cs typeface="Arial" panose="020B0604020202020204" pitchFamily="34" charset="0"/>
              </a:rPr>
              <a:t>Dine indstillinger bliver gemt til næste gang.</a:t>
            </a:r>
          </a:p>
        </p:txBody>
      </p:sp>
      <p:sp>
        <p:nvSpPr>
          <p:cNvPr id="14" name="TextBox">
            <a:extLst>
              <a:ext uri="{FF2B5EF4-FFF2-40B4-BE49-F238E27FC236}">
                <a16:creationId xmlns:a16="http://schemas.microsoft.com/office/drawing/2014/main" id="{3A0131A3-FAFE-4C6F-8F51-5B90DBC17EB9}"/>
              </a:ext>
            </a:extLst>
          </p:cNvPr>
          <p:cNvSpPr txBox="1"/>
          <p:nvPr/>
        </p:nvSpPr>
        <p:spPr>
          <a:xfrm>
            <a:off x="770468" y="2151727"/>
            <a:ext cx="3888257" cy="2554545"/>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pop-op.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Når du udgiver til borger.dk, skal indstillingerne normalt være som vist.</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Kun når du har foretaget ændringer på en side nede i hierarkiet, som skal udgives, kan du sætte hak i ‘Udgiv subelementer’. </a:t>
            </a:r>
          </a:p>
        </p:txBody>
      </p:sp>
      <p:sp>
        <p:nvSpPr>
          <p:cNvPr id="3" name="Titel"/>
          <p:cNvSpPr>
            <a:spLocks noGrp="1"/>
          </p:cNvSpPr>
          <p:nvPr>
            <p:ph type="title"/>
          </p:nvPr>
        </p:nvSpPr>
        <p:spPr>
          <a:xfrm>
            <a:off x="4431064" y="227561"/>
            <a:ext cx="2722296"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4: udgivelse</a:t>
            </a:r>
            <a:br>
              <a:rPr lang="da-DK" sz="2000" b="1" dirty="0">
                <a:solidFill>
                  <a:srgbClr val="FFFFFF"/>
                </a:solidFill>
                <a:latin typeface="Arial" panose="020B0604020202020204" pitchFamily="34" charset="0"/>
                <a:cs typeface="Arial" panose="020B0604020202020204" pitchFamily="34" charset="0"/>
              </a:rPr>
            </a:br>
            <a:endParaRPr lang="da-DK" dirty="0"/>
          </a:p>
        </p:txBody>
      </p:sp>
      <p:sp>
        <p:nvSpPr>
          <p:cNvPr id="6" name="Rektangel 5"/>
          <p:cNvSpPr/>
          <p:nvPr/>
        </p:nvSpPr>
        <p:spPr>
          <a:xfrm>
            <a:off x="6165016" y="2873548"/>
            <a:ext cx="1005915" cy="11941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p:cNvSpPr/>
          <p:nvPr/>
        </p:nvSpPr>
        <p:spPr>
          <a:xfrm>
            <a:off x="6201431" y="3390341"/>
            <a:ext cx="444127" cy="1201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p:cNvSpPr/>
          <p:nvPr/>
        </p:nvSpPr>
        <p:spPr>
          <a:xfrm>
            <a:off x="8180607" y="5323508"/>
            <a:ext cx="477070"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p:cNvSpPr/>
          <p:nvPr/>
        </p:nvSpPr>
        <p:spPr>
          <a:xfrm>
            <a:off x="7211832" y="2777616"/>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1" name="Ellipse 10"/>
          <p:cNvSpPr/>
          <p:nvPr/>
        </p:nvSpPr>
        <p:spPr>
          <a:xfrm>
            <a:off x="6704393" y="333188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2" name="Ellipse 11"/>
          <p:cNvSpPr/>
          <p:nvPr/>
        </p:nvSpPr>
        <p:spPr>
          <a:xfrm>
            <a:off x="7785852" y="525330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Tree>
    <p:extLst>
      <p:ext uri="{BB962C8B-B14F-4D97-AF65-F5344CB8AC3E}">
        <p14:creationId xmlns:p14="http://schemas.microsoft.com/office/powerpoint/2010/main" val="954483873"/>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feindenmark logo" title="&quot;&quot;">
            <a:extLst>
              <a:ext uri="{FF2B5EF4-FFF2-40B4-BE49-F238E27FC236}">
                <a16:creationId xmlns:a16="http://schemas.microsoft.com/office/drawing/2014/main" id="{1ACB33A2-C5B6-7D4F-A20B-B44B68264D52}"/>
              </a:ext>
            </a:extLst>
          </p:cNvPr>
          <p:cNvPicPr>
            <a:picLocks noChangeAspect="1"/>
          </p:cNvPicPr>
          <p:nvPr/>
        </p:nvPicPr>
        <p:blipFill rotWithShape="1">
          <a:blip r:embed="rId3"/>
          <a:srcRect r="50000"/>
          <a:stretch/>
        </p:blipFill>
        <p:spPr>
          <a:xfrm>
            <a:off x="9919369" y="1482977"/>
            <a:ext cx="2272631" cy="1219693"/>
          </a:xfrm>
          <a:prstGeom prst="rect">
            <a:avLst/>
          </a:prstGeom>
        </p:spPr>
      </p:pic>
      <p:pic>
        <p:nvPicPr>
          <p:cNvPr id="4" name="Billede" title="&quot;&quot;">
            <a:extLst>
              <a:ext uri="{FF2B5EF4-FFF2-40B4-BE49-F238E27FC236}">
                <a16:creationId xmlns:a16="http://schemas.microsoft.com/office/drawing/2014/main" id="{3B260241-6DF8-41FB-ADD2-07C74265AAC8}"/>
              </a:ext>
            </a:extLst>
          </p:cNvPr>
          <p:cNvPicPr>
            <a:picLocks noChangeAspect="1"/>
          </p:cNvPicPr>
          <p:nvPr/>
        </p:nvPicPr>
        <p:blipFill>
          <a:blip r:embed="rId4"/>
          <a:stretch>
            <a:fillRect/>
          </a:stretch>
        </p:blipFill>
        <p:spPr>
          <a:xfrm>
            <a:off x="2480592" y="1895039"/>
            <a:ext cx="6595815" cy="4178715"/>
          </a:xfrm>
          <a:prstGeom prst="rect">
            <a:avLst/>
          </a:prstGeom>
        </p:spPr>
      </p:pic>
      <p:sp>
        <p:nvSpPr>
          <p:cNvPr id="14" name="Rektangel" title="&quot;&quot;">
            <a:extLst>
              <a:ext uri="{FF2B5EF4-FFF2-40B4-BE49-F238E27FC236}">
                <a16:creationId xmlns:a16="http://schemas.microsoft.com/office/drawing/2014/main" id="{D2CAF6CD-F5DD-437B-BF60-E6B99D29899C}"/>
              </a:ext>
            </a:extLst>
          </p:cNvPr>
          <p:cNvSpPr/>
          <p:nvPr/>
        </p:nvSpPr>
        <p:spPr>
          <a:xfrm>
            <a:off x="662267" y="1330416"/>
            <a:ext cx="349506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itel 2">
            <a:extLst>
              <a:ext uri="{FF2B5EF4-FFF2-40B4-BE49-F238E27FC236}">
                <a16:creationId xmlns:a16="http://schemas.microsoft.com/office/drawing/2014/main" id="{4571CB25-0FFD-4FE5-B01A-DA03FBAF1000}"/>
              </a:ext>
            </a:extLst>
          </p:cNvPr>
          <p:cNvSpPr txBox="1">
            <a:spLocks/>
          </p:cNvSpPr>
          <p:nvPr/>
        </p:nvSpPr>
        <p:spPr>
          <a:xfrm>
            <a:off x="577206" y="999143"/>
            <a:ext cx="551879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Udgivelse for lifeindenmark.dk</a:t>
            </a:r>
          </a:p>
        </p:txBody>
      </p:sp>
      <p:sp>
        <p:nvSpPr>
          <p:cNvPr id="3" name="Titel"/>
          <p:cNvSpPr>
            <a:spLocks noGrp="1"/>
          </p:cNvSpPr>
          <p:nvPr>
            <p:ph type="title"/>
          </p:nvPr>
        </p:nvSpPr>
        <p:spPr>
          <a:xfrm>
            <a:off x="4892310" y="157414"/>
            <a:ext cx="2795124"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809156460"/>
      </p:ext>
    </p:extLst>
  </p:cSld>
  <p:clrMapOvr>
    <a:masterClrMapping/>
  </p:clrMapOvr>
  <p:transition spd="slow">
    <p:push di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ifeindenmark logo" title="&quot;&quot;">
            <a:extLst>
              <a:ext uri="{FF2B5EF4-FFF2-40B4-BE49-F238E27FC236}">
                <a16:creationId xmlns:a16="http://schemas.microsoft.com/office/drawing/2014/main" id="{D5A5C782-C117-A2EE-A2D5-4BC7C718DEF2}"/>
              </a:ext>
            </a:extLst>
          </p:cNvPr>
          <p:cNvPicPr>
            <a:picLocks noChangeAspect="1"/>
          </p:cNvPicPr>
          <p:nvPr/>
        </p:nvPicPr>
        <p:blipFill rotWithShape="1">
          <a:blip r:embed="rId3"/>
          <a:srcRect r="50000"/>
          <a:stretch/>
        </p:blipFill>
        <p:spPr>
          <a:xfrm>
            <a:off x="9919369" y="1493994"/>
            <a:ext cx="2272631" cy="1219693"/>
          </a:xfrm>
          <a:prstGeom prst="rect">
            <a:avLst/>
          </a:prstGeom>
        </p:spPr>
      </p:pic>
      <p:pic>
        <p:nvPicPr>
          <p:cNvPr id="2" name="Billede 1" title="Billede af pop up vindue ">
            <a:extLst>
              <a:ext uri="{FF2B5EF4-FFF2-40B4-BE49-F238E27FC236}">
                <a16:creationId xmlns:a16="http://schemas.microsoft.com/office/drawing/2014/main" id="{1D280FCE-13A6-412A-9F21-53E145277A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619" y="999143"/>
            <a:ext cx="3983356" cy="4943513"/>
          </a:xfrm>
          <a:prstGeom prst="rect">
            <a:avLst/>
          </a:prstGeom>
          <a:ln w="38100" cap="sq">
            <a:noFill/>
            <a:prstDash val="solid"/>
            <a:miter lim="800000"/>
          </a:ln>
          <a:effectLst/>
        </p:spPr>
      </p:pic>
      <p:sp>
        <p:nvSpPr>
          <p:cNvPr id="7" name="text 2">
            <a:extLst>
              <a:ext uri="{FF2B5EF4-FFF2-40B4-BE49-F238E27FC236}">
                <a16:creationId xmlns:a16="http://schemas.microsoft.com/office/drawing/2014/main" id="{8CC3A583-5E24-44A6-B185-D9C95807BBC7}"/>
              </a:ext>
            </a:extLst>
          </p:cNvPr>
          <p:cNvSpPr txBox="1">
            <a:spLocks/>
          </p:cNvSpPr>
          <p:nvPr/>
        </p:nvSpPr>
        <p:spPr>
          <a:xfrm>
            <a:off x="770467" y="4954227"/>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44831E"/>
                </a:solidFill>
                <a:latin typeface="Arial" panose="020B0604020202020204" pitchFamily="34" charset="0"/>
                <a:cs typeface="Arial" panose="020B0604020202020204" pitchFamily="34" charset="0"/>
              </a:rPr>
              <a:t>Dine indstillinger bliver gemt til næste gang.</a:t>
            </a:r>
          </a:p>
        </p:txBody>
      </p:sp>
      <p:sp>
        <p:nvSpPr>
          <p:cNvPr id="6" name="TextBox">
            <a:extLst>
              <a:ext uri="{FF2B5EF4-FFF2-40B4-BE49-F238E27FC236}">
                <a16:creationId xmlns:a16="http://schemas.microsoft.com/office/drawing/2014/main" id="{73681497-E0BA-415A-8294-677A639032F7}"/>
              </a:ext>
            </a:extLst>
          </p:cNvPr>
          <p:cNvSpPr txBox="1"/>
          <p:nvPr/>
        </p:nvSpPr>
        <p:spPr>
          <a:xfrm>
            <a:off x="770468" y="2151727"/>
            <a:ext cx="3888257" cy="2554545"/>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pop-op.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Når du udgiver til lifeindenmark.dk, skal indstillingerne normalt være som vist.</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Kun når du har foretaget ændringer på en side nede i hierarkiet, som skal udgives, kan du sætte hak i ‘Udgiv subelementer’. </a:t>
            </a:r>
          </a:p>
        </p:txBody>
      </p:sp>
      <p:sp>
        <p:nvSpPr>
          <p:cNvPr id="10" name="Rektangel" title="&quot;&quot;">
            <a:extLst>
              <a:ext uri="{FF2B5EF4-FFF2-40B4-BE49-F238E27FC236}">
                <a16:creationId xmlns:a16="http://schemas.microsoft.com/office/drawing/2014/main" id="{D2CAF6CD-F5DD-437B-BF60-E6B99D29899C}"/>
              </a:ext>
            </a:extLst>
          </p:cNvPr>
          <p:cNvSpPr/>
          <p:nvPr/>
        </p:nvSpPr>
        <p:spPr>
          <a:xfrm>
            <a:off x="662267" y="1330416"/>
            <a:ext cx="349506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2">
            <a:extLst>
              <a:ext uri="{FF2B5EF4-FFF2-40B4-BE49-F238E27FC236}">
                <a16:creationId xmlns:a16="http://schemas.microsoft.com/office/drawing/2014/main" id="{4571CB25-0FFD-4FE5-B01A-DA03FBAF1000}"/>
              </a:ext>
            </a:extLst>
          </p:cNvPr>
          <p:cNvSpPr txBox="1">
            <a:spLocks/>
          </p:cNvSpPr>
          <p:nvPr/>
        </p:nvSpPr>
        <p:spPr>
          <a:xfrm>
            <a:off x="577206" y="999143"/>
            <a:ext cx="551879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Udgivelse for lifeindenmark.dk</a:t>
            </a:r>
          </a:p>
        </p:txBody>
      </p:sp>
      <p:sp>
        <p:nvSpPr>
          <p:cNvPr id="4" name="Titel"/>
          <p:cNvSpPr>
            <a:spLocks noGrp="1"/>
          </p:cNvSpPr>
          <p:nvPr>
            <p:ph type="title"/>
          </p:nvPr>
        </p:nvSpPr>
        <p:spPr>
          <a:xfrm>
            <a:off x="4827750" y="212384"/>
            <a:ext cx="2876044"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472389160"/>
      </p:ext>
    </p:extLst>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4A266150-7D85-4C25-BEC2-11497AAFA66A}"/>
              </a:ext>
            </a:extLst>
          </p:cNvPr>
          <p:cNvSpPr txBox="1">
            <a:spLocks/>
          </p:cNvSpPr>
          <p:nvPr/>
        </p:nvSpPr>
        <p:spPr>
          <a:xfrm>
            <a:off x="5076635" y="2580217"/>
            <a:ext cx="3878679" cy="16975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dirty="0">
                <a:solidFill>
                  <a:srgbClr val="FFFFFF"/>
                </a:solidFill>
                <a:latin typeface="Arial" panose="020B0604020202020204" pitchFamily="34" charset="0"/>
                <a:cs typeface="Arial" panose="020B0604020202020204" pitchFamily="34" charset="0"/>
              </a:rPr>
              <a:t>Elementet er udgivet, når du ser denne pop-op.</a:t>
            </a:r>
          </a:p>
        </p:txBody>
      </p:sp>
      <p:pic>
        <p:nvPicPr>
          <p:cNvPr id="3" name="Picture 1" descr="Billedet viser et pop up vindue med overskriften: Udgiv element " title="Billede af pop up vindue "/>
          <p:cNvPicPr>
            <a:picLocks noChangeAspect="1"/>
          </p:cNvPicPr>
          <p:nvPr/>
        </p:nvPicPr>
        <p:blipFill>
          <a:blip r:embed="rId3"/>
          <a:stretch>
            <a:fillRect/>
          </a:stretch>
        </p:blipFill>
        <p:spPr>
          <a:xfrm>
            <a:off x="1361040" y="1536181"/>
            <a:ext cx="3213308" cy="3975788"/>
          </a:xfrm>
          <a:prstGeom prst="rect">
            <a:avLst/>
          </a:prstGeom>
          <a:ln w="19050" cap="sq">
            <a:noFill/>
            <a:prstDash val="solid"/>
            <a:miter lim="800000"/>
          </a:ln>
          <a:effectLst/>
        </p:spPr>
      </p:pic>
      <p:sp>
        <p:nvSpPr>
          <p:cNvPr id="2" name="Titel 1"/>
          <p:cNvSpPr>
            <a:spLocks noGrp="1"/>
          </p:cNvSpPr>
          <p:nvPr>
            <p:ph type="title"/>
          </p:nvPr>
        </p:nvSpPr>
        <p:spPr>
          <a:xfrm>
            <a:off x="4787113" y="203509"/>
            <a:ext cx="276275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091057109"/>
      </p:ext>
    </p:extLst>
  </p:cSld>
  <p:clrMapOvr>
    <a:masterClrMapping/>
  </p:clrMapOvr>
  <p:transition spd="slow">
    <p:push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a:extLst>
              <a:ext uri="{FF2B5EF4-FFF2-40B4-BE49-F238E27FC236}">
                <a16:creationId xmlns:a16="http://schemas.microsoft.com/office/drawing/2014/main" id="{C94F01DF-A37A-48E8-BAD6-502E9A729AEC}"/>
              </a:ext>
            </a:extLst>
          </p:cNvPr>
          <p:cNvSpPr txBox="1"/>
          <p:nvPr/>
        </p:nvSpPr>
        <p:spPr>
          <a:xfrm>
            <a:off x="1541188" y="5186171"/>
            <a:ext cx="3888257" cy="584775"/>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Klik på afbryd, hvis du vil undgå at overskrive en andens ændringer.</a:t>
            </a:r>
          </a:p>
        </p:txBody>
      </p:sp>
      <p:pic>
        <p:nvPicPr>
          <p:cNvPr id="3" name="Billede 1" title="Billede af advarselsvindue ">
            <a:extLst>
              <a:ext uri="{FF2B5EF4-FFF2-40B4-BE49-F238E27FC236}">
                <a16:creationId xmlns:a16="http://schemas.microsoft.com/office/drawing/2014/main" id="{822A5528-F326-4829-A37A-8B30080D74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532" y="1646580"/>
            <a:ext cx="5862568" cy="3130586"/>
          </a:xfrm>
          <a:prstGeom prst="rect">
            <a:avLst/>
          </a:prstGeom>
          <a:ln>
            <a:noFill/>
          </a:ln>
        </p:spPr>
      </p:pic>
      <p:sp>
        <p:nvSpPr>
          <p:cNvPr id="6" name="Rektangel" title="&quot;&quot;">
            <a:extLst>
              <a:ext uri="{FF2B5EF4-FFF2-40B4-BE49-F238E27FC236}">
                <a16:creationId xmlns:a16="http://schemas.microsoft.com/office/drawing/2014/main" id="{101C8A74-6F62-4ECC-8C01-183D776352B2}"/>
              </a:ext>
            </a:extLst>
          </p:cNvPr>
          <p:cNvSpPr/>
          <p:nvPr/>
        </p:nvSpPr>
        <p:spPr>
          <a:xfrm>
            <a:off x="672899" y="1359047"/>
            <a:ext cx="600434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67D43DE7-500A-407D-B7AF-4FC0836A0DB4}"/>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dirty="0">
                <a:solidFill>
                  <a:srgbClr val="FFFFFF"/>
                </a:solidFill>
                <a:latin typeface="Arial" panose="020B0604020202020204" pitchFamily="34" charset="0"/>
                <a:cs typeface="Arial" panose="020B0604020202020204" pitchFamily="34" charset="0"/>
              </a:rPr>
              <a:t>Advarsel: Hvis en anden redaktør også har redigeret</a:t>
            </a:r>
          </a:p>
        </p:txBody>
      </p:sp>
      <p:sp>
        <p:nvSpPr>
          <p:cNvPr id="8" name="Titel"/>
          <p:cNvSpPr>
            <a:spLocks noGrp="1"/>
          </p:cNvSpPr>
          <p:nvPr>
            <p:ph type="title"/>
          </p:nvPr>
        </p:nvSpPr>
        <p:spPr>
          <a:xfrm>
            <a:off x="4770930" y="202928"/>
            <a:ext cx="286795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9" name="Billede 8">
            <a:extLst>
              <a:ext uri="{FF2B5EF4-FFF2-40B4-BE49-F238E27FC236}">
                <a16:creationId xmlns:a16="http://schemas.microsoft.com/office/drawing/2014/main" id="{94824652-6479-7EED-F662-62DFB77FAF38}"/>
              </a:ext>
            </a:extLst>
          </p:cNvPr>
          <p:cNvPicPr>
            <a:picLocks noChangeAspect="1"/>
          </p:cNvPicPr>
          <p:nvPr/>
        </p:nvPicPr>
        <p:blipFill>
          <a:blip r:embed="rId4"/>
          <a:stretch>
            <a:fillRect/>
          </a:stretch>
        </p:blipFill>
        <p:spPr>
          <a:xfrm>
            <a:off x="5955918" y="3146777"/>
            <a:ext cx="5862568" cy="3301526"/>
          </a:xfrm>
          <a:prstGeom prst="rect">
            <a:avLst/>
          </a:prstGeom>
        </p:spPr>
      </p:pic>
      <p:pic>
        <p:nvPicPr>
          <p:cNvPr id="11" name="Billede 10">
            <a:extLst>
              <a:ext uri="{FF2B5EF4-FFF2-40B4-BE49-F238E27FC236}">
                <a16:creationId xmlns:a16="http://schemas.microsoft.com/office/drawing/2014/main" id="{21DE7DCB-ADE1-5D50-5348-91E11113F12C}"/>
              </a:ext>
            </a:extLst>
          </p:cNvPr>
          <p:cNvPicPr>
            <a:picLocks noChangeAspect="1"/>
          </p:cNvPicPr>
          <p:nvPr/>
        </p:nvPicPr>
        <p:blipFill>
          <a:blip r:embed="rId5"/>
          <a:stretch>
            <a:fillRect/>
          </a:stretch>
        </p:blipFill>
        <p:spPr>
          <a:xfrm>
            <a:off x="8232903" y="4846935"/>
            <a:ext cx="1632618" cy="701392"/>
          </a:xfrm>
          <a:prstGeom prst="rect">
            <a:avLst/>
          </a:prstGeom>
        </p:spPr>
      </p:pic>
    </p:spTree>
    <p:extLst>
      <p:ext uri="{BB962C8B-B14F-4D97-AF65-F5344CB8AC3E}">
        <p14:creationId xmlns:p14="http://schemas.microsoft.com/office/powerpoint/2010/main" val="2032978472"/>
      </p:ext>
    </p:extLst>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31339-47D2-5D3B-DBF1-E9586747A9F7}"/>
            </a:ext>
          </a:extLst>
        </p:cNvPr>
        <p:cNvGrpSpPr/>
        <p:nvPr/>
      </p:nvGrpSpPr>
      <p:grpSpPr>
        <a:xfrm>
          <a:off x="0" y="0"/>
          <a:ext cx="0" cy="0"/>
          <a:chOff x="0" y="0"/>
          <a:chExt cx="0" cy="0"/>
        </a:xfrm>
      </p:grpSpPr>
      <p:sp>
        <p:nvSpPr>
          <p:cNvPr id="5" name="Rektangel">
            <a:extLst>
              <a:ext uri="{FF2B5EF4-FFF2-40B4-BE49-F238E27FC236}">
                <a16:creationId xmlns:a16="http://schemas.microsoft.com/office/drawing/2014/main" id="{E5EC0893-C518-8E78-6DCB-28F832477ABC}"/>
              </a:ext>
            </a:extLst>
          </p:cNvPr>
          <p:cNvSpPr/>
          <p:nvPr/>
        </p:nvSpPr>
        <p:spPr>
          <a:xfrm>
            <a:off x="2660373" y="1932516"/>
            <a:ext cx="6622319" cy="1501758"/>
          </a:xfrm>
          <a:prstGeom prst="rect">
            <a:avLst/>
          </a:prstGeom>
        </p:spPr>
        <p:txBody>
          <a:bodyPr wrap="square">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Udgivelse</a:t>
            </a:r>
          </a:p>
        </p:txBody>
      </p:sp>
      <p:sp>
        <p:nvSpPr>
          <p:cNvPr id="6" name="Titel">
            <a:extLst>
              <a:ext uri="{FF2B5EF4-FFF2-40B4-BE49-F238E27FC236}">
                <a16:creationId xmlns:a16="http://schemas.microsoft.com/office/drawing/2014/main" id="{02582D4A-9A27-4D16-F516-C415451E063A}"/>
              </a:ext>
            </a:extLst>
          </p:cNvPr>
          <p:cNvSpPr txBox="1">
            <a:spLocks/>
          </p:cNvSpPr>
          <p:nvPr/>
        </p:nvSpPr>
        <p:spPr>
          <a:xfrm>
            <a:off x="4757040" y="186717"/>
            <a:ext cx="290841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endParaRPr lang="da-DK" dirty="0"/>
          </a:p>
        </p:txBody>
      </p:sp>
    </p:spTree>
    <p:extLst>
      <p:ext uri="{BB962C8B-B14F-4D97-AF65-F5344CB8AC3E}">
        <p14:creationId xmlns:p14="http://schemas.microsoft.com/office/powerpoint/2010/main" val="3038462823"/>
      </p:ext>
    </p:extLst>
  </p:cSld>
  <p:clrMapOvr>
    <a:masterClrMapping/>
  </p:clrMapOvr>
  <p:transition spd="slow">
    <p:push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
            <a:extLst>
              <a:ext uri="{FF2B5EF4-FFF2-40B4-BE49-F238E27FC236}">
                <a16:creationId xmlns:a16="http://schemas.microsoft.com/office/drawing/2014/main" id="{B0342D48-363D-C376-C46C-732518499CA4}"/>
              </a:ext>
            </a:extLst>
          </p:cNvPr>
          <p:cNvSpPr txBox="1">
            <a:spLocks/>
          </p:cNvSpPr>
          <p:nvPr/>
        </p:nvSpPr>
        <p:spPr>
          <a:xfrm>
            <a:off x="779515" y="2304919"/>
            <a:ext cx="5976364" cy="45674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Navigér til den indholdsside, hvor du løbende har foretaget ændringer.</a:t>
            </a:r>
          </a:p>
          <a:p>
            <a:pPr lvl="1"/>
            <a:r>
              <a:rPr lang="da-DK" sz="1400" dirty="0">
                <a:solidFill>
                  <a:srgbClr val="FFFFFF"/>
                </a:solidFill>
                <a:latin typeface="Arial" panose="020B0604020202020204" pitchFamily="34" charset="0"/>
                <a:cs typeface="Arial" panose="020B0604020202020204" pitchFamily="34" charset="0"/>
              </a:rPr>
              <a:t>(brug din indholdsside fra tidligere opgaver)</a:t>
            </a:r>
          </a:p>
          <a:p>
            <a:pPr marL="800100" lvl="1" indent="0">
              <a:buNone/>
            </a:pPr>
            <a:endParaRPr lang="da-DK" sz="14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Tjek din side i preview-visning.</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Redigér eventuelle fejl og mangler.</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Udgiv siden.</a:t>
            </a:r>
          </a:p>
          <a:p>
            <a:pPr marL="0" indent="0">
              <a:buNone/>
            </a:pPr>
            <a:endParaRPr lang="da-DK" sz="1400" dirty="0">
              <a:solidFill>
                <a:srgbClr val="FFFFFF"/>
              </a:solidFill>
              <a:latin typeface="Arial" panose="020B0604020202020204" pitchFamily="34" charset="0"/>
              <a:cs typeface="Arial" panose="020B0604020202020204" pitchFamily="34" charset="0"/>
            </a:endParaRPr>
          </a:p>
        </p:txBody>
      </p:sp>
      <p:sp>
        <p:nvSpPr>
          <p:cNvPr id="2" name="Rektangel" title="&quot;&quot;">
            <a:extLst>
              <a:ext uri="{FF2B5EF4-FFF2-40B4-BE49-F238E27FC236}">
                <a16:creationId xmlns:a16="http://schemas.microsoft.com/office/drawing/2014/main" id="{B14467D3-360F-40EE-AE40-049F0CED76CB}"/>
              </a:ext>
            </a:extLst>
          </p:cNvPr>
          <p:cNvSpPr/>
          <p:nvPr/>
        </p:nvSpPr>
        <p:spPr>
          <a:xfrm>
            <a:off x="856518" y="1766044"/>
            <a:ext cx="154017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txBox="1"/>
          <p:nvPr/>
        </p:nvSpPr>
        <p:spPr>
          <a:xfrm>
            <a:off x="856518" y="1258122"/>
            <a:ext cx="2474844" cy="800219"/>
          </a:xfrm>
          <a:prstGeom prst="rect">
            <a:avLst/>
          </a:prstGeom>
          <a:noFill/>
        </p:spPr>
        <p:txBody>
          <a:bodyPr wrap="square" rtlCol="0">
            <a:spAutoFit/>
          </a:bodyPr>
          <a:lstStyle/>
          <a:p>
            <a:pPr lvl="0"/>
            <a:r>
              <a:rPr lang="da-DK" sz="2800" dirty="0">
                <a:solidFill>
                  <a:prstClr val="white"/>
                </a:solidFill>
                <a:latin typeface="Arial" panose="020B0604020202020204" pitchFamily="34" charset="0"/>
                <a:cs typeface="Arial" panose="020B0604020202020204" pitchFamily="34" charset="0"/>
              </a:rPr>
              <a:t>Øvelse 4</a:t>
            </a:r>
          </a:p>
          <a:p>
            <a:endParaRPr lang="da-DK" dirty="0"/>
          </a:p>
        </p:txBody>
      </p:sp>
      <p:sp>
        <p:nvSpPr>
          <p:cNvPr id="7" name="Titel"/>
          <p:cNvSpPr>
            <a:spLocks noGrp="1"/>
          </p:cNvSpPr>
          <p:nvPr>
            <p:ph type="title"/>
          </p:nvPr>
        </p:nvSpPr>
        <p:spPr>
          <a:xfrm>
            <a:off x="4757040" y="186717"/>
            <a:ext cx="290841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3" name="Tip tekst">
            <a:extLst>
              <a:ext uri="{FF2B5EF4-FFF2-40B4-BE49-F238E27FC236}">
                <a16:creationId xmlns:a16="http://schemas.microsoft.com/office/drawing/2014/main" id="{5C4E6445-0E76-494F-FDD4-2634E4BA316E}"/>
              </a:ext>
            </a:extLst>
          </p:cNvPr>
          <p:cNvSpPr txBox="1">
            <a:spLocks/>
          </p:cNvSpPr>
          <p:nvPr/>
        </p:nvSpPr>
        <p:spPr>
          <a:xfrm>
            <a:off x="3976916" y="5287204"/>
            <a:ext cx="7950042"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trin-vejledningen ‘Udgiv ændringer’.</a:t>
            </a:r>
          </a:p>
        </p:txBody>
      </p:sp>
    </p:spTree>
    <p:extLst>
      <p:ext uri="{BB962C8B-B14F-4D97-AF65-F5344CB8AC3E}">
        <p14:creationId xmlns:p14="http://schemas.microsoft.com/office/powerpoint/2010/main" val="683195637"/>
      </p:ext>
    </p:extLst>
  </p:cSld>
  <p:clrMapOvr>
    <a:masterClrMapping/>
  </p:clrMapOvr>
  <p:transition spd="slow">
    <p:push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title="&quot;&quot;">
            <a:extLst>
              <a:ext uri="{FF2B5EF4-FFF2-40B4-BE49-F238E27FC236}">
                <a16:creationId xmlns:a16="http://schemas.microsoft.com/office/drawing/2014/main" id="{B14467D3-360F-40EE-AE40-049F0CED76CB}"/>
              </a:ext>
            </a:extLst>
          </p:cNvPr>
          <p:cNvSpPr/>
          <p:nvPr/>
        </p:nvSpPr>
        <p:spPr>
          <a:xfrm>
            <a:off x="525516" y="2373539"/>
            <a:ext cx="397391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p:cNvSpPr>
            <a:spLocks noGrp="1"/>
          </p:cNvSpPr>
          <p:nvPr>
            <p:ph type="title"/>
          </p:nvPr>
        </p:nvSpPr>
        <p:spPr>
          <a:xfrm>
            <a:off x="525516" y="1190512"/>
            <a:ext cx="10515600" cy="1325563"/>
          </a:xfrm>
        </p:spPr>
        <p:txBody>
          <a:bodyPr/>
          <a:lstStyle/>
          <a:p>
            <a:pPr lvl="0" defTabSz="457200">
              <a:lnSpc>
                <a:spcPct val="100000"/>
              </a:lnSpc>
              <a:spcBef>
                <a:spcPts val="0"/>
              </a:spcBef>
            </a:pPr>
            <a:r>
              <a:rPr lang="da-DK" sz="3600" b="1" dirty="0">
                <a:solidFill>
                  <a:prstClr val="white"/>
                </a:solidFill>
                <a:latin typeface="Arial" panose="020B0604020202020204" pitchFamily="34" charset="0"/>
                <a:ea typeface="+mn-ea"/>
                <a:cs typeface="Arial" panose="020B0604020202020204" pitchFamily="34" charset="0"/>
              </a:rPr>
              <a:t>Lektion 5:</a:t>
            </a:r>
            <a:br>
              <a:rPr lang="da-DK" sz="3600" b="1" dirty="0">
                <a:solidFill>
                  <a:prstClr val="white"/>
                </a:solidFill>
                <a:latin typeface="Arial" panose="020B0604020202020204" pitchFamily="34" charset="0"/>
                <a:ea typeface="+mn-ea"/>
                <a:cs typeface="Arial" panose="020B0604020202020204" pitchFamily="34" charset="0"/>
              </a:rPr>
            </a:br>
            <a:r>
              <a:rPr lang="da-DK" sz="3600" dirty="0">
                <a:solidFill>
                  <a:prstClr val="white"/>
                </a:solidFill>
                <a:latin typeface="Arial" panose="020B0604020202020204" pitchFamily="34" charset="0"/>
                <a:ea typeface="+mn-ea"/>
                <a:cs typeface="Arial" panose="020B0604020202020204" pitchFamily="34" charset="0"/>
              </a:rPr>
              <a:t>Genbrugelige links</a:t>
            </a:r>
            <a:br>
              <a:rPr lang="da-DK" sz="3600" dirty="0">
                <a:solidFill>
                  <a:prstClr val="white"/>
                </a:solidFill>
                <a:latin typeface="Arial" panose="020B0604020202020204" pitchFamily="34" charset="0"/>
                <a:ea typeface="+mn-ea"/>
                <a:cs typeface="Arial" panose="020B0604020202020204" pitchFamily="34" charset="0"/>
              </a:rPr>
            </a:br>
            <a:endParaRPr lang="da-DK" dirty="0"/>
          </a:p>
        </p:txBody>
      </p:sp>
      <p:pic>
        <p:nvPicPr>
          <p:cNvPr id="6" name="Picture 5" descr="A green recycle sign with black text&#10;&#10;AI-generated content may be incorrect.">
            <a:extLst>
              <a:ext uri="{FF2B5EF4-FFF2-40B4-BE49-F238E27FC236}">
                <a16:creationId xmlns:a16="http://schemas.microsoft.com/office/drawing/2014/main" id="{CB8701BD-DF56-9872-81AC-CF2F5FF82B66}"/>
              </a:ext>
            </a:extLst>
          </p:cNvPr>
          <p:cNvPicPr>
            <a:picLocks noChangeAspect="1"/>
          </p:cNvPicPr>
          <p:nvPr/>
        </p:nvPicPr>
        <p:blipFill>
          <a:blip r:embed="rId3"/>
          <a:srcRect l="21918" t="723" r="15465"/>
          <a:stretch>
            <a:fillRect/>
          </a:stretch>
        </p:blipFill>
        <p:spPr>
          <a:xfrm rot="20938612">
            <a:off x="5621596" y="860203"/>
            <a:ext cx="6658114" cy="5925417"/>
          </a:xfrm>
          <a:prstGeom prst="rect">
            <a:avLst/>
          </a:prstGeom>
        </p:spPr>
      </p:pic>
    </p:spTree>
    <p:extLst>
      <p:ext uri="{BB962C8B-B14F-4D97-AF65-F5344CB8AC3E}">
        <p14:creationId xmlns:p14="http://schemas.microsoft.com/office/powerpoint/2010/main" val="691009425"/>
      </p:ext>
    </p:extLst>
  </p:cSld>
  <p:clrMapOvr>
    <a:masterClrMapping/>
  </p:clrMapOvr>
  <p:transition spd="slow">
    <p:push dir="u"/>
  </p:transition>
</p:sld>
</file>

<file path=ppt/theme/theme1.xml><?xml version="1.0" encoding="utf-8"?>
<a:theme xmlns:a="http://schemas.openxmlformats.org/drawingml/2006/main" name="1_Netcompany">
  <a:themeElements>
    <a:clrScheme name="Brugerdefineret 26">
      <a:dk1>
        <a:sysClr val="windowText" lastClr="000000"/>
      </a:dk1>
      <a:lt1>
        <a:sysClr val="window" lastClr="FFFFFF"/>
      </a:lt1>
      <a:dk2>
        <a:srgbClr val="B5C6CD"/>
      </a:dk2>
      <a:lt2>
        <a:srgbClr val="395B73"/>
      </a:lt2>
      <a:accent1>
        <a:srgbClr val="50B8C1"/>
      </a:accent1>
      <a:accent2>
        <a:srgbClr val="0F2147"/>
      </a:accent2>
      <a:accent3>
        <a:srgbClr val="5CBDAA"/>
      </a:accent3>
      <a:accent4>
        <a:srgbClr val="DE9C2B"/>
      </a:accent4>
      <a:accent5>
        <a:srgbClr val="E7D8B9"/>
      </a:accent5>
      <a:accent6>
        <a:srgbClr val="E46053"/>
      </a:accent6>
      <a:hlink>
        <a:srgbClr val="168FA1"/>
      </a:hlink>
      <a:folHlink>
        <a:srgbClr val="A8584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etcompany Powerpoint Template.potx" id="{66B7F6C9-2CB7-4148-99CB-3952C4399359}" vid="{A1DBF780-C3C6-40A7-9484-82777899E042}"/>
    </a:ext>
  </a:extLst>
</a:theme>
</file>

<file path=ppt/theme/theme2.xml><?xml version="1.0" encoding="utf-8"?>
<a:theme xmlns:a="http://schemas.openxmlformats.org/drawingml/2006/main" name="Brugerdefineret design">
  <a:themeElements>
    <a:clrScheme name="Brugerdefineret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2f808521-c5d4-42b5-875e-51e83f06d13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3DDBFFD639B344CBCB6588622028000" ma:contentTypeVersion="11" ma:contentTypeDescription="Opret et nyt dokument." ma:contentTypeScope="" ma:versionID="6d2f121624365827aaeff196d31cead5">
  <xsd:schema xmlns:xsd="http://www.w3.org/2001/XMLSchema" xmlns:xs="http://www.w3.org/2001/XMLSchema" xmlns:p="http://schemas.microsoft.com/office/2006/metadata/properties" xmlns:ns3="2f808521-c5d4-42b5-875e-51e83f06d136" targetNamespace="http://schemas.microsoft.com/office/2006/metadata/properties" ma:root="true" ma:fieldsID="91e1af92c0c62d534bf77dd109b655d9" ns3:_="">
    <xsd:import namespace="2f808521-c5d4-42b5-875e-51e83f06d136"/>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element ref="ns3:_activity"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808521-c5d4-42b5-875e-51e83f06d136"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_activity" ma:index="17" nillable="true" ma:displayName="_activity" ma:hidden="true" ma:internalName="_activity">
      <xsd:simpleType>
        <xsd:restriction base="dms:Note"/>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079C28-9DF0-4EFB-8188-5610D5EC9E09}">
  <ds:schemaRefs>
    <ds:schemaRef ds:uri="http://schemas.microsoft.com/sharepoint/v3/contenttype/forms"/>
  </ds:schemaRefs>
</ds:datastoreItem>
</file>

<file path=customXml/itemProps2.xml><?xml version="1.0" encoding="utf-8"?>
<ds:datastoreItem xmlns:ds="http://schemas.openxmlformats.org/officeDocument/2006/customXml" ds:itemID="{09A24B84-AF68-4B06-89ED-A483BC44F19D}">
  <ds:schemaRefs>
    <ds:schemaRef ds:uri="http://schemas.microsoft.com/office/2006/metadata/properties"/>
    <ds:schemaRef ds:uri="http://www.w3.org/XML/1998/namespace"/>
    <ds:schemaRef ds:uri="http://purl.org/dc/elements/1.1/"/>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2f808521-c5d4-42b5-875e-51e83f06d136"/>
    <ds:schemaRef ds:uri="http://purl.org/dc/terms/"/>
  </ds:schemaRefs>
</ds:datastoreItem>
</file>

<file path=customXml/itemProps3.xml><?xml version="1.0" encoding="utf-8"?>
<ds:datastoreItem xmlns:ds="http://schemas.openxmlformats.org/officeDocument/2006/customXml" ds:itemID="{37988629-AD9F-4D76-B1DF-BA8E4CC7AD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808521-c5d4-42b5-875e-51e83f06d1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Netcompany Powerpoint Template</Template>
  <TotalTime>79825</TotalTime>
  <Words>14326</Words>
  <Application>Microsoft Office PowerPoint</Application>
  <PresentationFormat>Widescreen</PresentationFormat>
  <Paragraphs>1664</Paragraphs>
  <Slides>137</Slides>
  <Notes>137</Notes>
  <HiddenSlides>0</HiddenSlides>
  <MMClips>0</MMClips>
  <ScaleCrop>false</ScaleCrop>
  <HeadingPairs>
    <vt:vector size="6" baseType="variant">
      <vt:variant>
        <vt:lpstr>Benyttede skrifttyper</vt:lpstr>
      </vt:variant>
      <vt:variant>
        <vt:i4>6</vt:i4>
      </vt:variant>
      <vt:variant>
        <vt:lpstr>Tema</vt:lpstr>
      </vt:variant>
      <vt:variant>
        <vt:i4>2</vt:i4>
      </vt:variant>
      <vt:variant>
        <vt:lpstr>Slidetitler</vt:lpstr>
      </vt:variant>
      <vt:variant>
        <vt:i4>137</vt:i4>
      </vt:variant>
    </vt:vector>
  </HeadingPairs>
  <TitlesOfParts>
    <vt:vector size="145" baseType="lpstr">
      <vt:lpstr>arial</vt:lpstr>
      <vt:lpstr>arial</vt:lpstr>
      <vt:lpstr>Calibri</vt:lpstr>
      <vt:lpstr>Cambria</vt:lpstr>
      <vt:lpstr>Franklin Gothic Book</vt:lpstr>
      <vt:lpstr>Wingdings</vt:lpstr>
      <vt:lpstr>1_Netcompany</vt:lpstr>
      <vt:lpstr>Brugerdefineret design</vt:lpstr>
      <vt:lpstr>Undervisning i Sitecore for statslige redaktører på borger.dk</vt:lpstr>
      <vt:lpstr>Velkommen </vt:lpstr>
      <vt:lpstr>Lektion 1: introduktion til borger.dk</vt:lpstr>
      <vt:lpstr>PowerPoint-præsentation</vt:lpstr>
      <vt:lpstr>Lektion 1: Introduktion til borger.dk</vt:lpstr>
      <vt:lpstr>Lektion 1: introduktion til borger.dk </vt:lpstr>
      <vt:lpstr>PowerPoint-præsentation</vt:lpstr>
      <vt:lpstr>PowerPoint-præsentation</vt:lpstr>
      <vt:lpstr>Lektion 1: introduktion til borger.dk   </vt:lpstr>
      <vt:lpstr>Lektion 1: introduktion til borger.dk  </vt:lpstr>
      <vt:lpstr>Lektion 1: introduktion til borger.dk </vt:lpstr>
      <vt:lpstr>PowerPoint-præsentation</vt:lpstr>
      <vt:lpstr>Eksempler på de mest almindelige sidetyper på borger.dk</vt:lpstr>
      <vt:lpstr>PowerPoint-præsentation</vt:lpstr>
      <vt:lpstr>Lektion 1: introduktion til borger.dk </vt:lpstr>
      <vt:lpstr>Lektion 1: introduktion til borger.dk </vt:lpstr>
      <vt:lpstr>PowerPoint-præsentation</vt:lpstr>
      <vt:lpstr>Lektion 1: introduktion til borger.dk </vt:lpstr>
      <vt:lpstr>Lektion 1: introduktion til borger.dk </vt:lpstr>
      <vt:lpstr> </vt:lpstr>
      <vt:lpstr>Glem ikke at huske</vt:lpstr>
      <vt:lpstr>Lektion 1: introduktion til borger.dk </vt:lpstr>
      <vt:lpstr>Lektion 1: introduktion til borger.dk </vt:lpstr>
      <vt:lpstr>Lektion 1: introduktion til borger.dk </vt:lpstr>
      <vt:lpstr>Lektion 1: introduktion til borger.dk </vt:lpstr>
      <vt:lpstr>Lektion 1: introduktion til borger.dk </vt:lpstr>
      <vt:lpstr>Lektion 1: introduktion til borger.dk </vt:lpstr>
      <vt:lpstr>Lektion 1: introduktion til borger.dk</vt:lpstr>
      <vt:lpstr>PowerPoint-præsentation</vt:lpstr>
      <vt:lpstr>PowerPoint-præsentation</vt:lpstr>
      <vt:lpstr>Lektion 1: introduktion til borger.dk</vt:lpstr>
      <vt:lpstr>Lektion 2: Sitecorestruktur </vt:lpstr>
      <vt:lpstr>Lektion 2: Sitecorestruktur</vt:lpstr>
      <vt:lpstr>PowerPoint-præsentation</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3: Redigér indholdsside – tekst og mikroartikler </vt:lpstr>
      <vt:lpstr>Lektion 3: introduktion til borger.dk </vt:lpstr>
      <vt:lpstr>Lektion 3: redigér indholdssider – tekst og mikroartikler </vt:lpstr>
      <vt:lpstr>Lektion 3: redigér indholdssider – tekst og mikroartikler</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 </vt:lpstr>
      <vt:lpstr>FROKOST</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vt:lpstr>
      <vt:lpstr>Lektion 3: redigér indholdssider – tekst og mikroartikler </vt:lpstr>
      <vt:lpstr>Lektion 3: redigér indholdssider – tekst og mikroartikler </vt:lpstr>
      <vt:lpstr>Lektion 3: rediger indholdssider – tekst og mikroartikler </vt:lpstr>
      <vt:lpstr>Lektion 3: redigér indholdssider – tekst og mikroartikler </vt:lpstr>
      <vt:lpstr>Lektion 3: redigér indholdssider – tekst og mikroartikler</vt:lpstr>
      <vt:lpstr>Lektion 3: redigér indholdssider – tekst og mikroartikler</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 </vt:lpstr>
      <vt:lpstr>PowerPoint-præsentation</vt:lpstr>
      <vt:lpstr>Tips &amp; FAQ</vt:lpstr>
      <vt:lpstr>PowerPoint-præsentation</vt:lpstr>
      <vt:lpstr>PowerPoint-præsentation</vt:lpstr>
      <vt:lpstr>PowerPoint-præsentation</vt:lpstr>
      <vt:lpstr>Lektion 4: udgivelse</vt:lpstr>
      <vt:lpstr>Lektion 4: Udgivelse (publicering) </vt:lpstr>
      <vt:lpstr>Lektion 4: udgivelse </vt:lpstr>
      <vt:lpstr>Lektion 4: udgivelse </vt:lpstr>
      <vt:lpstr>Lektion 4: udgivelse </vt:lpstr>
      <vt:lpstr>Lektion 4: udgivelse </vt:lpstr>
      <vt:lpstr>Lektion 4: udgivelse </vt:lpstr>
      <vt:lpstr>Lektion 4: udgivelse </vt:lpstr>
      <vt:lpstr>Lektion 4: udgivelse </vt:lpstr>
      <vt:lpstr>PowerPoint-præsentation</vt:lpstr>
      <vt:lpstr>Lektion 4: udgivelse </vt:lpstr>
      <vt:lpstr>Lektion 5: Genbrugelige links </vt:lpstr>
      <vt:lpstr>Læringsmål</vt:lpstr>
      <vt:lpstr>Lektion 5: genbrugelige links</vt:lpstr>
      <vt:lpstr>Lektion 5: genbrugelige links </vt:lpstr>
      <vt:lpstr>Lektion 5: genbrugelige links </vt:lpstr>
      <vt:lpstr>Lektion 5: genbrugelige links </vt:lpstr>
      <vt:lpstr>Lektion 5: genbrugelige links </vt:lpstr>
      <vt:lpstr>Lektion 5: genbrugelige links</vt:lpstr>
      <vt:lpstr>Lektion 5: genbrugelige links</vt:lpstr>
      <vt:lpstr>Lektion 6: Opret indholdsside</vt:lpstr>
      <vt:lpstr>Lektion 6: opret indholdsside </vt:lpstr>
      <vt:lpstr>Lektion 6: opret indholdsside</vt:lpstr>
      <vt:lpstr>Lektion 6: opret indholdsside </vt:lpstr>
      <vt:lpstr>Lektion 6: opret indholdsside </vt:lpstr>
      <vt:lpstr>Lektion 6: opret indholdsside </vt:lpstr>
      <vt:lpstr>Lektion 6: opret indholdsside </vt:lpstr>
      <vt:lpstr>Lektion 6: opret indholdsside </vt:lpstr>
      <vt:lpstr>Lektion 6: opret indholdsside </vt:lpstr>
      <vt:lpstr>Lektion 6: opret indholdsside </vt:lpstr>
      <vt:lpstr>Lektion 6: opret indholdsside </vt:lpstr>
      <vt:lpstr>Lektion 6: opret indholdsside </vt:lpstr>
      <vt:lpstr>Lektion 6: opret indholdsside</vt:lpstr>
      <vt:lpstr>Lektion 6: opret indholdsside </vt:lpstr>
      <vt:lpstr>PowerPoint-præsentation</vt:lpstr>
      <vt:lpstr>Lektion 6: opret indholdsside</vt:lpstr>
      <vt:lpstr>Lektion 6: opret indholdsside</vt:lpstr>
      <vt:lpstr>Lektion 6: opret indholdsside</vt:lpstr>
      <vt:lpstr>Lektion 6: opret indholdsside</vt:lpstr>
      <vt:lpstr>Lektion 6: opret indholdsside</vt:lpstr>
      <vt:lpstr>Lektion 6: opret indholdsside </vt:lpstr>
      <vt:lpstr>Lektion 1: introduktion til borger.dk</vt:lpstr>
      <vt:lpstr>Lektion 6: opret indholdsside </vt:lpstr>
      <vt:lpstr>Afrunding og evaluering </vt:lpstr>
      <vt:lpstr>Video: Kom godt i gang som ny statslig redaktør</vt:lpstr>
      <vt:lpstr>Afrunding og evaluering </vt:lpstr>
      <vt:lpstr>Husk at tilmelde dig nyhedsmails om borger.dk på digitalisér.dk </vt:lpstr>
      <vt:lpstr>Afrunding og evaluering </vt:lpstr>
      <vt:lpstr>Spørgsmål og kommentarer</vt:lpstr>
      <vt:lpstr>Tak for i dag! </vt:lpstr>
    </vt:vector>
  </TitlesOfParts>
  <Company>Netcompany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Uddannelsesmateriale ny statslig redaktør</dc:title>
  <dc:creator>LENHA@digst.dk</dc:creator>
  <cp:lastModifiedBy>Lene Hansen</cp:lastModifiedBy>
  <cp:revision>1395</cp:revision>
  <cp:lastPrinted>2024-01-30T12:04:04Z</cp:lastPrinted>
  <dcterms:created xsi:type="dcterms:W3CDTF">2016-09-01T08:42:23Z</dcterms:created>
  <dcterms:modified xsi:type="dcterms:W3CDTF">2026-02-27T14:07:30Z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0x010100A3DDBFFD639B344CBCB6588622028000</vt:lpwstr>
  </property>
  <property fmtid="{D5CDD505-2E9C-101B-9397-08002B2CF9AE}" pid="3" name="CCMSystem">
    <vt:lpwstr> </vt:lpwstr>
  </property>
  <property fmtid="{D5CDD505-2E9C-101B-9397-08002B2CF9AE}" pid="4" name="CCMSystemID">
    <vt:lpwstr>a83c9e44-5554-4fe4-9554-0ea6ec621664</vt:lpwstr>
  </property>
  <property fmtid="{D5CDD505-2E9C-101B-9397-08002B2CF9AE}" pid="5" name="Status">
    <vt:lpwstr>;#01 - Ny;#10 - Analyse;#20 - Design;#30 - Implementering;#40 - Test;#50 - Transition;#60 - I drift;#90 - Lukket;#</vt:lpwstr>
  </property>
  <property fmtid="{D5CDD505-2E9C-101B-9397-08002B2CF9AE}" pid="6" name="_dlc_DocIdItemGuid">
    <vt:lpwstr>82f6be10-f1f0-421b-adb0-f6f4439c53cf</vt:lpwstr>
  </property>
  <property fmtid="{D5CDD505-2E9C-101B-9397-08002B2CF9AE}" pid="7" name="CCMIsSharedOnOneDrive">
    <vt:bool>false</vt:bool>
  </property>
  <property fmtid="{D5CDD505-2E9C-101B-9397-08002B2CF9AE}" pid="8" name="CCMOneDriveID">
    <vt:lpwstr/>
  </property>
  <property fmtid="{D5CDD505-2E9C-101B-9397-08002B2CF9AE}" pid="9" name="CCMOneDriveOwnerID">
    <vt:lpwstr/>
  </property>
  <property fmtid="{D5CDD505-2E9C-101B-9397-08002B2CF9AE}" pid="10" name="CCMOneDriveItemID">
    <vt:lpwstr/>
  </property>
  <property fmtid="{D5CDD505-2E9C-101B-9397-08002B2CF9AE}" pid="11" name="DocumentInfoFinished">
    <vt:lpwstr>True</vt:lpwstr>
  </property>
</Properties>
</file>